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65"/>
  </p:notesMasterIdLst>
  <p:handoutMasterIdLst>
    <p:handoutMasterId r:id="rId66"/>
  </p:handoutMasterIdLst>
  <p:sldIdLst>
    <p:sldId id="269" r:id="rId2"/>
    <p:sldId id="865" r:id="rId3"/>
    <p:sldId id="543" r:id="rId4"/>
    <p:sldId id="864" r:id="rId5"/>
    <p:sldId id="525" r:id="rId6"/>
    <p:sldId id="526" r:id="rId7"/>
    <p:sldId id="866" r:id="rId8"/>
    <p:sldId id="527" r:id="rId9"/>
    <p:sldId id="868" r:id="rId10"/>
    <p:sldId id="867" r:id="rId11"/>
    <p:sldId id="540" r:id="rId12"/>
    <p:sldId id="529" r:id="rId13"/>
    <p:sldId id="869" r:id="rId14"/>
    <p:sldId id="530" r:id="rId15"/>
    <p:sldId id="871" r:id="rId16"/>
    <p:sldId id="545" r:id="rId17"/>
    <p:sldId id="872" r:id="rId18"/>
    <p:sldId id="549" r:id="rId19"/>
    <p:sldId id="873" r:id="rId20"/>
    <p:sldId id="875" r:id="rId21"/>
    <p:sldId id="550" r:id="rId22"/>
    <p:sldId id="874" r:id="rId23"/>
    <p:sldId id="551" r:id="rId24"/>
    <p:sldId id="877" r:id="rId25"/>
    <p:sldId id="552" r:id="rId26"/>
    <p:sldId id="879" r:id="rId27"/>
    <p:sldId id="880" r:id="rId28"/>
    <p:sldId id="576" r:id="rId29"/>
    <p:sldId id="876" r:id="rId30"/>
    <p:sldId id="878" r:id="rId31"/>
    <p:sldId id="881" r:id="rId32"/>
    <p:sldId id="554" r:id="rId33"/>
    <p:sldId id="882" r:id="rId34"/>
    <p:sldId id="565" r:id="rId35"/>
    <p:sldId id="566" r:id="rId36"/>
    <p:sldId id="277" r:id="rId37"/>
    <p:sldId id="279" r:id="rId38"/>
    <p:sldId id="885" r:id="rId39"/>
    <p:sldId id="286" r:id="rId40"/>
    <p:sldId id="886" r:id="rId41"/>
    <p:sldId id="887" r:id="rId42"/>
    <p:sldId id="889" r:id="rId43"/>
    <p:sldId id="888" r:id="rId44"/>
    <p:sldId id="288" r:id="rId45"/>
    <p:sldId id="583" r:id="rId46"/>
    <p:sldId id="890" r:id="rId47"/>
    <p:sldId id="891" r:id="rId48"/>
    <p:sldId id="895" r:id="rId49"/>
    <p:sldId id="894" r:id="rId50"/>
    <p:sldId id="893" r:id="rId51"/>
    <p:sldId id="292" r:id="rId52"/>
    <p:sldId id="294" r:id="rId53"/>
    <p:sldId id="296" r:id="rId54"/>
    <p:sldId id="897" r:id="rId55"/>
    <p:sldId id="898" r:id="rId56"/>
    <p:sldId id="899" r:id="rId57"/>
    <p:sldId id="901" r:id="rId58"/>
    <p:sldId id="900" r:id="rId59"/>
    <p:sldId id="631" r:id="rId60"/>
    <p:sldId id="646" r:id="rId61"/>
    <p:sldId id="902" r:id="rId62"/>
    <p:sldId id="694" r:id="rId63"/>
    <p:sldId id="695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2C09"/>
    <a:srgbClr val="EDE433"/>
    <a:srgbClr val="B2484B"/>
    <a:srgbClr val="A3A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5356" autoAdjust="0"/>
  </p:normalViewPr>
  <p:slideViewPr>
    <p:cSldViewPr snapToGrid="0">
      <p:cViewPr varScale="1">
        <p:scale>
          <a:sx n="65" d="100"/>
          <a:sy n="65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03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o cabeçalho 1">
            <a:extLst>
              <a:ext uri="{FF2B5EF4-FFF2-40B4-BE49-F238E27FC236}">
                <a16:creationId xmlns:a16="http://schemas.microsoft.com/office/drawing/2014/main" id="{6B6F79ED-40E9-4F4D-838A-8F28976FB6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Espaço reservado de data 2">
            <a:extLst>
              <a:ext uri="{FF2B5EF4-FFF2-40B4-BE49-F238E27FC236}">
                <a16:creationId xmlns:a16="http://schemas.microsoft.com/office/drawing/2014/main" id="{5D2C691C-FD9B-4BE2-AE76-DED82F94F5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</a:lstStyle>
          <a:p>
            <a:pPr>
              <a:defRPr/>
            </a:pPr>
            <a:fld id="{4CB3B5F7-0CEB-4FB2-BE08-BD2007C8A1BF}" type="datetimeFigureOut">
              <a:rPr lang="pt-BR"/>
              <a:pPr>
                <a:defRPr/>
              </a:pPr>
              <a:t>17/09/2022</a:t>
            </a:fld>
            <a:endParaRPr dirty="0"/>
          </a:p>
        </p:txBody>
      </p:sp>
      <p:sp>
        <p:nvSpPr>
          <p:cNvPr id="4" name="Espaço reservado do rodapé 3">
            <a:extLst>
              <a:ext uri="{FF2B5EF4-FFF2-40B4-BE49-F238E27FC236}">
                <a16:creationId xmlns:a16="http://schemas.microsoft.com/office/drawing/2014/main" id="{C4908F95-6697-4CE4-952A-2D22E8459D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do número do slide 4">
            <a:extLst>
              <a:ext uri="{FF2B5EF4-FFF2-40B4-BE49-F238E27FC236}">
                <a16:creationId xmlns:a16="http://schemas.microsoft.com/office/drawing/2014/main" id="{87643268-2CF1-433F-AFB3-7430E8CB8F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Euphemia"/>
              </a:defRPr>
            </a:lvl1pPr>
          </a:lstStyle>
          <a:p>
            <a:pPr>
              <a:defRPr/>
            </a:pPr>
            <a:fld id="{A24F5E5A-73E6-4634-84F2-B2FDF355FE0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o cabeçalho 1">
            <a:extLst>
              <a:ext uri="{FF2B5EF4-FFF2-40B4-BE49-F238E27FC236}">
                <a16:creationId xmlns:a16="http://schemas.microsoft.com/office/drawing/2014/main" id="{CCD71AA6-7394-4CF7-A309-F17488E2A0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Espaço reservado de data 2">
            <a:extLst>
              <a:ext uri="{FF2B5EF4-FFF2-40B4-BE49-F238E27FC236}">
                <a16:creationId xmlns:a16="http://schemas.microsoft.com/office/drawing/2014/main" id="{5DA41D1E-A7E1-49CD-B6AB-9DAE3DC6D4D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</a:lstStyle>
          <a:p>
            <a:pPr>
              <a:defRPr/>
            </a:pPr>
            <a:fld id="{2589272C-2679-4468-84C1-C2CD498EBD0C}" type="datetimeFigureOut">
              <a:rPr lang="pt-BR"/>
              <a:pPr>
                <a:defRPr/>
              </a:pPr>
              <a:t>17/09/2022</a:t>
            </a:fld>
            <a:endParaRPr dirty="0"/>
          </a:p>
        </p:txBody>
      </p:sp>
      <p:sp>
        <p:nvSpPr>
          <p:cNvPr id="4" name="Espaço reservado para a imagem do slide 3">
            <a:extLst>
              <a:ext uri="{FF2B5EF4-FFF2-40B4-BE49-F238E27FC236}">
                <a16:creationId xmlns:a16="http://schemas.microsoft.com/office/drawing/2014/main" id="{E1D0E984-C480-4DCA-852B-C8879C1D66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observações 4">
            <a:extLst>
              <a:ext uri="{FF2B5EF4-FFF2-40B4-BE49-F238E27FC236}">
                <a16:creationId xmlns:a16="http://schemas.microsoft.com/office/drawing/2014/main" id="{4E2E6B9B-94C0-4181-A468-7478B5619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 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do rodapé 5">
            <a:extLst>
              <a:ext uri="{FF2B5EF4-FFF2-40B4-BE49-F238E27FC236}">
                <a16:creationId xmlns:a16="http://schemas.microsoft.com/office/drawing/2014/main" id="{CE9ABD7E-77D3-46CF-8682-7DAF2E9766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200"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do número do slide 6">
            <a:extLst>
              <a:ext uri="{FF2B5EF4-FFF2-40B4-BE49-F238E27FC236}">
                <a16:creationId xmlns:a16="http://schemas.microsoft.com/office/drawing/2014/main" id="{70C93D30-43E6-4F52-8ABB-3168DAC3F8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Euphemia"/>
              </a:defRPr>
            </a:lvl1pPr>
          </a:lstStyle>
          <a:p>
            <a:pPr>
              <a:defRPr/>
            </a:pPr>
            <a:fld id="{BF73D3A4-5399-4549-91DF-8588C042B3A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B47C4A9-2CCE-41A7-80E8-959B7AD04E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D145F65-8000-405C-AB9B-11B8E564FB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  <p:extLst>
      <p:ext uri="{BB962C8B-B14F-4D97-AF65-F5344CB8AC3E}">
        <p14:creationId xmlns:p14="http://schemas.microsoft.com/office/powerpoint/2010/main" val="2000969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F95DDE2-3AC9-497A-BA60-5CEB5189FA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08362F1-A351-4032-85CD-5FE2F0A0E9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  <p:extLst>
      <p:ext uri="{BB962C8B-B14F-4D97-AF65-F5344CB8AC3E}">
        <p14:creationId xmlns:p14="http://schemas.microsoft.com/office/powerpoint/2010/main" val="2914130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F95DDE2-3AC9-497A-BA60-5CEB5189FA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08362F1-A351-4032-85CD-5FE2F0A0E9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  <p:extLst>
      <p:ext uri="{BB962C8B-B14F-4D97-AF65-F5344CB8AC3E}">
        <p14:creationId xmlns:p14="http://schemas.microsoft.com/office/powerpoint/2010/main" val="4048639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F95DDE2-3AC9-497A-BA60-5CEB5189FA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08362F1-A351-4032-85CD-5FE2F0A0E9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  <p:extLst>
      <p:ext uri="{BB962C8B-B14F-4D97-AF65-F5344CB8AC3E}">
        <p14:creationId xmlns:p14="http://schemas.microsoft.com/office/powerpoint/2010/main" val="2983270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4F565C1-8B69-412E-86E1-44B9E2D1A0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6B7180E-2B0A-4D5C-9BC2-945636CC86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  <p:extLst>
      <p:ext uri="{BB962C8B-B14F-4D97-AF65-F5344CB8AC3E}">
        <p14:creationId xmlns:p14="http://schemas.microsoft.com/office/powerpoint/2010/main" val="3314706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C5C42134-07E0-4F46-A85A-EE280B0D2C1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CA28309-9660-4A27-8708-AD8D169FFDC7}" type="slidenum">
              <a:rPr lang="pt-BR" altLang="pt-BR" sz="1200">
                <a:latin typeface="Times New Roman" panose="02020603050405020304" pitchFamily="18" charset="0"/>
                <a:cs typeface="Arial" panose="020B0604020202020204" pitchFamily="34" charset="0"/>
              </a:rPr>
              <a:pPr algn="r"/>
              <a:t>56</a:t>
            </a:fld>
            <a:endParaRPr lang="pt-BR" altLang="pt-BR" sz="12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F4E55CC4-E7E8-4A66-98FD-3E091EA9CE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BA014DAF-E461-4D03-9F88-B9F97E5888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  <p:extLst>
      <p:ext uri="{BB962C8B-B14F-4D97-AF65-F5344CB8AC3E}">
        <p14:creationId xmlns:p14="http://schemas.microsoft.com/office/powerpoint/2010/main" val="2128577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C5C42134-07E0-4F46-A85A-EE280B0D2C1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CA28309-9660-4A27-8708-AD8D169FFDC7}" type="slidenum">
              <a:rPr lang="pt-BR" altLang="pt-BR" sz="1200">
                <a:latin typeface="Times New Roman" panose="02020603050405020304" pitchFamily="18" charset="0"/>
                <a:cs typeface="Arial" panose="020B0604020202020204" pitchFamily="34" charset="0"/>
              </a:rPr>
              <a:pPr algn="r"/>
              <a:t>57</a:t>
            </a:fld>
            <a:endParaRPr lang="pt-BR" altLang="pt-BR" sz="12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F4E55CC4-E7E8-4A66-98FD-3E091EA9CE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BA014DAF-E461-4D03-9F88-B9F97E5888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  <p:extLst>
      <p:ext uri="{BB962C8B-B14F-4D97-AF65-F5344CB8AC3E}">
        <p14:creationId xmlns:p14="http://schemas.microsoft.com/office/powerpoint/2010/main" val="2939901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1E58A4D6-71AF-4DE8-919D-7E8DE8716BE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F55ABC9-32EF-41F9-AE8C-C2386F298FF1}" type="slidenum">
              <a:rPr lang="pt-BR" altLang="pt-BR" sz="1200">
                <a:latin typeface="Times New Roman" panose="02020603050405020304" pitchFamily="18" charset="0"/>
                <a:cs typeface="Arial" panose="020B0604020202020204" pitchFamily="34" charset="0"/>
              </a:rPr>
              <a:pPr algn="r"/>
              <a:t>58</a:t>
            </a:fld>
            <a:endParaRPr lang="pt-BR" altLang="pt-BR" sz="12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C641DDD9-CE8B-4B25-8B02-9DA2932612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05617172-CC6C-4A16-B575-F2EBC38357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  <p:extLst>
      <p:ext uri="{BB962C8B-B14F-4D97-AF65-F5344CB8AC3E}">
        <p14:creationId xmlns:p14="http://schemas.microsoft.com/office/powerpoint/2010/main" val="2795454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DF26B6-3220-48D1-BCA1-123160C865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CB9BAB36-BDFE-449C-AD9E-EDA834A874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  <p:extLst>
      <p:ext uri="{BB962C8B-B14F-4D97-AF65-F5344CB8AC3E}">
        <p14:creationId xmlns:p14="http://schemas.microsoft.com/office/powerpoint/2010/main" val="1431857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F95DDE2-3AC9-497A-BA60-5CEB5189FA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08362F1-A351-4032-85CD-5FE2F0A0E9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  <p:extLst>
      <p:ext uri="{BB962C8B-B14F-4D97-AF65-F5344CB8AC3E}">
        <p14:creationId xmlns:p14="http://schemas.microsoft.com/office/powerpoint/2010/main" val="4003936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A8F30A3-EFF4-4F10-9D8C-16AADF6BA4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7A0C4EF-1962-48EC-8051-15B0DE68C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  <p:extLst>
      <p:ext uri="{BB962C8B-B14F-4D97-AF65-F5344CB8AC3E}">
        <p14:creationId xmlns:p14="http://schemas.microsoft.com/office/powerpoint/2010/main" val="1125588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FCAC2FA4-43A3-454B-8787-4A7BC36CA91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56985DA-FD91-4282-BB3B-F4015BC27463}" type="slidenum">
              <a:rPr lang="pt-BR" altLang="pt-BR"/>
              <a:pPr algn="r" eaLnBrk="1" hangingPunct="1">
                <a:spcBef>
                  <a:spcPct val="0"/>
                </a:spcBef>
              </a:pPr>
              <a:t>3</a:t>
            </a:fld>
            <a:endParaRPr lang="pt-BR" altLang="pt-BR" dirty="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20BFFA84-297F-42BB-A72F-D08EF3AD75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A76EF1C9-01D0-47E7-8D61-3C34F7E24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alt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73D3A4-5399-4549-91DF-8588C042B3A7}" type="slidenum">
              <a:rPr lang="pt-BR" altLang="pt-BR" smtClean="0"/>
              <a:pPr>
                <a:defRPr/>
              </a:pPr>
              <a:t>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17754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F95DDE2-3AC9-497A-BA60-5CEB5189FA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08362F1-A351-4032-85CD-5FE2F0A0E9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  <p:extLst>
      <p:ext uri="{BB962C8B-B14F-4D97-AF65-F5344CB8AC3E}">
        <p14:creationId xmlns:p14="http://schemas.microsoft.com/office/powerpoint/2010/main" val="3438288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73D3A4-5399-4549-91DF-8588C042B3A7}" type="slidenum">
              <a:rPr lang="pt-BR" altLang="pt-BR" smtClean="0"/>
              <a:pPr>
                <a:defRPr/>
              </a:pPr>
              <a:t>12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7467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F95DDE2-3AC9-497A-BA60-5CEB5189FA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08362F1-A351-4032-85CD-5FE2F0A0E9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  <p:extLst>
      <p:ext uri="{BB962C8B-B14F-4D97-AF65-F5344CB8AC3E}">
        <p14:creationId xmlns:p14="http://schemas.microsoft.com/office/powerpoint/2010/main" val="224338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F95DDE2-3AC9-497A-BA60-5CEB5189FA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08362F1-A351-4032-85CD-5FE2F0A0E9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  <p:extLst>
      <p:ext uri="{BB962C8B-B14F-4D97-AF65-F5344CB8AC3E}">
        <p14:creationId xmlns:p14="http://schemas.microsoft.com/office/powerpoint/2010/main" val="2849770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F95DDE2-3AC9-497A-BA60-5CEB5189FA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08362F1-A351-4032-85CD-5FE2F0A0E9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  <p:extLst>
      <p:ext uri="{BB962C8B-B14F-4D97-AF65-F5344CB8AC3E}">
        <p14:creationId xmlns:p14="http://schemas.microsoft.com/office/powerpoint/2010/main" val="774414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F95DDE2-3AC9-497A-BA60-5CEB5189FA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08362F1-A351-4032-85CD-5FE2F0A0E9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altLang="pt-BR"/>
          </a:p>
        </p:txBody>
      </p:sp>
    </p:spTree>
    <p:extLst>
      <p:ext uri="{BB962C8B-B14F-4D97-AF65-F5344CB8AC3E}">
        <p14:creationId xmlns:p14="http://schemas.microsoft.com/office/powerpoint/2010/main" val="293385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4AF15-F91A-40C6-9264-CCD9B502893E}" type="datetimeFigureOut">
              <a:rPr lang="pt-BR" smtClean="0"/>
              <a:pPr>
                <a:defRPr/>
              </a:pPr>
              <a:t>17/09/2022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>
              <a:defRPr/>
            </a:pPr>
            <a:fld id="{264B51A6-451F-4A03-B3DE-5673DB68FE61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1701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4AF15-F91A-40C6-9264-CCD9B502893E}" type="datetimeFigureOut">
              <a:rPr lang="pt-BR" smtClean="0"/>
              <a:pPr>
                <a:defRPr/>
              </a:pPr>
              <a:t>17/09/2022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>
              <a:defRPr/>
            </a:pPr>
            <a:fld id="{264B51A6-451F-4A03-B3DE-5673DB68FE61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7172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4AF15-F91A-40C6-9264-CCD9B502893E}" type="datetimeFigureOut">
              <a:rPr lang="pt-BR" smtClean="0"/>
              <a:pPr>
                <a:defRPr/>
              </a:pPr>
              <a:t>17/09/2022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>
              <a:defRPr/>
            </a:pPr>
            <a:fld id="{264B51A6-451F-4A03-B3DE-5673DB68FE61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2206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4AF15-F91A-40C6-9264-CCD9B502893E}" type="datetimeFigureOut">
              <a:rPr lang="pt-BR" smtClean="0"/>
              <a:pPr>
                <a:defRPr/>
              </a:pPr>
              <a:t>17/09/2022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264B51A6-451F-4A03-B3DE-5673DB68FE61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34067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4AF15-F91A-40C6-9264-CCD9B502893E}" type="datetimeFigureOut">
              <a:rPr lang="pt-BR" smtClean="0"/>
              <a:pPr>
                <a:defRPr/>
              </a:pPr>
              <a:t>17/09/2022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264B51A6-451F-4A03-B3DE-5673DB68FE61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379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4AF15-F91A-40C6-9264-CCD9B502893E}" type="datetimeFigureOut">
              <a:rPr lang="pt-BR" smtClean="0"/>
              <a:pPr>
                <a:defRPr/>
              </a:pPr>
              <a:t>17/09/2022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264B51A6-451F-4A03-B3DE-5673DB68FE61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62920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4AF15-F91A-40C6-9264-CCD9B502893E}" type="datetimeFigureOut">
              <a:rPr lang="pt-BR" smtClean="0"/>
              <a:pPr>
                <a:defRPr/>
              </a:pPr>
              <a:t>17/09/2022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B51A6-451F-4A03-B3DE-5673DB68FE61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24549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4AF15-F91A-40C6-9264-CCD9B502893E}" type="datetimeFigureOut">
              <a:rPr lang="pt-BR" smtClean="0"/>
              <a:pPr>
                <a:defRPr/>
              </a:pPr>
              <a:t>17/09/2022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B51A6-451F-4A03-B3DE-5673DB68FE61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00316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ítulo de 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4434" y="1988840"/>
            <a:ext cx="11523133" cy="432019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pt-BR" sz="1800" smtClean="0"/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z="1800" smtClean="0"/>
            </a:lvl4pPr>
            <a:lvl5pPr>
              <a:defRPr lang="pt-BR" sz="1800" dirty="0"/>
            </a:lvl5pPr>
          </a:lstStyle>
          <a:p>
            <a:pPr lvl="0">
              <a:spcBef>
                <a:spcPts val="0"/>
              </a:spcBef>
              <a:spcAft>
                <a:spcPts val="1200"/>
              </a:spcAft>
              <a:buFont typeface="Minion Pro" panose="02040503050306020203" pitchFamily="18" charset="0"/>
              <a:buChar char="➢"/>
            </a:pPr>
            <a:r>
              <a:rPr lang="pt-BR"/>
              <a:t>Clique para editar o texto mestre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Minion Pro" panose="02040503050306020203" pitchFamily="18" charset="0"/>
              <a:buChar char="➢"/>
            </a:pPr>
            <a:r>
              <a:rPr lang="pt-BR"/>
              <a:t>Segundo nível</a:t>
            </a:r>
          </a:p>
          <a:p>
            <a:pPr lvl="2">
              <a:spcBef>
                <a:spcPts val="0"/>
              </a:spcBef>
              <a:spcAft>
                <a:spcPts val="1200"/>
              </a:spcAft>
              <a:buFont typeface="Minion Pro" panose="02040503050306020203" pitchFamily="18" charset="0"/>
              <a:buChar char="➢"/>
            </a:pPr>
            <a:r>
              <a:rPr lang="pt-BR"/>
              <a:t>Terceiro nível</a:t>
            </a:r>
          </a:p>
          <a:p>
            <a:pPr lvl="3">
              <a:spcBef>
                <a:spcPts val="0"/>
              </a:spcBef>
              <a:spcAft>
                <a:spcPts val="1200"/>
              </a:spcAft>
              <a:buFont typeface="Minion Pro" panose="02040503050306020203" pitchFamily="18" charset="0"/>
              <a:buChar char="➢"/>
            </a:pPr>
            <a:r>
              <a:rPr lang="pt-BR"/>
              <a:t>Quarto nível</a:t>
            </a:r>
          </a:p>
          <a:p>
            <a:pPr lvl="4">
              <a:spcBef>
                <a:spcPts val="0"/>
              </a:spcBef>
              <a:spcAft>
                <a:spcPts val="1200"/>
              </a:spcAft>
              <a:buFont typeface="Minion Pro" panose="02040503050306020203" pitchFamily="18" charset="0"/>
              <a:buChar char="➢"/>
            </a:pPr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Título 1"/>
          <p:cNvSpPr>
            <a:spLocks noGrp="1"/>
          </p:cNvSpPr>
          <p:nvPr>
            <p:ph type="title" hasCustomPrompt="1"/>
          </p:nvPr>
        </p:nvSpPr>
        <p:spPr>
          <a:xfrm>
            <a:off x="216000" y="695325"/>
            <a:ext cx="10561173" cy="294302"/>
          </a:xfrm>
          <a:prstGeom prst="rect">
            <a:avLst/>
          </a:prstGeom>
        </p:spPr>
        <p:txBody>
          <a:bodyPr vert="horz" wrap="square" lIns="36000" tIns="36000" rIns="36000" bIns="36000" numCol="1" rtlCol="0" anchor="t">
            <a:spAutoFit/>
          </a:bodyPr>
          <a:lstStyle>
            <a:lvl1pPr algn="l">
              <a:defRPr lang="pt-BR" sz="1600" b="0" baseline="0">
                <a:solidFill>
                  <a:srgbClr val="002060"/>
                </a:solidFill>
                <a:latin typeface="+mj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pt-BR" dirty="0"/>
              <a:t>Capítulo N | Título do Capítulo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4" hasCustomPrompt="1"/>
          </p:nvPr>
        </p:nvSpPr>
        <p:spPr>
          <a:xfrm>
            <a:off x="334434" y="1196752"/>
            <a:ext cx="11523133" cy="488201"/>
          </a:xfrm>
          <a:prstGeom prst="rect">
            <a:avLst/>
          </a:prstGeom>
        </p:spPr>
        <p:txBody>
          <a:bodyPr vert="horz" wrap="square" lIns="72000" tIns="36000" rIns="72000" bIns="36000" numCol="1" rtlCol="0" anchor="t">
            <a:spAutoFit/>
          </a:bodyPr>
          <a:lstStyle>
            <a:lvl1pPr marL="342900" indent="-342900" algn="r">
              <a:buFontTx/>
              <a:buNone/>
              <a:defRPr lang="pt-BR" sz="3000" b="0" u="none" baseline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</a:pPr>
            <a:r>
              <a:rPr lang="pt-BR"/>
              <a:t>Subtítulo do Capítulo</a:t>
            </a:r>
          </a:p>
        </p:txBody>
      </p:sp>
    </p:spTree>
    <p:extLst>
      <p:ext uri="{BB962C8B-B14F-4D97-AF65-F5344CB8AC3E}">
        <p14:creationId xmlns:p14="http://schemas.microsoft.com/office/powerpoint/2010/main" val="3790830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58">
          <p15:clr>
            <a:srgbClr val="FBAE40"/>
          </p15:clr>
        </p15:guide>
        <p15:guide id="3" pos="5602">
          <p15:clr>
            <a:srgbClr val="FBAE40"/>
          </p15:clr>
        </p15:guide>
        <p15:guide id="4" pos="102">
          <p15:clr>
            <a:srgbClr val="FBAE40"/>
          </p15:clr>
        </p15:guide>
        <p15:guide id="5" orient="horz" pos="438">
          <p15:clr>
            <a:srgbClr val="FBAE40"/>
          </p15:clr>
        </p15:guide>
        <p15:guide id="6" orient="horz" pos="125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4AF15-F91A-40C6-9264-CCD9B502893E}" type="datetimeFigureOut">
              <a:rPr lang="pt-BR" smtClean="0"/>
              <a:pPr>
                <a:defRPr/>
              </a:pPr>
              <a:t>17/09/2022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B51A6-451F-4A03-B3DE-5673DB68FE61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7181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4AF15-F91A-40C6-9264-CCD9B502893E}" type="datetimeFigureOut">
              <a:rPr lang="pt-BR" smtClean="0"/>
              <a:pPr>
                <a:defRPr/>
              </a:pPr>
              <a:t>17/09/2022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>
              <a:defRPr/>
            </a:pPr>
            <a:fld id="{264B51A6-451F-4A03-B3DE-5673DB68FE61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4004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4AF15-F91A-40C6-9264-CCD9B502893E}" type="datetimeFigureOut">
              <a:rPr lang="pt-BR" smtClean="0"/>
              <a:pPr>
                <a:defRPr/>
              </a:pPr>
              <a:t>17/09/2022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>
              <a:defRPr/>
            </a:pPr>
            <a:fld id="{264B51A6-451F-4A03-B3DE-5673DB68FE61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8793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1F7279-7B31-48CB-AF39-82C5CB0B5783}" type="datetimeFigureOut">
              <a:rPr lang="pt-BR" smtClean="0"/>
              <a:pPr>
                <a:defRPr/>
              </a:pPr>
              <a:t>17/09/2022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>
              <a:defRPr/>
            </a:pPr>
            <a:fld id="{A489F466-EC17-4D2B-B6A2-D01406722296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1585821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4AF15-F91A-40C6-9264-CCD9B502893E}" type="datetimeFigureOut">
              <a:rPr lang="pt-BR" smtClean="0"/>
              <a:pPr>
                <a:defRPr/>
              </a:pPr>
              <a:t>17/09/2022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B51A6-451F-4A03-B3DE-5673DB68FE61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1607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4AF15-F91A-40C6-9264-CCD9B502893E}" type="datetimeFigureOut">
              <a:rPr lang="pt-BR" smtClean="0"/>
              <a:pPr>
                <a:defRPr/>
              </a:pPr>
              <a:t>17/09/2022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B51A6-451F-4A03-B3DE-5673DB68FE61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716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4AF15-F91A-40C6-9264-CCD9B502893E}" type="datetimeFigureOut">
              <a:rPr lang="pt-BR" smtClean="0"/>
              <a:pPr>
                <a:defRPr/>
              </a:pPr>
              <a:t>17/09/2022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B51A6-451F-4A03-B3DE-5673DB68FE61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7211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4AF15-F91A-40C6-9264-CCD9B502893E}" type="datetimeFigureOut">
              <a:rPr lang="pt-BR" smtClean="0"/>
              <a:pPr>
                <a:defRPr/>
              </a:pPr>
              <a:t>17/09/2022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>
              <a:defRPr/>
            </a:pPr>
            <a:fld id="{264B51A6-451F-4A03-B3DE-5673DB68FE61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1467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74AF15-F91A-40C6-9264-CCD9B502893E}" type="datetimeFigureOut">
              <a:rPr lang="pt-BR" smtClean="0"/>
              <a:pPr>
                <a:defRPr/>
              </a:pPr>
              <a:t>17/09/2022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264B51A6-451F-4A03-B3DE-5673DB68FE61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8344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6" r:id="rId17"/>
  </p:sldLayoutIdLst>
  <p:transition spd="med">
    <p:fad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upload.wikimedia.org/wikipedia/commons/4/42/Cirogomes2006.jpg" TargetMode="External"/><Relationship Id="rId3" Type="http://schemas.openxmlformats.org/officeDocument/2006/relationships/image" Target="../media/image23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hyperlink" Target="http://pt.wikipedia.org/wiki/Ficheiro:Eliseu_resende.jpg" TargetMode="External"/><Relationship Id="rId10" Type="http://schemas.openxmlformats.org/officeDocument/2006/relationships/image" Target="../media/image28.jpeg"/><Relationship Id="rId4" Type="http://schemas.openxmlformats.org/officeDocument/2006/relationships/image" Target="../media/image24.jpeg"/><Relationship Id="rId9" Type="http://schemas.openxmlformats.org/officeDocument/2006/relationships/image" Target="../media/image2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D26CD9A-2054-4C37-B88F-5581042672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25213" y="742541"/>
            <a:ext cx="9183688" cy="2686459"/>
          </a:xfrm>
        </p:spPr>
        <p:txBody>
          <a:bodyPr/>
          <a:lstStyle/>
          <a:p>
            <a:pPr algn="ctr" eaLnBrk="1" hangingPunct="1"/>
            <a:r>
              <a:rPr lang="pt-BR" altLang="pt-BR" sz="4000" dirty="0"/>
              <a:t>Planos de Estabilização – Período Hiperinflacionário Brasileiro</a:t>
            </a:r>
            <a:endParaRPr altLang="pt-BR" sz="4000" cap="none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DA3DB6C-FD7B-44AD-9EA9-DA32336612D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687830" y="4678926"/>
            <a:ext cx="3532802" cy="9556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pt-BR" altLang="pt-BR" dirty="0"/>
              <a:t>Celina Oliveira</a:t>
            </a:r>
          </a:p>
          <a:p>
            <a:pPr algn="ctr" eaLnBrk="1" hangingPunct="1">
              <a:spcBef>
                <a:spcPct val="0"/>
              </a:spcBef>
            </a:pPr>
            <a:r>
              <a:rPr lang="pt-BR" altLang="pt-BR" dirty="0"/>
              <a:t>UFC SOBRAL</a:t>
            </a:r>
            <a:endParaRPr altLang="pt-BR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Número de Slide 5">
            <a:extLst>
              <a:ext uri="{FF2B5EF4-FFF2-40B4-BE49-F238E27FC236}">
                <a16:creationId xmlns:a16="http://schemas.microsoft.com/office/drawing/2014/main" id="{CEE80797-9B25-4702-9A74-4BCC75328339}"/>
              </a:ext>
            </a:extLst>
          </p:cNvPr>
          <p:cNvSpPr txBox="1">
            <a:spLocks noGrp="1"/>
          </p:cNvSpPr>
          <p:nvPr/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1A0E843A-FCB1-46A7-870E-4719D32F5383}" type="slidenum">
              <a:rPr lang="pt-BR" altLang="en-US" sz="1200">
                <a:latin typeface="Tw Cen MT" panose="020B0602020104020603" pitchFamily="34" charset="0"/>
                <a:cs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pt-BR" altLang="en-US" sz="12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AE83F80F-5532-4848-8173-BC0D350D3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0300" y="385763"/>
            <a:ext cx="9980613" cy="1096962"/>
          </a:xfrm>
        </p:spPr>
        <p:txBody>
          <a:bodyPr lIns="91440" rIns="91440" anchor="t">
            <a:normAutofit/>
          </a:bodyPr>
          <a:lstStyle/>
          <a:p>
            <a:pPr algn="ctr"/>
            <a:r>
              <a:rPr lang="pt-BR" altLang="pt-BR" sz="2400" b="1" dirty="0"/>
              <a:t>Plano Cruzado</a:t>
            </a:r>
            <a:br>
              <a:rPr lang="pt-BR" altLang="pt-BR" sz="2400" b="1" dirty="0"/>
            </a:br>
            <a:r>
              <a:rPr lang="pt-BR" altLang="pt-BR" sz="2400" b="1" dirty="0"/>
              <a:t>Consequências</a:t>
            </a:r>
            <a:endParaRPr altLang="pt-BR" sz="2400" dirty="0"/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3C118D9-3A1D-4E43-932B-B605A76AFFA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575056" y="1577181"/>
            <a:ext cx="9309663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/>
              <a:t>Crescimento: pressão sobre vários mercados: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/>
              <a:t>Pressiona alguns setores de bens de consumo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/>
              <a:t>Problema do congelamento com preços variando </a:t>
            </a:r>
            <a:r>
              <a:rPr lang="pt-BR" altLang="pt-BR" sz="2400" dirty="0" err="1"/>
              <a:t>assincronicamente</a:t>
            </a:r>
            <a:endParaRPr lang="pt-BR" altLang="pt-BR" sz="2400" dirty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/>
              <a:t>Escassez: desabastecimento da economia</a:t>
            </a:r>
          </a:p>
          <a:p>
            <a:pPr lvl="3">
              <a:spcBef>
                <a:spcPts val="600"/>
              </a:spcBef>
              <a:spcAft>
                <a:spcPts val="600"/>
              </a:spcAft>
            </a:pPr>
            <a:r>
              <a:rPr lang="pt-BR" altLang="pt-BR" sz="2200" dirty="0"/>
              <a:t> filas, ágios e maquiagens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/>
              <a:t>Diminuição das margens de comercialização e perda de margens onde custo se elevaram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/>
              <a:t>Após as eleições com a vitória do PMDB veio o Cruzado II (</a:t>
            </a:r>
            <a:r>
              <a:rPr lang="pt-BR" altLang="pt-BR" sz="2400" dirty="0" err="1"/>
              <a:t>obs</a:t>
            </a:r>
            <a:r>
              <a:rPr lang="pt-BR" altLang="pt-BR" sz="2400" dirty="0"/>
              <a:t>: adiamento de medidas restritivas tinha sido mero oportunismo)</a:t>
            </a:r>
          </a:p>
          <a:p>
            <a:pPr marL="942975" lvl="2" indent="-325438">
              <a:spcBef>
                <a:spcPts val="600"/>
              </a:spcBef>
              <a:spcAft>
                <a:spcPts val="600"/>
              </a:spcAft>
            </a:pPr>
            <a:endParaRPr altLang="pt-BR" sz="2400" dirty="0"/>
          </a:p>
        </p:txBody>
      </p:sp>
    </p:spTree>
    <p:extLst>
      <p:ext uri="{BB962C8B-B14F-4D97-AF65-F5344CB8AC3E}">
        <p14:creationId xmlns:p14="http://schemas.microsoft.com/office/powerpoint/2010/main" val="2671311475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>
            <a:extLst>
              <a:ext uri="{FF2B5EF4-FFF2-40B4-BE49-F238E27FC236}">
                <a16:creationId xmlns:a16="http://schemas.microsoft.com/office/drawing/2014/main" id="{6FDBE242-6C61-4812-A5D5-C00BCE19C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379413"/>
            <a:ext cx="3468688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5">
            <a:extLst>
              <a:ext uri="{FF2B5EF4-FFF2-40B4-BE49-F238E27FC236}">
                <a16:creationId xmlns:a16="http://schemas.microsoft.com/office/drawing/2014/main" id="{684DB52B-8F56-4CBD-AFAB-01351E025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1890713"/>
            <a:ext cx="5653087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7">
            <a:extLst>
              <a:ext uri="{FF2B5EF4-FFF2-40B4-BE49-F238E27FC236}">
                <a16:creationId xmlns:a16="http://schemas.microsoft.com/office/drawing/2014/main" id="{C3627771-CA04-41FE-BBE4-825E25F4C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538" y="3384550"/>
            <a:ext cx="48260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Número de Slide 5">
            <a:extLst>
              <a:ext uri="{FF2B5EF4-FFF2-40B4-BE49-F238E27FC236}">
                <a16:creationId xmlns:a16="http://schemas.microsoft.com/office/drawing/2014/main" id="{2D579DCC-50B2-4E2D-976D-9E895249B185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1271588"/>
            <a:ext cx="71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fld id="{1D93EEB4-6C09-4382-ABC8-C95472033D52}" type="slidenum">
              <a:rPr lang="pt-BR" altLang="en-US" sz="1200" b="1">
                <a:solidFill>
                  <a:srgbClr val="FFFFFF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pt-BR" altLang="en-US" sz="1200" b="1">
              <a:solidFill>
                <a:srgbClr val="FFFFFF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78778B6-6733-4120-9E81-B37397534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15595" y="161637"/>
            <a:ext cx="4899257" cy="839564"/>
          </a:xfrm>
        </p:spPr>
        <p:txBody>
          <a:bodyPr lIns="91440" rIns="91440" anchor="ctr"/>
          <a:lstStyle/>
          <a:p>
            <a:pPr algn="ctr"/>
            <a:r>
              <a:rPr altLang="pt-BR" b="1" dirty="0"/>
              <a:t>Cruzado </a:t>
            </a:r>
            <a:r>
              <a:rPr lang="pt-BR" altLang="pt-BR" b="1" dirty="0"/>
              <a:t>II</a:t>
            </a:r>
            <a:endParaRPr altLang="pt-BR" b="1" dirty="0"/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4D64587B-B19C-49B4-8AC0-48E28744488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005780" y="1271588"/>
            <a:ext cx="9778181" cy="523268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altLang="pt-BR" sz="2000" dirty="0"/>
              <a:t>Cruzado II (novembro) – depois das eleições (oportunismo)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altLang="pt-BR" sz="2000" dirty="0"/>
              <a:t>Novo pacote fiscal – aumentar a arrecadação - conter déficit público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altLang="pt-BR" sz="2000" dirty="0"/>
              <a:t>Impostos indiretos sobre automóveis, bebidas e cigarros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defRPr/>
            </a:pPr>
            <a:r>
              <a:rPr altLang="pt-BR" sz="2000" dirty="0" err="1"/>
              <a:t>Aumento</a:t>
            </a:r>
            <a:r>
              <a:rPr altLang="pt-BR" sz="2000" dirty="0"/>
              <a:t> de tarifas de energia elétrica, telefones, correios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altLang="pt-BR" sz="2000" dirty="0"/>
              <a:t>Saída descoordenada do congelamento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altLang="pt-BR" sz="2000" dirty="0"/>
              <a:t>Correção dos Preços - elevação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altLang="pt-BR" sz="2000" dirty="0"/>
              <a:t>Inflação chega acima de 20%: </a:t>
            </a:r>
            <a:r>
              <a:rPr altLang="pt-BR" sz="2000" dirty="0" err="1"/>
              <a:t>dispara</a:t>
            </a:r>
            <a:r>
              <a:rPr altLang="pt-BR" sz="2000" dirty="0"/>
              <a:t> o </a:t>
            </a:r>
            <a:r>
              <a:rPr altLang="pt-BR" sz="2000" dirty="0" err="1"/>
              <a:t>gatilho</a:t>
            </a:r>
            <a:r>
              <a:rPr altLang="pt-BR" sz="2000" dirty="0"/>
              <a:t> </a:t>
            </a:r>
            <a:endParaRPr lang="pt-BR" altLang="pt-BR" sz="2000" dirty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pt-BR" altLang="pt-BR" sz="2000" dirty="0">
                <a:solidFill>
                  <a:schemeClr val="tx1"/>
                </a:solidFill>
              </a:rPr>
              <a:t>Fim do Plano Cruzado – fevereiro 1987 (fim do congelamento)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pt-BR" altLang="pt-BR" sz="2000" dirty="0"/>
              <a:t>Moratória dos juros da dívida externa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altLang="pt-BR" sz="2000" dirty="0">
                <a:sym typeface="Symbol" panose="05050102010706020507" pitchFamily="18" charset="2"/>
              </a:rPr>
              <a:t> da entrada de recursos externos</a:t>
            </a:r>
            <a:endParaRPr lang="pt-BR" altLang="pt-BR" sz="2000" dirty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pt-BR" altLang="pt-BR" sz="2000" dirty="0"/>
              <a:t>Elevação da taxa de juros real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altLang="pt-BR" sz="1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75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75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Número de Slide 3">
            <a:extLst>
              <a:ext uri="{FF2B5EF4-FFF2-40B4-BE49-F238E27FC236}">
                <a16:creationId xmlns:a16="http://schemas.microsoft.com/office/drawing/2014/main" id="{DE94A8A9-5023-4073-A494-5BB17E8DD5DC}"/>
              </a:ext>
            </a:extLst>
          </p:cNvPr>
          <p:cNvSpPr txBox="1">
            <a:spLocks noGrp="1"/>
          </p:cNvSpPr>
          <p:nvPr/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035F0DA-5DF8-4480-A8AB-C6B11871E719}" type="slidenum">
              <a:rPr lang="pt-BR" altLang="en-US" sz="1200">
                <a:latin typeface="Tw Cen MT" panose="020B0602020104020603" pitchFamily="34" charset="0"/>
                <a:cs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pt-BR" altLang="en-US" sz="12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891" name="Object 3">
            <a:extLst>
              <a:ext uri="{FF2B5EF4-FFF2-40B4-BE49-F238E27FC236}">
                <a16:creationId xmlns:a16="http://schemas.microsoft.com/office/drawing/2014/main" id="{8644379D-9FF8-42C6-A4B3-35E1487C1B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2192000" cy="702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4" name="Planilha" r:id="rId4" imgW="6239113" imgH="3934063" progId="Excel.Sheet.8">
                  <p:embed/>
                </p:oleObj>
              </mc:Choice>
              <mc:Fallback>
                <p:oleObj name="Planilha" r:id="rId4" imgW="6239113" imgH="3934063" progId="Excel.Sheet.8">
                  <p:embed/>
                  <p:pic>
                    <p:nvPicPr>
                      <p:cNvPr id="37891" name="Object 3">
                        <a:extLst>
                          <a:ext uri="{FF2B5EF4-FFF2-40B4-BE49-F238E27FC236}">
                            <a16:creationId xmlns:a16="http://schemas.microsoft.com/office/drawing/2014/main" id="{8644379D-9FF8-42C6-A4B3-35E1487C1B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192000" cy="702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95E194DD-3268-4EE4-ADAC-5A38346D1CD6}"/>
              </a:ext>
            </a:extLst>
          </p:cNvPr>
          <p:cNvSpPr/>
          <p:nvPr/>
        </p:nvSpPr>
        <p:spPr>
          <a:xfrm>
            <a:off x="2861186" y="1017639"/>
            <a:ext cx="8878532" cy="4897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8654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Número de Slide 5">
            <a:extLst>
              <a:ext uri="{FF2B5EF4-FFF2-40B4-BE49-F238E27FC236}">
                <a16:creationId xmlns:a16="http://schemas.microsoft.com/office/drawing/2014/main" id="{2918386A-AAE9-447A-ACAD-7B15873BE57A}"/>
              </a:ext>
            </a:extLst>
          </p:cNvPr>
          <p:cNvSpPr txBox="1">
            <a:spLocks noGrp="1"/>
          </p:cNvSpPr>
          <p:nvPr/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E1CE5F8-2CF4-45A9-8FC8-6BE1F82CCE12}" type="slidenum">
              <a:rPr lang="pt-BR" altLang="en-US" sz="1200">
                <a:latin typeface="Tw Cen MT" panose="020B0602020104020603" pitchFamily="34" charset="0"/>
                <a:cs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pt-BR" altLang="en-US" sz="12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5D464312-48AD-4E53-806F-FFC991D4A0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68379" y="157162"/>
            <a:ext cx="4316976" cy="649288"/>
          </a:xfrm>
        </p:spPr>
        <p:txBody>
          <a:bodyPr lIns="91440" rIns="91440" anchor="t"/>
          <a:lstStyle/>
          <a:p>
            <a:r>
              <a:rPr lang="pt-BR" altLang="pt-BR" sz="3000" dirty="0"/>
              <a:t>Erros</a:t>
            </a:r>
            <a:r>
              <a:rPr altLang="pt-BR" sz="3000" dirty="0"/>
              <a:t> do Cruzado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E1468A31-9435-4EFD-87B8-5951A6F653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608239" y="1089026"/>
            <a:ext cx="10249463" cy="51546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="t" anchorCtr="0" compatLnSpc="1">
            <a:prstTxWarp prst="textNoShape">
              <a:avLst/>
            </a:prstTxWarp>
            <a:noAutofit/>
          </a:bodyPr>
          <a:lstStyle/>
          <a:p>
            <a:pPr marL="669925" lvl="1" indent="-325438">
              <a:spcBef>
                <a:spcPts val="600"/>
              </a:spcBef>
            </a:pPr>
            <a:r>
              <a:rPr lang="pt-BR" altLang="pt-BR" sz="2000" dirty="0"/>
              <a:t>Diagnóstico de que a i</a:t>
            </a:r>
            <a:r>
              <a:rPr altLang="pt-BR" sz="2000" dirty="0" err="1"/>
              <a:t>nflação</a:t>
            </a:r>
            <a:r>
              <a:rPr altLang="pt-BR" sz="2000" dirty="0"/>
              <a:t> </a:t>
            </a:r>
            <a:r>
              <a:rPr lang="pt-BR" altLang="pt-BR" sz="2000" dirty="0"/>
              <a:t>era </a:t>
            </a:r>
            <a:r>
              <a:rPr altLang="pt-BR" sz="2000" dirty="0" err="1"/>
              <a:t>puramente</a:t>
            </a:r>
            <a:r>
              <a:rPr altLang="pt-BR" sz="2000" dirty="0"/>
              <a:t> inercial</a:t>
            </a:r>
          </a:p>
          <a:p>
            <a:pPr marL="669925" lvl="1" indent="-325438">
              <a:spcBef>
                <a:spcPts val="600"/>
              </a:spcBef>
            </a:pPr>
            <a:r>
              <a:rPr lang="pt-BR" altLang="pt-BR" sz="2000" dirty="0" err="1"/>
              <a:t>Gatiho</a:t>
            </a:r>
            <a:r>
              <a:rPr lang="pt-BR" altLang="pt-BR" sz="2000" dirty="0"/>
              <a:t> </a:t>
            </a:r>
            <a:r>
              <a:rPr altLang="pt-BR" sz="2000" dirty="0" err="1"/>
              <a:t>salarial</a:t>
            </a:r>
            <a:r>
              <a:rPr lang="pt-BR" altLang="pt-BR" sz="2000" dirty="0"/>
              <a:t>.</a:t>
            </a:r>
          </a:p>
          <a:p>
            <a:pPr marL="669925" lvl="1" indent="-325438">
              <a:spcBef>
                <a:spcPts val="600"/>
              </a:spcBef>
            </a:pPr>
            <a:r>
              <a:rPr lang="pt-BR" altLang="pt-BR" sz="2000" dirty="0"/>
              <a:t>Explosão do consumo</a:t>
            </a:r>
          </a:p>
          <a:p>
            <a:pPr marL="669925" lvl="1" indent="-325438">
              <a:spcBef>
                <a:spcPts val="600"/>
              </a:spcBef>
            </a:pPr>
            <a:r>
              <a:rPr lang="pt-BR" altLang="pt-BR" sz="2000" dirty="0"/>
              <a:t>Condução “frouxa” da política fiscal e monetária</a:t>
            </a:r>
          </a:p>
          <a:p>
            <a:pPr marL="669925" lvl="1" indent="-325438">
              <a:spcBef>
                <a:spcPts val="600"/>
              </a:spcBef>
            </a:pPr>
            <a:r>
              <a:rPr lang="pt-BR" altLang="pt-BR" sz="2000" dirty="0"/>
              <a:t>Congelamento durou muito tempo, 11 meses e a previsão inicial seria de 3 meses.</a:t>
            </a:r>
          </a:p>
          <a:p>
            <a:pPr marL="669925" lvl="1" indent="-325438">
              <a:spcBef>
                <a:spcPts val="600"/>
              </a:spcBef>
            </a:pPr>
            <a:r>
              <a:rPr lang="pt-BR" altLang="pt-BR" sz="2000" dirty="0"/>
              <a:t>Congelamento de preços diferenciados para setores diferentes -&gt; distorção.</a:t>
            </a:r>
          </a:p>
          <a:p>
            <a:pPr marL="669925" lvl="1" indent="-325438">
              <a:spcBef>
                <a:spcPts val="600"/>
              </a:spcBef>
            </a:pPr>
            <a:r>
              <a:rPr lang="pt-BR" altLang="pt-BR" sz="2000" dirty="0"/>
              <a:t>Economia informal fora do congelamento de preços causando distorções dos preços relativos.</a:t>
            </a:r>
          </a:p>
          <a:p>
            <a:pPr marL="669925" lvl="1" indent="-325438">
              <a:spcBef>
                <a:spcPts val="600"/>
              </a:spcBef>
            </a:pPr>
            <a:r>
              <a:rPr lang="pt-BR" altLang="pt-BR" sz="2000" dirty="0"/>
              <a:t>Cambio fixo + aquecimento da demanda -&gt; deterioração das contas externas.</a:t>
            </a:r>
            <a:endParaRPr altLang="pt-BR" sz="2000" dirty="0"/>
          </a:p>
          <a:p>
            <a:pPr marL="669925" lvl="1" indent="-325438">
              <a:spcBef>
                <a:spcPts val="600"/>
              </a:spcBef>
            </a:pPr>
            <a:r>
              <a:rPr lang="pt-BR" altLang="pt-BR" sz="2000" dirty="0"/>
              <a:t>Defasagem nos preços públicos no momento do congelamento piorou a situação fiscal.</a:t>
            </a:r>
            <a:endParaRPr altLang="pt-BR" sz="1800" dirty="0"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Número de Slide 5">
            <a:extLst>
              <a:ext uri="{FF2B5EF4-FFF2-40B4-BE49-F238E27FC236}">
                <a16:creationId xmlns:a16="http://schemas.microsoft.com/office/drawing/2014/main" id="{2918386A-AAE9-447A-ACAD-7B15873BE57A}"/>
              </a:ext>
            </a:extLst>
          </p:cNvPr>
          <p:cNvSpPr txBox="1">
            <a:spLocks noGrp="1"/>
          </p:cNvSpPr>
          <p:nvPr/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CE1CE5F8-2CF4-45A9-8FC8-6BE1F82CCE12}" type="slidenum">
              <a:rPr lang="pt-BR" altLang="en-US" sz="1200">
                <a:latin typeface="Tw Cen MT" panose="020B0602020104020603" pitchFamily="34" charset="0"/>
                <a:cs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pt-BR" altLang="en-US" sz="12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5D464312-48AD-4E53-806F-FFC991D4A0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02908" y="111125"/>
            <a:ext cx="4862666" cy="831850"/>
          </a:xfrm>
        </p:spPr>
        <p:txBody>
          <a:bodyPr lIns="91440" rIns="91440" anchor="t"/>
          <a:lstStyle/>
          <a:p>
            <a:r>
              <a:rPr lang="pt-BR" altLang="pt-BR" sz="3000" dirty="0"/>
              <a:t>Erros</a:t>
            </a:r>
            <a:r>
              <a:rPr altLang="pt-BR" sz="3000" dirty="0"/>
              <a:t> do Cruzado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E1468A31-9435-4EFD-87B8-5951A6F653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065441" y="942974"/>
            <a:ext cx="9516959" cy="5757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="t" anchorCtr="0" compatLnSpc="1">
            <a:prstTxWarp prst="textNoShape">
              <a:avLst/>
            </a:prstTxWarp>
            <a:noAutofit/>
          </a:bodyPr>
          <a:lstStyle/>
          <a:p>
            <a:pPr marL="669925" lvl="1" indent="-325438">
              <a:spcBef>
                <a:spcPts val="0"/>
              </a:spcBef>
              <a:spcAft>
                <a:spcPts val="600"/>
              </a:spcAft>
            </a:pPr>
            <a:r>
              <a:rPr lang="pt-BR" altLang="pt-BR" sz="2400" dirty="0">
                <a:solidFill>
                  <a:schemeClr val="tx1"/>
                </a:solidFill>
              </a:rPr>
              <a:t>Ensinamentos: </a:t>
            </a:r>
          </a:p>
          <a:p>
            <a:pPr marL="1022350" lvl="2" indent="-350838">
              <a:spcBef>
                <a:spcPts val="0"/>
              </a:spcBef>
              <a:spcAft>
                <a:spcPts val="600"/>
              </a:spcAft>
            </a:pPr>
            <a:r>
              <a:rPr lang="pt-BR" altLang="pt-BR" sz="2000" dirty="0">
                <a:solidFill>
                  <a:schemeClr val="tx1"/>
                </a:solidFill>
              </a:rPr>
              <a:t>Problemas de desequilíbrio com congelamento</a:t>
            </a:r>
          </a:p>
          <a:p>
            <a:pPr lvl="3">
              <a:spcBef>
                <a:spcPts val="0"/>
              </a:spcBef>
              <a:spcAft>
                <a:spcPts val="600"/>
              </a:spcAft>
            </a:pPr>
            <a:r>
              <a:rPr lang="pt-BR" altLang="pt-BR" sz="2000" dirty="0">
                <a:solidFill>
                  <a:schemeClr val="tx1"/>
                </a:solidFill>
              </a:rPr>
              <a:t>cuidado com problemas distributivos</a:t>
            </a:r>
          </a:p>
          <a:p>
            <a:pPr lvl="3">
              <a:spcBef>
                <a:spcPts val="0"/>
              </a:spcBef>
              <a:spcAft>
                <a:spcPts val="600"/>
              </a:spcAft>
            </a:pPr>
            <a:r>
              <a:rPr lang="pt-BR" altLang="pt-BR" sz="2000" dirty="0">
                <a:solidFill>
                  <a:schemeClr val="tx1"/>
                </a:solidFill>
              </a:rPr>
              <a:t>Nem tudo é congelável</a:t>
            </a:r>
          </a:p>
          <a:p>
            <a:pPr lvl="3">
              <a:spcBef>
                <a:spcPts val="0"/>
              </a:spcBef>
              <a:spcAft>
                <a:spcPts val="600"/>
              </a:spcAft>
            </a:pPr>
            <a:r>
              <a:rPr lang="pt-BR" altLang="pt-BR" sz="2000" dirty="0">
                <a:solidFill>
                  <a:schemeClr val="tx1"/>
                </a:solidFill>
              </a:rPr>
              <a:t>Tempo de congelamento (processo de descongelamento)</a:t>
            </a:r>
          </a:p>
          <a:p>
            <a:pPr marL="1022350" lvl="2" indent="-350838">
              <a:spcBef>
                <a:spcPts val="0"/>
              </a:spcBef>
              <a:spcAft>
                <a:spcPts val="600"/>
              </a:spcAft>
            </a:pPr>
            <a:r>
              <a:rPr lang="pt-BR" altLang="pt-BR" sz="2000" dirty="0">
                <a:solidFill>
                  <a:schemeClr val="tx1"/>
                </a:solidFill>
              </a:rPr>
              <a:t>necessidade controlar demanda agregada</a:t>
            </a:r>
          </a:p>
          <a:p>
            <a:pPr lvl="3">
              <a:spcBef>
                <a:spcPts val="0"/>
              </a:spcBef>
              <a:spcAft>
                <a:spcPts val="600"/>
              </a:spcAft>
            </a:pPr>
            <a:r>
              <a:rPr lang="pt-BR" altLang="pt-BR" sz="2000" dirty="0">
                <a:solidFill>
                  <a:schemeClr val="tx1"/>
                </a:solidFill>
              </a:rPr>
              <a:t>Políticas monetárias e fiscais não podem ser passivas </a:t>
            </a:r>
          </a:p>
          <a:p>
            <a:pPr marL="1022350" lvl="2" indent="-350838">
              <a:spcBef>
                <a:spcPts val="0"/>
              </a:spcBef>
              <a:spcAft>
                <a:spcPts val="600"/>
              </a:spcAft>
            </a:pPr>
            <a:r>
              <a:rPr lang="pt-BR" altLang="pt-BR" sz="2000" dirty="0">
                <a:solidFill>
                  <a:schemeClr val="tx1"/>
                </a:solidFill>
              </a:rPr>
              <a:t>atenção com as contas externas</a:t>
            </a:r>
          </a:p>
          <a:p>
            <a:pPr lvl="3">
              <a:spcBef>
                <a:spcPts val="0"/>
              </a:spcBef>
              <a:spcAft>
                <a:spcPts val="600"/>
              </a:spcAft>
            </a:pPr>
            <a:r>
              <a:rPr lang="pt-BR" altLang="pt-BR" sz="2000" dirty="0">
                <a:solidFill>
                  <a:schemeClr val="tx1"/>
                </a:solidFill>
              </a:rPr>
              <a:t>Espaço para “encaixar” crescimento (importações e financiamento)  </a:t>
            </a:r>
          </a:p>
          <a:p>
            <a:pPr marL="669925" lvl="1" indent="-325438">
              <a:spcBef>
                <a:spcPts val="0"/>
              </a:spcBef>
              <a:spcAft>
                <a:spcPts val="600"/>
              </a:spcAft>
            </a:pPr>
            <a:r>
              <a:rPr lang="pt-BR" altLang="pt-BR" sz="2400" dirty="0">
                <a:solidFill>
                  <a:schemeClr val="tx1"/>
                </a:solidFill>
              </a:rPr>
              <a:t>Heranças</a:t>
            </a:r>
          </a:p>
          <a:p>
            <a:pPr marL="1022350" lvl="2" indent="-350838">
              <a:spcBef>
                <a:spcPts val="0"/>
              </a:spcBef>
              <a:spcAft>
                <a:spcPts val="600"/>
              </a:spcAft>
            </a:pPr>
            <a:r>
              <a:rPr altLang="pt-BR" sz="2000" dirty="0" err="1">
                <a:solidFill>
                  <a:schemeClr val="tx1"/>
                </a:solidFill>
              </a:rPr>
              <a:t>Expectativa</a:t>
            </a:r>
            <a:r>
              <a:rPr altLang="pt-BR" sz="2000" dirty="0">
                <a:solidFill>
                  <a:schemeClr val="tx1"/>
                </a:solidFill>
              </a:rPr>
              <a:t> de congelamento e ampliação dos processo de fuga de ativos </a:t>
            </a:r>
          </a:p>
          <a:p>
            <a:pPr marL="1022350" lvl="2" indent="-350838">
              <a:spcBef>
                <a:spcPts val="0"/>
              </a:spcBef>
              <a:spcAft>
                <a:spcPts val="600"/>
              </a:spcAft>
            </a:pPr>
            <a:r>
              <a:rPr altLang="pt-BR" sz="2000" dirty="0">
                <a:solidFill>
                  <a:schemeClr val="tx1"/>
                </a:solidFill>
              </a:rPr>
              <a:t>perda de apoio político</a:t>
            </a:r>
          </a:p>
          <a:p>
            <a:pPr marL="1022350" lvl="2" indent="-350838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altLang="pt-BR" sz="2000" dirty="0"/>
          </a:p>
        </p:txBody>
      </p:sp>
    </p:spTree>
    <p:extLst>
      <p:ext uri="{BB962C8B-B14F-4D97-AF65-F5344CB8AC3E}">
        <p14:creationId xmlns:p14="http://schemas.microsoft.com/office/powerpoint/2010/main" val="2130525858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economia7">
            <a:extLst>
              <a:ext uri="{FF2B5EF4-FFF2-40B4-BE49-F238E27FC236}">
                <a16:creationId xmlns:a16="http://schemas.microsoft.com/office/drawing/2014/main" id="{51EA503F-52EF-4D88-A927-5BAFC3E71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76475"/>
            <a:ext cx="27432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 descr="ANd9GcQU5GBmcbsL2L3QErdnWZS_fS5rUCZYt_X-1XahV8nYqM61IXk&amp;t=1&amp;usg=__oYN3iA6jv5EObMnK6mSEcxHPF1c=">
            <a:extLst>
              <a:ext uri="{FF2B5EF4-FFF2-40B4-BE49-F238E27FC236}">
                <a16:creationId xmlns:a16="http://schemas.microsoft.com/office/drawing/2014/main" id="{037CAA1F-44EA-4AE0-A869-E92123CA3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2205038"/>
            <a:ext cx="4205287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 Box 4">
            <a:extLst>
              <a:ext uri="{FF2B5EF4-FFF2-40B4-BE49-F238E27FC236}">
                <a16:creationId xmlns:a16="http://schemas.microsoft.com/office/drawing/2014/main" id="{5F9F0266-2A02-42A9-A6A2-E6F267CCD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738" y="404813"/>
            <a:ext cx="9601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29 de abril de 1987 – troca de Dílson Funaro por Bresser Pereira no Ministério da Fazenda </a:t>
            </a:r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2F5D746E-5F19-4400-AF34-862113ABF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5445125"/>
            <a:ext cx="6577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  <a:cs typeface="Arial" panose="020B0604020202020204" pitchFamily="34" charset="0"/>
              </a:rPr>
              <a:t>12 de junho de 1987 – lançado Plano Bresser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D26CD9A-2054-4C37-B88F-5581042672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89213" y="0"/>
            <a:ext cx="9183688" cy="2974053"/>
          </a:xfrm>
        </p:spPr>
        <p:txBody>
          <a:bodyPr/>
          <a:lstStyle/>
          <a:p>
            <a:pPr eaLnBrk="1" hangingPunct="1"/>
            <a:r>
              <a:rPr altLang="pt-BR" sz="4000" cap="none" dirty="0"/>
              <a:t>Plano </a:t>
            </a:r>
            <a:r>
              <a:rPr lang="pt-BR" altLang="pt-BR" sz="4000" cap="none" dirty="0"/>
              <a:t>Bresser (12.06.87)</a:t>
            </a:r>
            <a:br>
              <a:rPr lang="pt-BR" altLang="pt-BR" sz="4000" cap="none" dirty="0"/>
            </a:br>
            <a:endParaRPr altLang="pt-BR" sz="4000" cap="non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318779-9183-4036-87CB-4F72CA866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05867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5A1FB72-44BB-4E9F-9170-22743237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034" y="133846"/>
            <a:ext cx="3940612" cy="1280890"/>
          </a:xfrm>
        </p:spPr>
        <p:txBody>
          <a:bodyPr lIns="91440" rIns="91440" anchor="ctr"/>
          <a:lstStyle/>
          <a:p>
            <a:pPr algn="ctr"/>
            <a:r>
              <a:rPr altLang="pt-BR" sz="3600" dirty="0"/>
              <a:t>Plano </a:t>
            </a:r>
            <a:r>
              <a:rPr altLang="pt-BR" sz="3600" dirty="0" err="1"/>
              <a:t>Bresser</a:t>
            </a:r>
            <a:endParaRPr altLang="pt-BR" dirty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4751A4E-1C67-4D60-B892-22728A877768}"/>
              </a:ext>
            </a:extLst>
          </p:cNvPr>
          <p:cNvSpPr>
            <a:spLocks noGrp="1"/>
          </p:cNvSpPr>
          <p:nvPr>
            <p:ph sz="half" idx="1"/>
          </p:nvPr>
        </p:nvSpPr>
        <p:spPr bwMode="auto">
          <a:xfrm>
            <a:off x="2123615" y="1511709"/>
            <a:ext cx="10068385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="t" anchorCtr="0" compatLnSpc="1">
            <a:prstTxWarp prst="textNoShape">
              <a:avLst/>
            </a:prstTxWarp>
            <a:normAutofit/>
          </a:bodyPr>
          <a:lstStyle/>
          <a:p>
            <a:pPr marL="319088" indent="-319088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/>
              <a:t>Correção dos erros do </a:t>
            </a:r>
            <a:r>
              <a:rPr altLang="pt-BR" sz="2400" dirty="0"/>
              <a:t>Plano </a:t>
            </a:r>
            <a:r>
              <a:rPr lang="pt-BR" altLang="pt-BR" sz="2400" dirty="0"/>
              <a:t>Cruzado</a:t>
            </a:r>
          </a:p>
          <a:p>
            <a:pPr marL="319088" indent="-319088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/>
              <a:t>Inclui um novo componente: expectativa de congelamento (medidas preventivas)</a:t>
            </a:r>
          </a:p>
          <a:p>
            <a:pPr marL="319088" indent="-319088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/>
              <a:t>Governo com baixa credibilidade devido ao Plano Cruzado II.</a:t>
            </a:r>
          </a:p>
          <a:p>
            <a:pPr marL="319088" indent="-319088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/>
              <a:t>Sinalização de um Plano </a:t>
            </a:r>
            <a:r>
              <a:rPr altLang="pt-BR" sz="2400" dirty="0"/>
              <a:t>h</a:t>
            </a:r>
            <a:r>
              <a:rPr lang="pt-BR" altLang="pt-BR" sz="2400" dirty="0" err="1"/>
              <a:t>íbrido</a:t>
            </a:r>
            <a:r>
              <a:rPr lang="pt-BR" altLang="pt-BR" sz="2400" dirty="0"/>
              <a:t>: </a:t>
            </a:r>
            <a:r>
              <a:rPr lang="pt-BR" altLang="pt-BR" sz="2400" dirty="0" err="1"/>
              <a:t>ortodoxia+heterodoxia</a:t>
            </a:r>
            <a:endParaRPr altLang="pt-BR" sz="2400" dirty="0"/>
          </a:p>
          <a:p>
            <a:pPr marL="639763" lvl="1" indent="-273050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/>
              <a:t> objetivo: c</a:t>
            </a:r>
            <a:r>
              <a:rPr altLang="pt-BR" sz="2400" dirty="0" err="1"/>
              <a:t>onter</a:t>
            </a:r>
            <a:r>
              <a:rPr altLang="pt-BR" sz="2400" dirty="0"/>
              <a:t> </a:t>
            </a:r>
            <a:r>
              <a:rPr altLang="pt-BR" sz="2400" dirty="0" err="1"/>
              <a:t>aceleração</a:t>
            </a:r>
            <a:r>
              <a:rPr altLang="pt-BR" sz="2400" dirty="0"/>
              <a:t> </a:t>
            </a:r>
            <a:r>
              <a:rPr altLang="pt-BR" sz="2400" dirty="0" err="1"/>
              <a:t>inflacionária</a:t>
            </a:r>
            <a:r>
              <a:rPr altLang="pt-BR" sz="2400" dirty="0"/>
              <a:t> </a:t>
            </a:r>
          </a:p>
          <a:p>
            <a:pPr marL="639763" lvl="1" indent="-273050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/>
              <a:t> </a:t>
            </a:r>
            <a:r>
              <a:rPr altLang="pt-BR" sz="2400" dirty="0" err="1"/>
              <a:t>inflação</a:t>
            </a:r>
            <a:r>
              <a:rPr altLang="pt-BR" sz="2400" dirty="0"/>
              <a:t> </a:t>
            </a:r>
            <a:r>
              <a:rPr altLang="pt-BR" sz="2400" dirty="0" err="1"/>
              <a:t>inercial</a:t>
            </a:r>
            <a:r>
              <a:rPr altLang="pt-BR" sz="2400" dirty="0"/>
              <a:t> e de </a:t>
            </a:r>
            <a:r>
              <a:rPr altLang="pt-BR" sz="2400" dirty="0" err="1"/>
              <a:t>demanda</a:t>
            </a:r>
            <a:endParaRPr altLang="pt-BR" sz="2400" dirty="0"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5A1FB72-44BB-4E9F-9170-22743237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293" y="71772"/>
            <a:ext cx="3155414" cy="783634"/>
          </a:xfrm>
        </p:spPr>
        <p:txBody>
          <a:bodyPr lIns="91440" rIns="91440" anchor="ctr"/>
          <a:lstStyle/>
          <a:p>
            <a:r>
              <a:rPr altLang="pt-BR" sz="3600" dirty="0"/>
              <a:t>Plano </a:t>
            </a:r>
            <a:r>
              <a:rPr altLang="pt-BR" sz="3600" dirty="0" err="1"/>
              <a:t>Bresser</a:t>
            </a:r>
            <a:endParaRPr altLang="pt-BR" sz="3600" dirty="0"/>
          </a:p>
        </p:txBody>
      </p:sp>
      <p:sp>
        <p:nvSpPr>
          <p:cNvPr id="41988" name="Rectangle 8">
            <a:extLst>
              <a:ext uri="{FF2B5EF4-FFF2-40B4-BE49-F238E27FC236}">
                <a16:creationId xmlns:a16="http://schemas.microsoft.com/office/drawing/2014/main" id="{E2EE88E1-E0DB-4A54-9EF5-0AECDDE251B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243523" y="892277"/>
            <a:ext cx="9776412" cy="55989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altLang="pt-BR" sz="2000" b="1" dirty="0">
                <a:latin typeface="+mj-lt"/>
              </a:rPr>
              <a:t>MEDIDAS:</a:t>
            </a:r>
            <a:endParaRPr altLang="pt-BR" sz="2000" b="1" dirty="0">
              <a:latin typeface="+mj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altLang="pt-BR" sz="2000" dirty="0" err="1">
                <a:latin typeface="+mj-lt"/>
              </a:rPr>
              <a:t>Congelamento</a:t>
            </a:r>
            <a:r>
              <a:rPr altLang="pt-BR" sz="2000" dirty="0">
                <a:latin typeface="+mj-lt"/>
              </a:rPr>
              <a:t> </a:t>
            </a:r>
            <a:r>
              <a:rPr altLang="pt-BR" sz="2000" dirty="0" err="1">
                <a:latin typeface="+mj-lt"/>
              </a:rPr>
              <a:t>salários</a:t>
            </a:r>
            <a:r>
              <a:rPr altLang="pt-BR" sz="2000" dirty="0">
                <a:latin typeface="+mj-lt"/>
              </a:rPr>
              <a:t> e </a:t>
            </a:r>
            <a:r>
              <a:rPr altLang="pt-BR" sz="2000" dirty="0" err="1">
                <a:latin typeface="+mj-lt"/>
              </a:rPr>
              <a:t>preços</a:t>
            </a:r>
            <a:r>
              <a:rPr altLang="pt-BR" sz="2000" dirty="0">
                <a:latin typeface="+mj-lt"/>
              </a:rPr>
              <a:t> por 3 meses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altLang="pt-BR" sz="2000" dirty="0" err="1">
                <a:latin typeface="+mj-lt"/>
              </a:rPr>
              <a:t>Realinhamento</a:t>
            </a:r>
            <a:r>
              <a:rPr altLang="pt-BR" sz="2000" dirty="0">
                <a:latin typeface="+mj-lt"/>
              </a:rPr>
              <a:t> anterior de </a:t>
            </a:r>
            <a:r>
              <a:rPr altLang="pt-BR" sz="2000" dirty="0" err="1">
                <a:latin typeface="+mj-lt"/>
              </a:rPr>
              <a:t>Preços</a:t>
            </a:r>
            <a:r>
              <a:rPr altLang="pt-BR" sz="2000" dirty="0">
                <a:latin typeface="+mj-lt"/>
              </a:rPr>
              <a:t> </a:t>
            </a:r>
            <a:r>
              <a:rPr altLang="pt-BR" sz="2000" dirty="0" err="1">
                <a:latin typeface="+mj-lt"/>
              </a:rPr>
              <a:t>públicos</a:t>
            </a:r>
            <a:r>
              <a:rPr altLang="pt-BR" sz="2000" dirty="0">
                <a:latin typeface="+mj-lt"/>
              </a:rPr>
              <a:t> (EE, </a:t>
            </a:r>
            <a:r>
              <a:rPr altLang="pt-BR" sz="2000" dirty="0" err="1">
                <a:latin typeface="+mj-lt"/>
              </a:rPr>
              <a:t>gasolina</a:t>
            </a:r>
            <a:r>
              <a:rPr altLang="pt-BR" sz="2000" dirty="0">
                <a:latin typeface="+mj-lt"/>
              </a:rPr>
              <a:t>, </a:t>
            </a:r>
            <a:r>
              <a:rPr altLang="pt-BR" sz="2000" dirty="0" err="1">
                <a:latin typeface="+mj-lt"/>
              </a:rPr>
              <a:t>telefone</a:t>
            </a:r>
            <a:r>
              <a:rPr altLang="pt-BR" sz="2000" dirty="0">
                <a:latin typeface="+mj-lt"/>
              </a:rPr>
              <a:t>, </a:t>
            </a:r>
            <a:r>
              <a:rPr altLang="pt-BR" sz="2000" dirty="0" err="1">
                <a:latin typeface="+mj-lt"/>
              </a:rPr>
              <a:t>aço</a:t>
            </a:r>
            <a:r>
              <a:rPr altLang="pt-BR" sz="2000" dirty="0">
                <a:latin typeface="+mj-lt"/>
              </a:rPr>
              <a:t>)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altLang="pt-BR" sz="2000" dirty="0" err="1">
                <a:latin typeface="+mj-lt"/>
              </a:rPr>
              <a:t>Seguido</a:t>
            </a:r>
            <a:r>
              <a:rPr altLang="pt-BR" sz="2000" dirty="0">
                <a:latin typeface="+mj-lt"/>
              </a:rPr>
              <a:t> de </a:t>
            </a:r>
            <a:r>
              <a:rPr altLang="pt-BR" sz="2000" dirty="0" err="1">
                <a:latin typeface="+mj-lt"/>
              </a:rPr>
              <a:t>uma</a:t>
            </a:r>
            <a:r>
              <a:rPr altLang="pt-BR" sz="2000" dirty="0">
                <a:latin typeface="+mj-lt"/>
              </a:rPr>
              <a:t> </a:t>
            </a:r>
            <a:r>
              <a:rPr altLang="pt-BR" sz="2000" dirty="0" err="1">
                <a:latin typeface="+mj-lt"/>
              </a:rPr>
              <a:t>fase</a:t>
            </a:r>
            <a:r>
              <a:rPr altLang="pt-BR" sz="2000" dirty="0">
                <a:latin typeface="+mj-lt"/>
              </a:rPr>
              <a:t> de </a:t>
            </a:r>
            <a:r>
              <a:rPr altLang="pt-BR" sz="2000" dirty="0" err="1">
                <a:latin typeface="+mj-lt"/>
              </a:rPr>
              <a:t>flexibilização</a:t>
            </a:r>
            <a:r>
              <a:rPr altLang="pt-BR" sz="2000" dirty="0">
                <a:latin typeface="+mj-lt"/>
              </a:rPr>
              <a:t> e </a:t>
            </a:r>
            <a:r>
              <a:rPr altLang="pt-BR" sz="2000" dirty="0" err="1">
                <a:latin typeface="+mj-lt"/>
              </a:rPr>
              <a:t>depois</a:t>
            </a:r>
            <a:r>
              <a:rPr altLang="pt-BR" sz="2000" dirty="0">
                <a:latin typeface="+mj-lt"/>
              </a:rPr>
              <a:t> </a:t>
            </a:r>
            <a:r>
              <a:rPr altLang="pt-BR" sz="2000" dirty="0" err="1">
                <a:latin typeface="+mj-lt"/>
              </a:rPr>
              <a:t>descongelamento</a:t>
            </a:r>
            <a:r>
              <a:rPr altLang="pt-BR" sz="2000" dirty="0">
                <a:latin typeface="+mj-lt"/>
              </a:rPr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altLang="pt-BR" sz="2000" dirty="0" err="1">
                <a:latin typeface="+mj-lt"/>
              </a:rPr>
              <a:t>Fim</a:t>
            </a:r>
            <a:r>
              <a:rPr altLang="pt-BR" sz="2000" dirty="0">
                <a:latin typeface="+mj-lt"/>
              </a:rPr>
              <a:t> do </a:t>
            </a:r>
            <a:r>
              <a:rPr altLang="pt-BR" sz="2000" dirty="0" err="1">
                <a:latin typeface="+mj-lt"/>
              </a:rPr>
              <a:t>gatilho</a:t>
            </a:r>
            <a:r>
              <a:rPr altLang="pt-BR" sz="2000" dirty="0">
                <a:latin typeface="+mj-lt"/>
              </a:rPr>
              <a:t> e </a:t>
            </a:r>
            <a:r>
              <a:rPr altLang="pt-BR" sz="2000" dirty="0" err="1">
                <a:latin typeface="+mj-lt"/>
              </a:rPr>
              <a:t>cria</a:t>
            </a:r>
            <a:r>
              <a:rPr altLang="pt-BR" sz="2000" dirty="0">
                <a:latin typeface="+mj-lt"/>
              </a:rPr>
              <a:t> URP para </a:t>
            </a:r>
            <a:r>
              <a:rPr altLang="pt-BR" sz="2000" dirty="0" err="1">
                <a:latin typeface="+mj-lt"/>
              </a:rPr>
              <a:t>reajuste</a:t>
            </a:r>
            <a:r>
              <a:rPr altLang="pt-BR" sz="2000" dirty="0">
                <a:latin typeface="+mj-lt"/>
              </a:rPr>
              <a:t> de </a:t>
            </a:r>
            <a:r>
              <a:rPr altLang="pt-BR" sz="2000" dirty="0" err="1">
                <a:latin typeface="+mj-lt"/>
              </a:rPr>
              <a:t>salários</a:t>
            </a:r>
            <a:r>
              <a:rPr altLang="pt-BR" sz="2000" dirty="0">
                <a:latin typeface="+mj-lt"/>
              </a:rPr>
              <a:t> </a:t>
            </a:r>
            <a:r>
              <a:rPr altLang="pt-BR" sz="2000" dirty="0" err="1">
                <a:latin typeface="+mj-lt"/>
              </a:rPr>
              <a:t>pós</a:t>
            </a:r>
            <a:r>
              <a:rPr altLang="pt-BR" sz="2000" dirty="0">
                <a:latin typeface="+mj-lt"/>
              </a:rPr>
              <a:t> </a:t>
            </a:r>
            <a:r>
              <a:rPr altLang="pt-BR" sz="2000" dirty="0" err="1">
                <a:latin typeface="+mj-lt"/>
              </a:rPr>
              <a:t>congelamento</a:t>
            </a:r>
            <a:endParaRPr altLang="pt-BR" sz="2000" dirty="0">
              <a:latin typeface="+mj-lt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altLang="pt-BR" sz="2000" dirty="0">
                <a:latin typeface="+mj-lt"/>
              </a:rPr>
              <a:t>URP – m</a:t>
            </a:r>
            <a:r>
              <a:rPr lang="pt-BR" altLang="pt-BR" sz="2000" dirty="0">
                <a:latin typeface="+mj-lt"/>
              </a:rPr>
              <a:t>é</a:t>
            </a:r>
            <a:r>
              <a:rPr altLang="pt-BR" sz="2000" dirty="0" err="1">
                <a:latin typeface="+mj-lt"/>
              </a:rPr>
              <a:t>dia</a:t>
            </a:r>
            <a:r>
              <a:rPr altLang="pt-BR" sz="2000" dirty="0">
                <a:latin typeface="+mj-lt"/>
              </a:rPr>
              <a:t> de </a:t>
            </a:r>
            <a:r>
              <a:rPr altLang="pt-BR" sz="2000" dirty="0" err="1">
                <a:latin typeface="+mj-lt"/>
              </a:rPr>
              <a:t>três</a:t>
            </a:r>
            <a:r>
              <a:rPr altLang="pt-BR" sz="2000" dirty="0">
                <a:latin typeface="+mj-lt"/>
              </a:rPr>
              <a:t> </a:t>
            </a:r>
            <a:r>
              <a:rPr altLang="pt-BR" sz="2000" dirty="0" err="1">
                <a:latin typeface="+mj-lt"/>
              </a:rPr>
              <a:t>últimos</a:t>
            </a:r>
            <a:r>
              <a:rPr altLang="pt-BR" sz="2000" dirty="0">
                <a:latin typeface="+mj-lt"/>
              </a:rPr>
              <a:t> meses da </a:t>
            </a:r>
            <a:r>
              <a:rPr altLang="pt-BR" sz="2000" dirty="0" err="1">
                <a:latin typeface="+mj-lt"/>
              </a:rPr>
              <a:t>inflação</a:t>
            </a:r>
            <a:r>
              <a:rPr altLang="pt-BR" sz="2000" dirty="0">
                <a:latin typeface="+mj-lt"/>
              </a:rPr>
              <a:t> 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pt-BR" altLang="pt-BR" sz="2000" dirty="0">
                <a:latin typeface="+mj-lt"/>
              </a:rPr>
              <a:t>mudança da base do índice de Preços ao Consumidor (IPC) para 15/6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altLang="pt-BR" sz="2000" dirty="0">
                <a:latin typeface="+mj-lt"/>
              </a:rPr>
              <a:t>Tablita (</a:t>
            </a:r>
            <a:r>
              <a:rPr altLang="pt-BR" sz="2000" dirty="0" err="1">
                <a:latin typeface="+mj-lt"/>
              </a:rPr>
              <a:t>sem</a:t>
            </a:r>
            <a:r>
              <a:rPr altLang="pt-BR" sz="2000" dirty="0">
                <a:latin typeface="+mj-lt"/>
              </a:rPr>
              <a:t> </a:t>
            </a:r>
            <a:r>
              <a:rPr altLang="pt-BR" sz="2000" dirty="0" err="1">
                <a:latin typeface="+mj-lt"/>
              </a:rPr>
              <a:t>troca</a:t>
            </a:r>
            <a:r>
              <a:rPr altLang="pt-BR" sz="2000" dirty="0">
                <a:latin typeface="+mj-lt"/>
              </a:rPr>
              <a:t> de </a:t>
            </a:r>
            <a:r>
              <a:rPr altLang="pt-BR" sz="2000" dirty="0" err="1">
                <a:latin typeface="+mj-lt"/>
              </a:rPr>
              <a:t>moeda</a:t>
            </a:r>
            <a:r>
              <a:rPr altLang="pt-BR" sz="2000" dirty="0">
                <a:latin typeface="+mj-lt"/>
              </a:rPr>
              <a:t>)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altLang="pt-BR" sz="2000" dirty="0" err="1">
                <a:latin typeface="+mj-lt"/>
              </a:rPr>
              <a:t>Desvalorização</a:t>
            </a:r>
            <a:r>
              <a:rPr altLang="pt-BR" sz="2000" dirty="0">
                <a:latin typeface="+mj-lt"/>
              </a:rPr>
              <a:t> cambial (</a:t>
            </a:r>
            <a:r>
              <a:rPr altLang="pt-BR" sz="2000" dirty="0" err="1">
                <a:latin typeface="+mj-lt"/>
              </a:rPr>
              <a:t>não</a:t>
            </a:r>
            <a:r>
              <a:rPr altLang="pt-BR" sz="2000" dirty="0">
                <a:latin typeface="+mj-lt"/>
              </a:rPr>
              <a:t> </a:t>
            </a:r>
            <a:r>
              <a:rPr altLang="pt-BR" sz="2000" dirty="0" err="1">
                <a:latin typeface="+mj-lt"/>
              </a:rPr>
              <a:t>congelamento</a:t>
            </a:r>
            <a:r>
              <a:rPr altLang="pt-BR" sz="2000" dirty="0">
                <a:latin typeface="+mj-lt"/>
              </a:rPr>
              <a:t> – </a:t>
            </a:r>
            <a:r>
              <a:rPr altLang="pt-BR" sz="2000" dirty="0" err="1">
                <a:latin typeface="+mj-lt"/>
              </a:rPr>
              <a:t>não</a:t>
            </a:r>
            <a:r>
              <a:rPr altLang="pt-BR" sz="2000" dirty="0">
                <a:latin typeface="+mj-lt"/>
              </a:rPr>
              <a:t> </a:t>
            </a:r>
            <a:r>
              <a:rPr altLang="pt-BR" sz="2000" dirty="0" err="1">
                <a:latin typeface="+mj-lt"/>
              </a:rPr>
              <a:t>fixa</a:t>
            </a:r>
            <a:r>
              <a:rPr altLang="pt-BR" sz="2000" dirty="0">
                <a:latin typeface="+mj-lt"/>
              </a:rPr>
              <a:t>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altLang="pt-BR" sz="2000" dirty="0">
                <a:latin typeface="+mj-lt"/>
              </a:rPr>
              <a:t>Política </a:t>
            </a:r>
            <a:r>
              <a:rPr altLang="pt-BR" sz="2000" dirty="0" err="1">
                <a:latin typeface="+mj-lt"/>
              </a:rPr>
              <a:t>monetária</a:t>
            </a:r>
            <a:r>
              <a:rPr altLang="pt-BR" sz="2000" dirty="0">
                <a:latin typeface="+mj-lt"/>
              </a:rPr>
              <a:t> </a:t>
            </a:r>
            <a:r>
              <a:rPr altLang="pt-BR" sz="2000" dirty="0" err="1">
                <a:latin typeface="+mj-lt"/>
              </a:rPr>
              <a:t>ortodoxa</a:t>
            </a:r>
            <a:r>
              <a:rPr altLang="pt-BR" sz="2000" dirty="0">
                <a:latin typeface="+mj-lt"/>
              </a:rPr>
              <a:t> 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altLang="pt-BR" sz="2000" dirty="0" err="1">
                <a:latin typeface="+mj-lt"/>
              </a:rPr>
              <a:t>Juros</a:t>
            </a:r>
            <a:r>
              <a:rPr altLang="pt-BR" sz="2000" dirty="0">
                <a:latin typeface="+mj-lt"/>
              </a:rPr>
              <a:t> </a:t>
            </a:r>
            <a:r>
              <a:rPr altLang="pt-BR" sz="2000" dirty="0" err="1">
                <a:latin typeface="+mj-lt"/>
              </a:rPr>
              <a:t>positivos</a:t>
            </a:r>
            <a:r>
              <a:rPr altLang="pt-BR" sz="2000" dirty="0">
                <a:latin typeface="+mj-lt"/>
              </a:rPr>
              <a:t> – </a:t>
            </a:r>
            <a:r>
              <a:rPr altLang="pt-BR" sz="2000" dirty="0" err="1">
                <a:latin typeface="+mj-lt"/>
              </a:rPr>
              <a:t>controle</a:t>
            </a:r>
            <a:r>
              <a:rPr altLang="pt-BR" sz="2000" dirty="0">
                <a:latin typeface="+mj-lt"/>
              </a:rPr>
              <a:t> de </a:t>
            </a:r>
            <a:r>
              <a:rPr altLang="pt-BR" sz="2000" dirty="0" err="1">
                <a:latin typeface="+mj-lt"/>
              </a:rPr>
              <a:t>demanda</a:t>
            </a:r>
            <a:endParaRPr altLang="pt-BR" sz="2000" dirty="0">
              <a:latin typeface="+mj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altLang="pt-BR" sz="2000" dirty="0">
                <a:latin typeface="+mj-lt"/>
              </a:rPr>
              <a:t> </a:t>
            </a:r>
            <a:r>
              <a:rPr altLang="pt-BR" sz="2000" dirty="0" err="1">
                <a:latin typeface="+mj-lt"/>
              </a:rPr>
              <a:t>tentativa</a:t>
            </a:r>
            <a:r>
              <a:rPr altLang="pt-BR" sz="2000" dirty="0">
                <a:latin typeface="+mj-lt"/>
              </a:rPr>
              <a:t> de </a:t>
            </a:r>
            <a:r>
              <a:rPr altLang="pt-BR" sz="2000" dirty="0" err="1">
                <a:latin typeface="+mj-lt"/>
              </a:rPr>
              <a:t>controle</a:t>
            </a:r>
            <a:r>
              <a:rPr altLang="pt-BR" sz="2000" dirty="0">
                <a:latin typeface="+mj-lt"/>
              </a:rPr>
              <a:t> fiscal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altLang="pt-BR" sz="2000" dirty="0" err="1">
                <a:latin typeface="+mj-lt"/>
              </a:rPr>
              <a:t>Aumento</a:t>
            </a:r>
            <a:r>
              <a:rPr altLang="pt-BR" sz="2000" dirty="0">
                <a:latin typeface="+mj-lt"/>
              </a:rPr>
              <a:t> de </a:t>
            </a:r>
            <a:r>
              <a:rPr altLang="pt-BR" sz="2000" dirty="0" err="1">
                <a:latin typeface="+mj-lt"/>
              </a:rPr>
              <a:t>tarifas</a:t>
            </a:r>
            <a:r>
              <a:rPr altLang="pt-BR" sz="2000" dirty="0">
                <a:latin typeface="+mj-lt"/>
              </a:rPr>
              <a:t>, </a:t>
            </a:r>
            <a:r>
              <a:rPr altLang="pt-BR" sz="2000" dirty="0" err="1">
                <a:latin typeface="+mj-lt"/>
              </a:rPr>
              <a:t>eliminação</a:t>
            </a:r>
            <a:r>
              <a:rPr altLang="pt-BR" sz="2000" dirty="0">
                <a:latin typeface="+mj-lt"/>
              </a:rPr>
              <a:t> de </a:t>
            </a:r>
            <a:r>
              <a:rPr altLang="pt-BR" sz="2000" dirty="0" err="1">
                <a:latin typeface="+mj-lt"/>
              </a:rPr>
              <a:t>subsídios</a:t>
            </a:r>
            <a:r>
              <a:rPr altLang="pt-BR" sz="2000" dirty="0">
                <a:latin typeface="+mj-lt"/>
              </a:rPr>
              <a:t>, </a:t>
            </a:r>
            <a:r>
              <a:rPr altLang="pt-BR" sz="2000" dirty="0" err="1">
                <a:latin typeface="+mj-lt"/>
              </a:rPr>
              <a:t>corte</a:t>
            </a:r>
            <a:r>
              <a:rPr altLang="pt-BR" sz="2000" dirty="0">
                <a:latin typeface="+mj-lt"/>
              </a:rPr>
              <a:t> de </a:t>
            </a:r>
            <a:r>
              <a:rPr altLang="pt-BR" sz="2000" dirty="0" err="1">
                <a:latin typeface="+mj-lt"/>
              </a:rPr>
              <a:t>gastos</a:t>
            </a:r>
            <a:r>
              <a:rPr altLang="pt-BR" sz="2000" dirty="0">
                <a:latin typeface="+mj-lt"/>
              </a:rPr>
              <a:t> (</a:t>
            </a:r>
            <a:r>
              <a:rPr altLang="pt-BR" sz="2000" dirty="0" err="1">
                <a:latin typeface="+mj-lt"/>
              </a:rPr>
              <a:t>investimentos</a:t>
            </a:r>
            <a:r>
              <a:rPr altLang="pt-BR" sz="2000" dirty="0">
                <a:latin typeface="+mj-lt"/>
              </a:rPr>
              <a:t> </a:t>
            </a:r>
            <a:r>
              <a:rPr altLang="pt-BR" sz="2000" dirty="0" err="1">
                <a:latin typeface="+mj-lt"/>
              </a:rPr>
              <a:t>públicos</a:t>
            </a:r>
            <a:r>
              <a:rPr altLang="pt-BR" sz="2000" dirty="0">
                <a:latin typeface="+mj-lt"/>
              </a:rPr>
              <a:t>)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altLang="pt-BR" sz="2000" dirty="0">
              <a:latin typeface="+mj-lt"/>
            </a:endParaRPr>
          </a:p>
        </p:txBody>
      </p:sp>
      <p:sp>
        <p:nvSpPr>
          <p:cNvPr id="41989" name="AutoShape 4">
            <a:extLst>
              <a:ext uri="{FF2B5EF4-FFF2-40B4-BE49-F238E27FC236}">
                <a16:creationId xmlns:a16="http://schemas.microsoft.com/office/drawing/2014/main" id="{2FD2B1A0-1B5D-499D-BCA3-C68270F48A6E}"/>
              </a:ext>
            </a:extLst>
          </p:cNvPr>
          <p:cNvSpPr>
            <a:spLocks/>
          </p:cNvSpPr>
          <p:nvPr/>
        </p:nvSpPr>
        <p:spPr bwMode="auto">
          <a:xfrm>
            <a:off x="2269487" y="1354342"/>
            <a:ext cx="395227" cy="3143916"/>
          </a:xfrm>
          <a:prstGeom prst="leftBrace">
            <a:avLst>
              <a:gd name="adj1" fmla="val 651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80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1990" name="Text Box 5">
            <a:extLst>
              <a:ext uri="{FF2B5EF4-FFF2-40B4-BE49-F238E27FC236}">
                <a16:creationId xmlns:a16="http://schemas.microsoft.com/office/drawing/2014/main" id="{B5DCF222-218E-4FF6-BC68-7BDBFECE9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241" y="1501826"/>
            <a:ext cx="381127" cy="2562240"/>
          </a:xfrm>
          <a:prstGeom prst="rect">
            <a:avLst/>
          </a:prstGeom>
          <a:solidFill>
            <a:srgbClr val="B248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pt-BR" altLang="pt-BR" sz="1800" dirty="0">
                <a:solidFill>
                  <a:schemeClr val="bg2"/>
                </a:solidFill>
                <a:latin typeface="+mj-lt"/>
                <a:cs typeface="Arial" panose="020B0604020202020204" pitchFamily="34" charset="0"/>
              </a:rPr>
              <a:t>He t </a:t>
            </a:r>
            <a:r>
              <a:rPr lang="pt-BR" altLang="pt-BR" dirty="0" err="1">
                <a:solidFill>
                  <a:schemeClr val="bg2"/>
                </a:solidFill>
                <a:latin typeface="+mj-lt"/>
                <a:cs typeface="Arial" panose="020B0604020202020204" pitchFamily="34" charset="0"/>
              </a:rPr>
              <a:t>eredoxas</a:t>
            </a:r>
            <a:endParaRPr lang="pt-BR" altLang="pt-BR" dirty="0">
              <a:solidFill>
                <a:schemeClr val="bg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1991" name="AutoShape 6">
            <a:extLst>
              <a:ext uri="{FF2B5EF4-FFF2-40B4-BE49-F238E27FC236}">
                <a16:creationId xmlns:a16="http://schemas.microsoft.com/office/drawing/2014/main" id="{9DD1E21F-1E7C-402A-8604-5A906B7680D9}"/>
              </a:ext>
            </a:extLst>
          </p:cNvPr>
          <p:cNvSpPr>
            <a:spLocks/>
          </p:cNvSpPr>
          <p:nvPr/>
        </p:nvSpPr>
        <p:spPr bwMode="auto">
          <a:xfrm>
            <a:off x="2467100" y="4581320"/>
            <a:ext cx="106623" cy="2129196"/>
          </a:xfrm>
          <a:prstGeom prst="leftBrace">
            <a:avLst>
              <a:gd name="adj1" fmla="val 129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t-BR" altLang="pt-BR" sz="180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1992" name="Text Box 7">
            <a:extLst>
              <a:ext uri="{FF2B5EF4-FFF2-40B4-BE49-F238E27FC236}">
                <a16:creationId xmlns:a16="http://schemas.microsoft.com/office/drawing/2014/main" id="{17C297BB-CEFB-49D0-9F1E-6D8CEA927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435" y="4676422"/>
            <a:ext cx="330200" cy="193899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pt-BR" altLang="pt-BR">
                <a:solidFill>
                  <a:schemeClr val="bg2"/>
                </a:solidFill>
                <a:latin typeface="+mj-lt"/>
                <a:cs typeface="Arial" panose="020B0604020202020204" pitchFamily="34" charset="0"/>
              </a:rPr>
              <a:t>Or  t od.</a:t>
            </a:r>
          </a:p>
        </p:txBody>
      </p:sp>
    </p:spTree>
    <p:extLst>
      <p:ext uri="{BB962C8B-B14F-4D97-AF65-F5344CB8AC3E}">
        <p14:creationId xmlns:p14="http://schemas.microsoft.com/office/powerpoint/2010/main" val="198676748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5">
            <a:extLst>
              <a:ext uri="{FF2B5EF4-FFF2-40B4-BE49-F238E27FC236}">
                <a16:creationId xmlns:a16="http://schemas.microsoft.com/office/drawing/2014/main" id="{1F75B2F7-686A-479D-B7EC-A1705332B1F6}"/>
              </a:ext>
            </a:extLst>
          </p:cNvPr>
          <p:cNvSpPr txBox="1">
            <a:spLocks noGrp="1"/>
          </p:cNvSpPr>
          <p:nvPr/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1BB782AA-8D9B-432D-82F2-6DFEE5326688}" type="slidenum">
              <a:rPr lang="pt-BR" altLang="en-US" sz="1200">
                <a:latin typeface="Tw Cen MT" panose="020B0602020104020603" pitchFamily="34" charset="0"/>
                <a:cs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pt-BR" altLang="en-US" sz="1200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B3493ADF-A835-4837-B8F1-DF0024645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9513" y="285750"/>
            <a:ext cx="9980612" cy="927100"/>
          </a:xfrm>
        </p:spPr>
        <p:txBody>
          <a:bodyPr lIns="91440" rIns="91440" anchor="t"/>
          <a:lstStyle/>
          <a:p>
            <a:r>
              <a:rPr altLang="pt-BR" sz="3600" dirty="0"/>
              <a:t>A Economia na Nova República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CE41B81C-8014-498F-96EB-E05BE3788FF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462980" y="1407243"/>
            <a:ext cx="7846143" cy="4979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altLang="pt-BR" sz="3200" dirty="0"/>
              <a:t>Combate à inflação meta principal</a:t>
            </a:r>
          </a:p>
          <a:p>
            <a:pPr lvl="1"/>
            <a:r>
              <a:rPr altLang="pt-BR" sz="2100" dirty="0"/>
              <a:t>Diferentes planos de estabilização</a:t>
            </a:r>
          </a:p>
          <a:p>
            <a:pPr lvl="2"/>
            <a:r>
              <a:rPr altLang="pt-BR" sz="1900" u="sng" dirty="0"/>
              <a:t>Cruzado (1986)</a:t>
            </a:r>
            <a:r>
              <a:rPr altLang="pt-BR" sz="1900" dirty="0"/>
              <a:t> – Funaro/Sarney</a:t>
            </a:r>
          </a:p>
          <a:p>
            <a:pPr lvl="2"/>
            <a:r>
              <a:rPr altLang="pt-BR" sz="1900" u="sng" dirty="0"/>
              <a:t>Bresser(1987)</a:t>
            </a:r>
            <a:r>
              <a:rPr altLang="pt-BR" sz="1900" dirty="0"/>
              <a:t> – Bresser/Sarney </a:t>
            </a:r>
          </a:p>
          <a:p>
            <a:pPr lvl="3"/>
            <a:r>
              <a:rPr altLang="pt-BR" sz="1900" dirty="0"/>
              <a:t>1988 – Feijão com Arroz – </a:t>
            </a:r>
            <a:r>
              <a:rPr altLang="pt-BR" sz="1900" dirty="0" err="1"/>
              <a:t>Mailson</a:t>
            </a:r>
            <a:r>
              <a:rPr altLang="pt-BR" sz="1900" dirty="0"/>
              <a:t>/Sarney</a:t>
            </a:r>
          </a:p>
          <a:p>
            <a:pPr lvl="2"/>
            <a:r>
              <a:rPr altLang="pt-BR" sz="1900" u="sng" dirty="0"/>
              <a:t>Verão (1989)</a:t>
            </a:r>
            <a:r>
              <a:rPr altLang="pt-BR" sz="1900" dirty="0"/>
              <a:t> – </a:t>
            </a:r>
            <a:r>
              <a:rPr altLang="pt-BR" sz="1900" dirty="0" err="1"/>
              <a:t>Mailson</a:t>
            </a:r>
            <a:r>
              <a:rPr altLang="pt-BR" sz="1900" dirty="0"/>
              <a:t>/Sarney</a:t>
            </a:r>
          </a:p>
          <a:p>
            <a:pPr lvl="2"/>
            <a:r>
              <a:rPr altLang="pt-BR" sz="1900" u="sng" dirty="0"/>
              <a:t>Collor I (1990)</a:t>
            </a:r>
            <a:r>
              <a:rPr altLang="pt-BR" sz="1900" dirty="0"/>
              <a:t> – Zélia/Collor</a:t>
            </a:r>
          </a:p>
          <a:p>
            <a:pPr lvl="2"/>
            <a:r>
              <a:rPr altLang="pt-BR" sz="1900" u="sng" dirty="0"/>
              <a:t>Collor II (1991)</a:t>
            </a:r>
            <a:r>
              <a:rPr altLang="pt-BR" sz="1900" dirty="0"/>
              <a:t> – Zélia/Collor</a:t>
            </a:r>
          </a:p>
          <a:p>
            <a:pPr lvl="3"/>
            <a:r>
              <a:rPr altLang="pt-BR" sz="1900" dirty="0"/>
              <a:t>1992-1993 – “Plano Nada” – Marcilio. M. Moreira</a:t>
            </a:r>
          </a:p>
          <a:p>
            <a:pPr lvl="2"/>
            <a:r>
              <a:rPr altLang="pt-BR" sz="1900" u="sng" dirty="0"/>
              <a:t>Real (1994) </a:t>
            </a:r>
            <a:r>
              <a:rPr altLang="pt-BR" sz="1900" dirty="0"/>
              <a:t>– FHC-Ricupero/Itamar</a:t>
            </a:r>
          </a:p>
          <a:p>
            <a:endParaRPr altLang="pt-BR" sz="3200" u="sng" dirty="0"/>
          </a:p>
        </p:txBody>
      </p:sp>
    </p:spTree>
    <p:extLst>
      <p:ext uri="{BB962C8B-B14F-4D97-AF65-F5344CB8AC3E}">
        <p14:creationId xmlns:p14="http://schemas.microsoft.com/office/powerpoint/2010/main" val="2576911955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>
            <a:extLst>
              <a:ext uri="{FF2B5EF4-FFF2-40B4-BE49-F238E27FC236}">
                <a16:creationId xmlns:a16="http://schemas.microsoft.com/office/drawing/2014/main" id="{81073063-E345-4A7D-981A-62A3939B46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635045" y="1519083"/>
            <a:ext cx="8809703" cy="38198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="t" anchorCtr="0" compatLnSpc="1">
            <a:prstTxWarp prst="textNoShape">
              <a:avLst/>
            </a:prstTxWarp>
            <a:noAutofit/>
          </a:bodyPr>
          <a:lstStyle/>
          <a:p>
            <a:pPr marL="319088" indent="-319088">
              <a:spcBef>
                <a:spcPts val="600"/>
              </a:spcBef>
              <a:spcAft>
                <a:spcPts val="600"/>
              </a:spcAft>
            </a:pPr>
            <a:r>
              <a:rPr altLang="pt-BR" sz="2400" dirty="0" err="1"/>
              <a:t>Início</a:t>
            </a:r>
            <a:r>
              <a:rPr altLang="pt-BR" sz="2400" dirty="0"/>
              <a:t> do </a:t>
            </a:r>
            <a:r>
              <a:rPr altLang="pt-BR" sz="2400" dirty="0" err="1"/>
              <a:t>Bresser</a:t>
            </a:r>
            <a:r>
              <a:rPr lang="pt-BR" altLang="pt-BR" sz="2400" dirty="0"/>
              <a:t>:</a:t>
            </a:r>
          </a:p>
          <a:p>
            <a:pPr marL="719138" lvl="1" indent="-319088">
              <a:spcBef>
                <a:spcPts val="600"/>
              </a:spcBef>
              <a:spcAft>
                <a:spcPts val="600"/>
              </a:spcAft>
            </a:pPr>
            <a:r>
              <a:rPr altLang="pt-BR" sz="2400" dirty="0" err="1"/>
              <a:t>queda</a:t>
            </a:r>
            <a:r>
              <a:rPr altLang="pt-BR" sz="2400" dirty="0"/>
              <a:t> da </a:t>
            </a:r>
            <a:r>
              <a:rPr altLang="pt-BR" sz="2400" dirty="0" err="1"/>
              <a:t>inflação</a:t>
            </a:r>
            <a:r>
              <a:rPr lang="pt-BR" altLang="pt-BR" sz="2400" dirty="0"/>
              <a:t>:</a:t>
            </a:r>
            <a:r>
              <a:rPr altLang="pt-BR" sz="2400" dirty="0"/>
              <a:t> 26 para 3 (</a:t>
            </a:r>
            <a:r>
              <a:rPr altLang="pt-BR" sz="2400" dirty="0" err="1"/>
              <a:t>julho</a:t>
            </a:r>
            <a:r>
              <a:rPr altLang="pt-BR" sz="2400" dirty="0"/>
              <a:t>)</a:t>
            </a:r>
            <a:r>
              <a:rPr lang="pt-BR" altLang="pt-BR" sz="2400" dirty="0"/>
              <a:t> e</a:t>
            </a:r>
            <a:r>
              <a:rPr altLang="pt-BR" sz="2400" dirty="0"/>
              <a:t> </a:t>
            </a:r>
            <a:r>
              <a:rPr altLang="pt-BR" sz="2400" dirty="0" err="1"/>
              <a:t>depois</a:t>
            </a:r>
            <a:r>
              <a:rPr altLang="pt-BR" sz="2400" dirty="0"/>
              <a:t> 6,5 (</a:t>
            </a:r>
            <a:r>
              <a:rPr altLang="pt-BR" sz="2400" dirty="0" err="1"/>
              <a:t>agosto</a:t>
            </a:r>
            <a:r>
              <a:rPr altLang="pt-BR" sz="2400" dirty="0"/>
              <a:t>)</a:t>
            </a:r>
          </a:p>
          <a:p>
            <a:pPr marL="319088" indent="-319088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/>
              <a:t>Queda da atividade industrial</a:t>
            </a:r>
          </a:p>
          <a:p>
            <a:pPr marL="319088" indent="-319088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/>
              <a:t>Congelamento não é respeitado (remarcações preventivas e não fiscalização)</a:t>
            </a:r>
          </a:p>
          <a:p>
            <a:pPr marL="319088" indent="-319088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/>
              <a:t>Inflação volta a subir pouco a pouco: dezembro 14%</a:t>
            </a:r>
          </a:p>
          <a:p>
            <a:pPr marL="319088" indent="-319088">
              <a:spcBef>
                <a:spcPts val="600"/>
              </a:spcBef>
              <a:spcAft>
                <a:spcPts val="600"/>
              </a:spcAft>
            </a:pPr>
            <a:r>
              <a:rPr altLang="pt-BR" sz="2400" dirty="0" err="1"/>
              <a:t>Contas</a:t>
            </a:r>
            <a:r>
              <a:rPr altLang="pt-BR" sz="2400" dirty="0"/>
              <a:t> </a:t>
            </a:r>
            <a:r>
              <a:rPr altLang="pt-BR" sz="2400" dirty="0" err="1"/>
              <a:t>externas</a:t>
            </a:r>
            <a:r>
              <a:rPr lang="pt-BR" altLang="pt-BR" sz="2400" dirty="0"/>
              <a:t>: e</a:t>
            </a:r>
            <a:r>
              <a:rPr altLang="pt-BR" sz="2400" dirty="0" err="1"/>
              <a:t>xportações</a:t>
            </a:r>
            <a:r>
              <a:rPr altLang="pt-BR" sz="2400" dirty="0"/>
              <a:t> e </a:t>
            </a:r>
            <a:r>
              <a:rPr altLang="pt-BR" sz="2400" dirty="0" err="1"/>
              <a:t>agricultura</a:t>
            </a:r>
            <a:r>
              <a:rPr altLang="pt-BR" sz="2400" dirty="0"/>
              <a:t> </a:t>
            </a:r>
            <a:r>
              <a:rPr altLang="pt-BR" sz="2400" dirty="0" err="1"/>
              <a:t>cresce</a:t>
            </a:r>
            <a:r>
              <a:rPr lang="pt-BR" altLang="pt-BR" sz="2400" dirty="0"/>
              <a:t>m</a:t>
            </a:r>
            <a:r>
              <a:rPr altLang="pt-BR" sz="2400" dirty="0"/>
              <a:t> </a:t>
            </a:r>
          </a:p>
          <a:p>
            <a:pPr marL="319088" indent="-319088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/>
              <a:t>N</a:t>
            </a:r>
            <a:r>
              <a:rPr altLang="pt-BR" sz="2400" dirty="0" err="1"/>
              <a:t>ão</a:t>
            </a:r>
            <a:r>
              <a:rPr altLang="pt-BR" sz="2400" dirty="0"/>
              <a:t> </a:t>
            </a:r>
            <a:r>
              <a:rPr altLang="pt-BR" sz="2400" dirty="0" err="1"/>
              <a:t>contenção</a:t>
            </a:r>
            <a:r>
              <a:rPr altLang="pt-BR" sz="2400" dirty="0"/>
              <a:t> do </a:t>
            </a:r>
            <a:r>
              <a:rPr altLang="pt-BR" sz="2400" dirty="0" err="1"/>
              <a:t>déficit</a:t>
            </a:r>
            <a:r>
              <a:rPr lang="pt-BR" altLang="pt-BR" sz="2400" dirty="0"/>
              <a:t>:</a:t>
            </a:r>
          </a:p>
          <a:p>
            <a:pPr marL="719138" lvl="1" indent="-319088">
              <a:spcBef>
                <a:spcPts val="600"/>
              </a:spcBef>
              <a:spcAft>
                <a:spcPts val="600"/>
              </a:spcAft>
            </a:pPr>
            <a:r>
              <a:rPr altLang="pt-BR" sz="2400" dirty="0" err="1"/>
              <a:t>Não</a:t>
            </a:r>
            <a:r>
              <a:rPr altLang="pt-BR" sz="2400" dirty="0"/>
              <a:t> </a:t>
            </a:r>
            <a:r>
              <a:rPr altLang="pt-BR" sz="2400" dirty="0" err="1"/>
              <a:t>aprovação</a:t>
            </a:r>
            <a:r>
              <a:rPr altLang="pt-BR" sz="2400" dirty="0"/>
              <a:t> </a:t>
            </a:r>
            <a:r>
              <a:rPr altLang="pt-BR" sz="2400" dirty="0" err="1"/>
              <a:t>reforma</a:t>
            </a:r>
            <a:r>
              <a:rPr altLang="pt-BR" sz="2400" dirty="0"/>
              <a:t> fiscal (</a:t>
            </a:r>
            <a:r>
              <a:rPr altLang="pt-BR" sz="2400" dirty="0" err="1"/>
              <a:t>tributária</a:t>
            </a:r>
            <a:r>
              <a:rPr altLang="pt-BR" sz="2400" dirty="0"/>
              <a:t>)</a:t>
            </a:r>
            <a:endParaRPr lang="pt-BR" altLang="pt-BR" sz="2400" dirty="0"/>
          </a:p>
          <a:p>
            <a:pPr marL="366713" lvl="1" indent="0">
              <a:spcBef>
                <a:spcPts val="600"/>
              </a:spcBef>
              <a:spcAft>
                <a:spcPts val="600"/>
              </a:spcAft>
              <a:buNone/>
            </a:pPr>
            <a:endParaRPr altLang="pt-BR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9FE522-7D2A-41F9-A59A-FCD0720D11B6}"/>
              </a:ext>
            </a:extLst>
          </p:cNvPr>
          <p:cNvSpPr txBox="1">
            <a:spLocks/>
          </p:cNvSpPr>
          <p:nvPr/>
        </p:nvSpPr>
        <p:spPr>
          <a:xfrm>
            <a:off x="4415054" y="130765"/>
            <a:ext cx="3155414" cy="783634"/>
          </a:xfrm>
          <a:prstGeom prst="rect">
            <a:avLst/>
          </a:prstGeom>
        </p:spPr>
        <p:txBody>
          <a:bodyPr lIns="91440" rIns="91440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altLang="pt-BR"/>
              <a:t>Plano Bresser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804921082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>
            <a:extLst>
              <a:ext uri="{FF2B5EF4-FFF2-40B4-BE49-F238E27FC236}">
                <a16:creationId xmlns:a16="http://schemas.microsoft.com/office/drawing/2014/main" id="{81073063-E345-4A7D-981A-62A3939B46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930012" y="1843547"/>
            <a:ext cx="8264013" cy="440976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="t" anchorCtr="0" compatLnSpc="1">
            <a:prstTxWarp prst="textNoShape">
              <a:avLst/>
            </a:prstTxWarp>
            <a:noAutofit/>
          </a:bodyPr>
          <a:lstStyle/>
          <a:p>
            <a:pPr marL="319088" indent="-319088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/>
              <a:t>Após congelamento volta a pressão inflacionária</a:t>
            </a:r>
          </a:p>
          <a:p>
            <a:pPr marL="319088" indent="-319088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/>
              <a:t>Pressões por aumento salarial – privado e funcionalismo</a:t>
            </a:r>
          </a:p>
          <a:p>
            <a:pPr marL="319088" indent="-319088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/>
              <a:t>Fim do Plano com a demissão de Bresser com </a:t>
            </a:r>
            <a:r>
              <a:rPr lang="pt-BR" altLang="pt-BR" sz="2400" dirty="0" err="1"/>
              <a:t>Mailson</a:t>
            </a:r>
            <a:r>
              <a:rPr lang="pt-BR" altLang="pt-BR" sz="2400" dirty="0"/>
              <a:t> da Nóbrega como novo Ministro</a:t>
            </a:r>
          </a:p>
          <a:p>
            <a:pPr marL="319088" indent="-319088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/>
              <a:t>Problemas do Plano Bresser:</a:t>
            </a:r>
          </a:p>
          <a:p>
            <a:pPr marL="719138" lvl="1" indent="-319088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/>
              <a:t>descongelamento: há reposições salariais e reindexação</a:t>
            </a:r>
          </a:p>
          <a:p>
            <a:pPr marL="719138" lvl="1" indent="-319088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/>
              <a:t>Fragilidade da contenção monetária e fiscal</a:t>
            </a:r>
          </a:p>
          <a:p>
            <a:pPr marL="366713" lvl="1" indent="0">
              <a:spcBef>
                <a:spcPts val="600"/>
              </a:spcBef>
              <a:spcAft>
                <a:spcPts val="600"/>
              </a:spcAft>
              <a:buNone/>
            </a:pPr>
            <a:endParaRPr altLang="pt-BR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9FE522-7D2A-41F9-A59A-FCD0720D11B6}"/>
              </a:ext>
            </a:extLst>
          </p:cNvPr>
          <p:cNvSpPr txBox="1">
            <a:spLocks/>
          </p:cNvSpPr>
          <p:nvPr/>
        </p:nvSpPr>
        <p:spPr>
          <a:xfrm>
            <a:off x="4415054" y="130765"/>
            <a:ext cx="3155414" cy="783634"/>
          </a:xfrm>
          <a:prstGeom prst="rect">
            <a:avLst/>
          </a:prstGeom>
        </p:spPr>
        <p:txBody>
          <a:bodyPr lIns="91440" rIns="91440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altLang="pt-BR" dirty="0"/>
              <a:t>Plano Bresser</a:t>
            </a: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Número de Slide 3">
            <a:extLst>
              <a:ext uri="{FF2B5EF4-FFF2-40B4-BE49-F238E27FC236}">
                <a16:creationId xmlns:a16="http://schemas.microsoft.com/office/drawing/2014/main" id="{DE94A8A9-5023-4073-A494-5BB17E8DD5DC}"/>
              </a:ext>
            </a:extLst>
          </p:cNvPr>
          <p:cNvSpPr txBox="1">
            <a:spLocks noGrp="1"/>
          </p:cNvSpPr>
          <p:nvPr/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035F0DA-5DF8-4480-A8AB-C6B11871E719}" type="slidenum">
              <a:rPr lang="pt-BR" altLang="en-US" sz="1200">
                <a:latin typeface="Tw Cen MT" panose="020B0602020104020603" pitchFamily="34" charset="0"/>
                <a:cs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lang="pt-BR" altLang="en-US" sz="12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891" name="Object 3">
            <a:extLst>
              <a:ext uri="{FF2B5EF4-FFF2-40B4-BE49-F238E27FC236}">
                <a16:creationId xmlns:a16="http://schemas.microsoft.com/office/drawing/2014/main" id="{8644379D-9FF8-42C6-A4B3-35E1487C1B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2192000" cy="702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5" name="Planilha" r:id="rId4" imgW="6239113" imgH="3934063" progId="Excel.Sheet.8">
                  <p:embed/>
                </p:oleObj>
              </mc:Choice>
              <mc:Fallback>
                <p:oleObj name="Planilha" r:id="rId4" imgW="6239113" imgH="3934063" progId="Excel.Sheet.8">
                  <p:embed/>
                  <p:pic>
                    <p:nvPicPr>
                      <p:cNvPr id="37891" name="Object 3">
                        <a:extLst>
                          <a:ext uri="{FF2B5EF4-FFF2-40B4-BE49-F238E27FC236}">
                            <a16:creationId xmlns:a16="http://schemas.microsoft.com/office/drawing/2014/main" id="{8644379D-9FF8-42C6-A4B3-35E1487C1B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192000" cy="702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95E194DD-3268-4EE4-ADAC-5A38346D1CD6}"/>
              </a:ext>
            </a:extLst>
          </p:cNvPr>
          <p:cNvSpPr/>
          <p:nvPr/>
        </p:nvSpPr>
        <p:spPr>
          <a:xfrm>
            <a:off x="3731341" y="1076632"/>
            <a:ext cx="8126362" cy="48743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78418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://1.bp.blogspot.com/_GxFTtwPPBLI/TSIpG2boHpI/AAAAAAAAG8Q/bzlO5p8Wu_U/s400/mailson_da_nobrega_economia_265_398.jpg">
            <a:extLst>
              <a:ext uri="{FF2B5EF4-FFF2-40B4-BE49-F238E27FC236}">
                <a16:creationId xmlns:a16="http://schemas.microsoft.com/office/drawing/2014/main" id="{C8F44747-4458-4B5F-9432-C9CEC72BB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588" y="1844675"/>
            <a:ext cx="5378450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4" descr="http://1.bp.blogspot.com/__uSf-Idtz0k/TTt8f-ey9HI/AAAAAAAAAb8/V9i4m5lJTLg/s1600/Bresser_Pereira.jpg">
            <a:extLst>
              <a:ext uri="{FF2B5EF4-FFF2-40B4-BE49-F238E27FC236}">
                <a16:creationId xmlns:a16="http://schemas.microsoft.com/office/drawing/2014/main" id="{1375E7F3-D834-4A95-A68B-D83D49995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1844675"/>
            <a:ext cx="5664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CaixaDeTexto 5">
            <a:extLst>
              <a:ext uri="{FF2B5EF4-FFF2-40B4-BE49-F238E27FC236}">
                <a16:creationId xmlns:a16="http://schemas.microsoft.com/office/drawing/2014/main" id="{EEDD48A9-3227-4F26-8431-A6879576F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0350"/>
            <a:ext cx="119618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800" b="1">
                <a:latin typeface="Arial" panose="020B0604020202020204" pitchFamily="34" charset="0"/>
                <a:cs typeface="Arial" panose="020B0604020202020204" pitchFamily="34" charset="0"/>
              </a:rPr>
              <a:t>Troca de Bresser Pereira por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2800" b="1">
                <a:latin typeface="Arial" panose="020B0604020202020204" pitchFamily="34" charset="0"/>
                <a:cs typeface="Arial" panose="020B0604020202020204" pitchFamily="34" charset="0"/>
              </a:rPr>
              <a:t>Mailson da Nóbrega em janeiro de 1988</a:t>
            </a: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D26CD9A-2054-4C37-B88F-5581042672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89213" y="0"/>
            <a:ext cx="9183688" cy="2974053"/>
          </a:xfrm>
        </p:spPr>
        <p:txBody>
          <a:bodyPr/>
          <a:lstStyle/>
          <a:p>
            <a:pPr eaLnBrk="1" hangingPunct="1"/>
            <a:r>
              <a:rPr lang="pt-BR" altLang="pt-BR" sz="4000" cap="none" dirty="0"/>
              <a:t>Plano Verão (14.1.89)</a:t>
            </a:r>
            <a:br>
              <a:rPr lang="pt-BR" altLang="pt-BR" sz="4000" cap="none" dirty="0"/>
            </a:br>
            <a:endParaRPr altLang="pt-BR" sz="4000" cap="non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318779-9183-4036-87CB-4F72CA866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87937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CA60D787-7188-4005-AA27-7FED8D33CA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6810" y="206836"/>
            <a:ext cx="9512300" cy="896937"/>
          </a:xfrm>
        </p:spPr>
        <p:txBody>
          <a:bodyPr lIns="91440" rIns="91440" anchor="ctr">
            <a:normAutofit fontScale="90000"/>
          </a:bodyPr>
          <a:lstStyle/>
          <a:p>
            <a:pPr algn="ctr"/>
            <a:r>
              <a:rPr lang="pt-BR" altLang="pt-BR" dirty="0"/>
              <a:t>Plano Verão</a:t>
            </a:r>
            <a:br>
              <a:rPr lang="pt-BR" altLang="pt-BR" dirty="0"/>
            </a:br>
            <a:r>
              <a:rPr altLang="pt-BR" dirty="0" err="1"/>
              <a:t>Feijão</a:t>
            </a:r>
            <a:r>
              <a:rPr altLang="pt-BR" dirty="0"/>
              <a:t> com Arroz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19FF2D34-A535-433B-9BEE-AE3F4E9F0F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458475" y="1704464"/>
            <a:ext cx="9310738" cy="5300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="t" anchorCtr="0" compatLnSpc="1">
            <a:prstTxWarp prst="textNoShape">
              <a:avLst/>
            </a:prstTxWarp>
            <a:normAutofit/>
          </a:bodyPr>
          <a:lstStyle/>
          <a:p>
            <a:pPr marL="319088" indent="-31908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/>
              <a:t>Política “feijão com arroz”</a:t>
            </a:r>
          </a:p>
          <a:p>
            <a:pPr marL="719138" lvl="1" indent="-31908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pt-BR" sz="2200" dirty="0"/>
              <a:t>Sem mágica e sem planos extraordinários:</a:t>
            </a:r>
          </a:p>
          <a:p>
            <a:pPr marL="1119188" lvl="2" indent="-31908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pt-BR" sz="2200" dirty="0"/>
              <a:t>Sem Choque Heterodoxo</a:t>
            </a:r>
          </a:p>
          <a:p>
            <a:pPr marL="1119188" lvl="2" indent="-31908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pt-BR" sz="2200" dirty="0"/>
              <a:t>Contenção da aceleração inflacionária de modo ortodoxo (gradualista)</a:t>
            </a:r>
          </a:p>
          <a:p>
            <a:pPr marL="719138" lvl="1" indent="-31908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pt-BR" sz="2200" dirty="0"/>
              <a:t>Contenção Salarial</a:t>
            </a:r>
          </a:p>
          <a:p>
            <a:pPr marL="719138" lvl="1" indent="-31908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pt-BR" sz="2200" dirty="0"/>
              <a:t>Redução do Déficit Público</a:t>
            </a:r>
          </a:p>
          <a:p>
            <a:pPr marL="719138" lvl="1" indent="-31908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pt-BR" sz="2200" dirty="0"/>
              <a:t>Recomposição das Tarifas Públicas</a:t>
            </a: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CA60D787-7188-4005-AA27-7FED8D33CA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6810" y="206836"/>
            <a:ext cx="9512300" cy="896937"/>
          </a:xfrm>
        </p:spPr>
        <p:txBody>
          <a:bodyPr lIns="91440" rIns="91440" anchor="ctr">
            <a:normAutofit fontScale="90000"/>
          </a:bodyPr>
          <a:lstStyle/>
          <a:p>
            <a:pPr algn="ctr"/>
            <a:r>
              <a:rPr lang="pt-BR" altLang="pt-BR" dirty="0"/>
              <a:t>Plano Verão</a:t>
            </a:r>
            <a:br>
              <a:rPr lang="pt-BR" altLang="pt-BR" dirty="0"/>
            </a:br>
            <a:r>
              <a:rPr altLang="pt-BR" dirty="0" err="1"/>
              <a:t>Feijão</a:t>
            </a:r>
            <a:r>
              <a:rPr altLang="pt-BR" dirty="0"/>
              <a:t> com Arroz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19FF2D34-A535-433B-9BEE-AE3F4E9F0F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355236" y="1925689"/>
            <a:ext cx="9310738" cy="43718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="t" anchorCtr="0" compatLnSpc="1">
            <a:prstTxWarp prst="textNoShape">
              <a:avLst/>
            </a:prstTxWarp>
            <a:noAutofit/>
          </a:bodyPr>
          <a:lstStyle/>
          <a:p>
            <a:pPr marL="319088" indent="-319088">
              <a:spcBef>
                <a:spcPts val="600"/>
              </a:spcBef>
              <a:spcAft>
                <a:spcPts val="600"/>
              </a:spcAft>
            </a:pPr>
            <a:r>
              <a:rPr lang="pt-BR" altLang="pt-BR" sz="2800" dirty="0"/>
              <a:t>Mais um Plano Híbrido</a:t>
            </a:r>
          </a:p>
          <a:p>
            <a:pPr marL="719138" lvl="1" indent="-319088">
              <a:spcBef>
                <a:spcPts val="600"/>
              </a:spcBef>
              <a:spcAft>
                <a:spcPts val="600"/>
              </a:spcAft>
            </a:pPr>
            <a:r>
              <a:rPr lang="pt-BR" altLang="pt-BR" sz="2800" dirty="0"/>
              <a:t>Ortodoxia</a:t>
            </a:r>
          </a:p>
          <a:p>
            <a:pPr marL="1119188" lvl="2" indent="-319088">
              <a:spcBef>
                <a:spcPts val="600"/>
              </a:spcBef>
              <a:spcAft>
                <a:spcPts val="600"/>
              </a:spcAft>
            </a:pPr>
            <a:r>
              <a:rPr lang="pt-BR" altLang="pt-BR" sz="2800" dirty="0"/>
              <a:t>Ortodoxia: controle DA</a:t>
            </a:r>
          </a:p>
          <a:p>
            <a:pPr marL="1576388" lvl="3" indent="-319088">
              <a:spcBef>
                <a:spcPts val="600"/>
              </a:spcBef>
              <a:spcAft>
                <a:spcPts val="600"/>
              </a:spcAft>
            </a:pPr>
            <a:r>
              <a:rPr lang="pt-BR" altLang="pt-BR" sz="2800" dirty="0"/>
              <a:t>Juros altos: evitar saída de capitais</a:t>
            </a:r>
          </a:p>
          <a:p>
            <a:pPr marL="1576388" lvl="3" indent="-319088">
              <a:spcBef>
                <a:spcPts val="600"/>
              </a:spcBef>
              <a:spcAft>
                <a:spcPts val="600"/>
              </a:spcAft>
            </a:pPr>
            <a:r>
              <a:rPr lang="pt-BR" altLang="pt-BR" sz="2800" dirty="0"/>
              <a:t>Queda no déficit público</a:t>
            </a:r>
          </a:p>
          <a:p>
            <a:pPr marL="1576388" lvl="3" indent="-319088">
              <a:spcBef>
                <a:spcPts val="600"/>
              </a:spcBef>
              <a:spcAft>
                <a:spcPts val="600"/>
              </a:spcAft>
            </a:pPr>
            <a:r>
              <a:rPr lang="pt-BR" altLang="pt-BR" sz="2800" dirty="0"/>
              <a:t>Desvalorização e fixação da taxa de câmbio</a:t>
            </a:r>
          </a:p>
        </p:txBody>
      </p:sp>
    </p:spTree>
    <p:extLst>
      <p:ext uri="{BB962C8B-B14F-4D97-AF65-F5344CB8AC3E}">
        <p14:creationId xmlns:p14="http://schemas.microsoft.com/office/powerpoint/2010/main" val="227799022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CA60D787-7188-4005-AA27-7FED8D33CA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6810" y="206836"/>
            <a:ext cx="9512300" cy="896937"/>
          </a:xfrm>
        </p:spPr>
        <p:txBody>
          <a:bodyPr lIns="91440" rIns="91440" anchor="ctr">
            <a:normAutofit fontScale="90000"/>
          </a:bodyPr>
          <a:lstStyle/>
          <a:p>
            <a:pPr algn="ctr"/>
            <a:r>
              <a:rPr lang="pt-BR" altLang="pt-BR" dirty="0"/>
              <a:t>Plano Verão</a:t>
            </a:r>
            <a:br>
              <a:rPr lang="pt-BR" altLang="pt-BR" dirty="0"/>
            </a:br>
            <a:r>
              <a:rPr altLang="pt-BR" dirty="0" err="1"/>
              <a:t>Feijão</a:t>
            </a:r>
            <a:r>
              <a:rPr altLang="pt-BR" dirty="0"/>
              <a:t> com Arroz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19FF2D34-A535-433B-9BEE-AE3F4E9F0F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399481" y="1350502"/>
            <a:ext cx="9310738" cy="5300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="t" anchorCtr="0" compatLnSpc="1">
            <a:prstTxWarp prst="textNoShape">
              <a:avLst/>
            </a:prstTxWarp>
            <a:noAutofit/>
          </a:bodyPr>
          <a:lstStyle/>
          <a:p>
            <a:pPr marL="319088" indent="-319088">
              <a:spcBef>
                <a:spcPts val="600"/>
              </a:spcBef>
              <a:spcAft>
                <a:spcPts val="600"/>
              </a:spcAft>
            </a:pPr>
            <a:r>
              <a:rPr lang="pt-BR" altLang="pt-BR" sz="2000" dirty="0"/>
              <a:t>Mais um Plano Híbrido</a:t>
            </a:r>
          </a:p>
          <a:p>
            <a:pPr marL="719138" lvl="1" indent="-319088">
              <a:spcBef>
                <a:spcPts val="600"/>
              </a:spcBef>
              <a:spcAft>
                <a:spcPts val="600"/>
              </a:spcAft>
            </a:pPr>
            <a:r>
              <a:rPr lang="pt-BR" altLang="pt-BR" sz="2000" dirty="0"/>
              <a:t>Heterodoxia: </a:t>
            </a:r>
          </a:p>
          <a:p>
            <a:pPr marL="1119188" lvl="2" indent="-319088">
              <a:spcBef>
                <a:spcPts val="600"/>
              </a:spcBef>
              <a:spcAft>
                <a:spcPts val="600"/>
              </a:spcAft>
            </a:pPr>
            <a:r>
              <a:rPr lang="pt-BR" altLang="pt-BR" sz="2000" dirty="0"/>
              <a:t>Desindexar a economia com um novo congelamento  de preços e salários </a:t>
            </a:r>
          </a:p>
          <a:p>
            <a:pPr lvl="3">
              <a:defRPr/>
            </a:pPr>
            <a:r>
              <a:rPr lang="pt-BR" altLang="pt-BR" sz="2000" dirty="0"/>
              <a:t> Indeterminado</a:t>
            </a:r>
          </a:p>
          <a:p>
            <a:pPr lvl="3">
              <a:defRPr/>
            </a:pPr>
            <a:r>
              <a:rPr lang="pt-BR" altLang="pt-BR" sz="2000" dirty="0"/>
              <a:t> Reajuste prévio de preços públicos</a:t>
            </a:r>
          </a:p>
          <a:p>
            <a:pPr lvl="3">
              <a:defRPr/>
            </a:pPr>
            <a:r>
              <a:rPr lang="pt-BR" altLang="pt-BR" sz="2000" dirty="0"/>
              <a:t> Salários: média 12 meses e aplicação URP.</a:t>
            </a:r>
          </a:p>
          <a:p>
            <a:pPr marL="1119188" lvl="2" indent="-319088">
              <a:spcBef>
                <a:spcPts val="600"/>
              </a:spcBef>
              <a:spcAft>
                <a:spcPts val="600"/>
              </a:spcAft>
            </a:pPr>
            <a:r>
              <a:rPr lang="pt-BR" altLang="pt-BR" sz="2000" dirty="0"/>
              <a:t>Radicalização da desindexação</a:t>
            </a:r>
          </a:p>
          <a:p>
            <a:pPr marL="1576388" lvl="3" indent="-319088">
              <a:spcBef>
                <a:spcPts val="600"/>
              </a:spcBef>
              <a:spcAft>
                <a:spcPts val="600"/>
              </a:spcAft>
            </a:pPr>
            <a:r>
              <a:rPr lang="pt-BR" altLang="pt-BR" sz="1800" dirty="0"/>
              <a:t>Reforma monetária – Cruzado Novo (1000 cruzados)</a:t>
            </a:r>
          </a:p>
          <a:p>
            <a:pPr marL="800100" lvl="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altLang="pt-BR" sz="2000" dirty="0"/>
              <a:t>		 </a:t>
            </a:r>
            <a:r>
              <a:rPr lang="pt-BR" altLang="pt-BR" sz="2000" dirty="0" err="1"/>
              <a:t>NCzS</a:t>
            </a:r>
            <a:r>
              <a:rPr lang="pt-BR" altLang="pt-BR" sz="2000" dirty="0"/>
              <a:t> 1,00 = Cz$ 1.000,00.</a:t>
            </a:r>
          </a:p>
          <a:p>
            <a:pPr marL="1576388" lvl="3" indent="-319088">
              <a:spcBef>
                <a:spcPts val="600"/>
              </a:spcBef>
              <a:spcAft>
                <a:spcPts val="600"/>
              </a:spcAft>
            </a:pPr>
            <a:r>
              <a:rPr lang="pt-BR" altLang="pt-BR" sz="1800" dirty="0"/>
              <a:t>Paridade com dólar</a:t>
            </a:r>
          </a:p>
          <a:p>
            <a:pPr marL="1576388" lvl="3" indent="-319088">
              <a:spcBef>
                <a:spcPts val="600"/>
              </a:spcBef>
              <a:spcAft>
                <a:spcPts val="600"/>
              </a:spcAft>
            </a:pPr>
            <a:r>
              <a:rPr lang="pt-BR" altLang="pt-BR" sz="1800" dirty="0"/>
              <a:t>Fim URP, OTN, gatilho e de qualquer tipo de desindexação.</a:t>
            </a:r>
          </a:p>
        </p:txBody>
      </p:sp>
    </p:spTree>
    <p:extLst>
      <p:ext uri="{BB962C8B-B14F-4D97-AF65-F5344CB8AC3E}">
        <p14:creationId xmlns:p14="http://schemas.microsoft.com/office/powerpoint/2010/main" val="3791264720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107" name="Picture 11" descr="20130114-Segunda_16011989">
            <a:extLst>
              <a:ext uri="{FF2B5EF4-FFF2-40B4-BE49-F238E27FC236}">
                <a16:creationId xmlns:a16="http://schemas.microsoft.com/office/drawing/2014/main" id="{A3927125-CB18-438A-99CE-79BAD463E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088" y="1204913"/>
            <a:ext cx="7065962" cy="535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5" descr="1989_cruzadonovo_5">
            <a:extLst>
              <a:ext uri="{FF2B5EF4-FFF2-40B4-BE49-F238E27FC236}">
                <a16:creationId xmlns:a16="http://schemas.microsoft.com/office/drawing/2014/main" id="{67505FDA-F945-4D0C-8893-04A0EBFEC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325"/>
            <a:ext cx="53879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3" name="Picture 7" descr="cruzado-novo2">
            <a:extLst>
              <a:ext uri="{FF2B5EF4-FFF2-40B4-BE49-F238E27FC236}">
                <a16:creationId xmlns:a16="http://schemas.microsoft.com/office/drawing/2014/main" id="{6C401E38-C7F9-4DAC-8D87-F8856F848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4540250"/>
            <a:ext cx="5237163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5" name="Picture 9" descr="100-cruzados-novos">
            <a:extLst>
              <a:ext uri="{FF2B5EF4-FFF2-40B4-BE49-F238E27FC236}">
                <a16:creationId xmlns:a16="http://schemas.microsoft.com/office/drawing/2014/main" id="{C803716E-46B5-4601-93F2-335475B56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2298700"/>
            <a:ext cx="5262562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Número de Slide 3">
            <a:extLst>
              <a:ext uri="{FF2B5EF4-FFF2-40B4-BE49-F238E27FC236}">
                <a16:creationId xmlns:a16="http://schemas.microsoft.com/office/drawing/2014/main" id="{DE94A8A9-5023-4073-A494-5BB17E8DD5DC}"/>
              </a:ext>
            </a:extLst>
          </p:cNvPr>
          <p:cNvSpPr txBox="1">
            <a:spLocks noGrp="1"/>
          </p:cNvSpPr>
          <p:nvPr/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035F0DA-5DF8-4480-A8AB-C6B11871E719}" type="slidenum">
              <a:rPr lang="pt-BR" altLang="en-US" sz="1200">
                <a:latin typeface="Tw Cen MT" panose="020B0602020104020603" pitchFamily="34" charset="0"/>
                <a:cs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29</a:t>
            </a:fld>
            <a:endParaRPr lang="pt-BR" altLang="en-US" sz="12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891" name="Object 3">
            <a:extLst>
              <a:ext uri="{FF2B5EF4-FFF2-40B4-BE49-F238E27FC236}">
                <a16:creationId xmlns:a16="http://schemas.microsoft.com/office/drawing/2014/main" id="{8644379D-9FF8-42C6-A4B3-35E1487C1B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2192000" cy="702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9" name="Planilha" r:id="rId4" imgW="6239113" imgH="3934063" progId="Excel.Sheet.8">
                  <p:embed/>
                </p:oleObj>
              </mc:Choice>
              <mc:Fallback>
                <p:oleObj name="Planilha" r:id="rId4" imgW="6239113" imgH="3934063" progId="Excel.Sheet.8">
                  <p:embed/>
                  <p:pic>
                    <p:nvPicPr>
                      <p:cNvPr id="37891" name="Object 3">
                        <a:extLst>
                          <a:ext uri="{FF2B5EF4-FFF2-40B4-BE49-F238E27FC236}">
                            <a16:creationId xmlns:a16="http://schemas.microsoft.com/office/drawing/2014/main" id="{8644379D-9FF8-42C6-A4B3-35E1487C1B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192000" cy="702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95E194DD-3268-4EE4-ADAC-5A38346D1CD6}"/>
              </a:ext>
            </a:extLst>
          </p:cNvPr>
          <p:cNvSpPr/>
          <p:nvPr/>
        </p:nvSpPr>
        <p:spPr>
          <a:xfrm>
            <a:off x="3967316" y="1040684"/>
            <a:ext cx="8082116" cy="48743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33180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5">
            <a:extLst>
              <a:ext uri="{FF2B5EF4-FFF2-40B4-BE49-F238E27FC236}">
                <a16:creationId xmlns:a16="http://schemas.microsoft.com/office/drawing/2014/main" id="{63E06D5B-3972-4967-92DA-6A3E8998799F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1271588"/>
            <a:ext cx="71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fld id="{08139480-3CFF-4F68-B9E1-F3955C2690C5}" type="slidenum">
              <a:rPr lang="pt-BR" altLang="en-US" sz="1200" b="1">
                <a:solidFill>
                  <a:srgbClr val="FFFFFF"/>
                </a:solidFill>
              </a:rPr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pt-BR" altLang="en-US" sz="1200" b="1" dirty="0">
              <a:solidFill>
                <a:srgbClr val="FFFFFF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EEB3180-2C15-4A39-951B-5845015FDF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10972800" cy="1139825"/>
          </a:xfrm>
        </p:spPr>
        <p:txBody>
          <a:bodyPr lIns="91440" rIns="91440" anchor="ctr"/>
          <a:lstStyle/>
          <a:p>
            <a:pPr algn="ctr" eaLnBrk="1" hangingPunct="1"/>
            <a:r>
              <a:rPr altLang="pt-BR" dirty="0"/>
              <a:t>Brasil: Inflação (1973 – 1985) </a:t>
            </a:r>
            <a:r>
              <a:rPr altLang="pt-BR" sz="1800" dirty="0"/>
              <a:t>Taxas anuais (%)</a:t>
            </a:r>
          </a:p>
        </p:txBody>
      </p:sp>
      <p:graphicFrame>
        <p:nvGraphicFramePr>
          <p:cNvPr id="178179" name="Object 2">
            <a:extLst>
              <a:ext uri="{FF2B5EF4-FFF2-40B4-BE49-F238E27FC236}">
                <a16:creationId xmlns:a16="http://schemas.microsoft.com/office/drawing/2014/main" id="{DE2CF59F-2E60-4B23-BBA4-7AE551DE5656}"/>
              </a:ext>
            </a:extLst>
          </p:cNvPr>
          <p:cNvGraphicFramePr>
            <a:graphicFrameLocks noGrp="1" noChangeAspect="1"/>
          </p:cNvGraphicFramePr>
          <p:nvPr>
            <p:ph type="chart" idx="4294967295"/>
          </p:nvPr>
        </p:nvGraphicFramePr>
        <p:xfrm>
          <a:off x="0" y="1265238"/>
          <a:ext cx="11744325" cy="514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Gráfico" r:id="rId4" imgW="8001101" imgH="4267074" progId="MSGraph.Chart.8">
                  <p:embed followColorScheme="full"/>
                </p:oleObj>
              </mc:Choice>
              <mc:Fallback>
                <p:oleObj name="Gráfico" r:id="rId4" imgW="8001101" imgH="4267074" progId="MSGraph.Chart.8">
                  <p:embed followColorScheme="full"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65238"/>
                        <a:ext cx="11744325" cy="514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7817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CA60D787-7188-4005-AA27-7FED8D33CA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6810" y="206836"/>
            <a:ext cx="9512300" cy="896937"/>
          </a:xfrm>
        </p:spPr>
        <p:txBody>
          <a:bodyPr lIns="91440" rIns="91440" anchor="ctr">
            <a:normAutofit fontScale="90000"/>
          </a:bodyPr>
          <a:lstStyle/>
          <a:p>
            <a:pPr algn="ctr"/>
            <a:r>
              <a:rPr lang="pt-BR" altLang="pt-BR" dirty="0"/>
              <a:t>Plano Verão</a:t>
            </a:r>
            <a:br>
              <a:rPr lang="pt-BR" altLang="pt-BR" dirty="0"/>
            </a:br>
            <a:r>
              <a:rPr altLang="pt-BR" dirty="0" err="1"/>
              <a:t>Feijão</a:t>
            </a:r>
            <a:r>
              <a:rPr altLang="pt-BR" dirty="0"/>
              <a:t> com Arroz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19FF2D34-A535-433B-9BEE-AE3F4E9F0F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34011" y="1350502"/>
            <a:ext cx="9310738" cy="5300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="t" anchorCtr="0" compatLnSpc="1">
            <a:prstTxWarp prst="textNoShape">
              <a:avLst/>
            </a:prstTxWarp>
            <a:normAutofit/>
          </a:bodyPr>
          <a:lstStyle/>
          <a:p>
            <a:pPr marL="319088" indent="-31908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/>
              <a:t>Consequências </a:t>
            </a:r>
          </a:p>
          <a:p>
            <a:pPr marL="719138" lvl="1" indent="-31908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pt-BR" sz="2200" dirty="0"/>
              <a:t>Plano Verão tem curta duração.</a:t>
            </a:r>
          </a:p>
          <a:p>
            <a:pPr marL="719138" lvl="1" indent="-31908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pt-BR" sz="2200" dirty="0"/>
              <a:t>Não foi realizada política fiscal restritiva (</a:t>
            </a:r>
            <a:r>
              <a:rPr lang="pt-BR" altLang="pt-BR" sz="2200" dirty="0">
                <a:sym typeface="Symbol" panose="05050102010706020507" pitchFamily="18" charset="2"/>
              </a:rPr>
              <a:t> déficit público)</a:t>
            </a:r>
          </a:p>
          <a:p>
            <a:pPr marL="719138" lvl="1" indent="-31908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pt-BR" sz="2200" dirty="0"/>
              <a:t>Houve descontrole monetário </a:t>
            </a:r>
          </a:p>
          <a:p>
            <a:pPr marL="719138" lvl="1" indent="-31908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pt-BR" sz="2200" dirty="0"/>
              <a:t>Queda inicial da inflação</a:t>
            </a:r>
          </a:p>
          <a:p>
            <a:pPr marL="719138" lvl="1" indent="-31908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pt-BR" sz="2200" dirty="0">
                <a:sym typeface="Symbol" panose="05050102010706020507" pitchFamily="18" charset="2"/>
              </a:rPr>
              <a:t>Negociação com o congresso para 5 anos de governo impediu medidas austeras.</a:t>
            </a:r>
          </a:p>
          <a:p>
            <a:pPr marL="719138" lvl="1" indent="-31908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pt-BR" sz="2200" dirty="0">
                <a:sym typeface="Symbol" panose="05050102010706020507" pitchFamily="18" charset="2"/>
              </a:rPr>
              <a:t>Eleições em 1989: não aceitava medidas impopulares</a:t>
            </a:r>
          </a:p>
          <a:p>
            <a:pPr marL="719138" lvl="1" indent="-31908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pt-BR" sz="2200" dirty="0"/>
              <a:t>Hiperinflação - </a:t>
            </a:r>
            <a:r>
              <a:rPr lang="pt-BR" altLang="pt-BR" sz="2200" dirty="0">
                <a:sym typeface="Symbol" panose="05050102010706020507" pitchFamily="18" charset="2"/>
              </a:rPr>
              <a:t>inflação a 80%</a:t>
            </a:r>
            <a:endParaRPr lang="pt-BR" altLang="pt-BR" sz="2200" dirty="0"/>
          </a:p>
        </p:txBody>
      </p:sp>
    </p:spTree>
    <p:extLst>
      <p:ext uri="{BB962C8B-B14F-4D97-AF65-F5344CB8AC3E}">
        <p14:creationId xmlns:p14="http://schemas.microsoft.com/office/powerpoint/2010/main" val="3624968551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Número de Slide 3">
            <a:extLst>
              <a:ext uri="{FF2B5EF4-FFF2-40B4-BE49-F238E27FC236}">
                <a16:creationId xmlns:a16="http://schemas.microsoft.com/office/drawing/2014/main" id="{DE94A8A9-5023-4073-A494-5BB17E8DD5DC}"/>
              </a:ext>
            </a:extLst>
          </p:cNvPr>
          <p:cNvSpPr txBox="1">
            <a:spLocks noGrp="1"/>
          </p:cNvSpPr>
          <p:nvPr/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035F0DA-5DF8-4480-A8AB-C6B11871E719}" type="slidenum">
              <a:rPr lang="pt-BR" altLang="en-US" sz="1200">
                <a:latin typeface="Tw Cen MT" panose="020B0602020104020603" pitchFamily="34" charset="0"/>
                <a:cs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31</a:t>
            </a:fld>
            <a:endParaRPr lang="pt-BR" altLang="en-US" sz="12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891" name="Object 3">
            <a:extLst>
              <a:ext uri="{FF2B5EF4-FFF2-40B4-BE49-F238E27FC236}">
                <a16:creationId xmlns:a16="http://schemas.microsoft.com/office/drawing/2014/main" id="{8644379D-9FF8-42C6-A4B3-35E1487C1B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2192000" cy="702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2" name="Planilha" r:id="rId4" imgW="6239113" imgH="3934063" progId="Excel.Sheet.8">
                  <p:embed/>
                </p:oleObj>
              </mc:Choice>
              <mc:Fallback>
                <p:oleObj name="Planilha" r:id="rId4" imgW="6239113" imgH="3934063" progId="Excel.Sheet.8">
                  <p:embed/>
                  <p:pic>
                    <p:nvPicPr>
                      <p:cNvPr id="37891" name="Object 3">
                        <a:extLst>
                          <a:ext uri="{FF2B5EF4-FFF2-40B4-BE49-F238E27FC236}">
                            <a16:creationId xmlns:a16="http://schemas.microsoft.com/office/drawing/2014/main" id="{8644379D-9FF8-42C6-A4B3-35E1487C1B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192000" cy="702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95E194DD-3268-4EE4-ADAC-5A38346D1CD6}"/>
              </a:ext>
            </a:extLst>
          </p:cNvPr>
          <p:cNvSpPr/>
          <p:nvPr/>
        </p:nvSpPr>
        <p:spPr>
          <a:xfrm>
            <a:off x="4483511" y="1070179"/>
            <a:ext cx="7521677" cy="497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804651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1E5AB29-9713-4406-AC8F-861EDBD7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7993"/>
          </a:xfrm>
        </p:spPr>
        <p:txBody>
          <a:bodyPr>
            <a:normAutofit fontScale="90000"/>
          </a:bodyPr>
          <a:lstStyle/>
          <a:p>
            <a:r>
              <a:rPr lang="pt-BR" altLang="pt-BR" dirty="0"/>
              <a:t>Heranças do </a:t>
            </a:r>
            <a:r>
              <a:rPr altLang="pt-BR" dirty="0" err="1"/>
              <a:t>Governo</a:t>
            </a:r>
            <a:r>
              <a:rPr altLang="pt-BR" dirty="0"/>
              <a:t> </a:t>
            </a:r>
            <a:r>
              <a:rPr altLang="pt-BR" dirty="0" err="1"/>
              <a:t>Sarney</a:t>
            </a:r>
            <a:br>
              <a:rPr altLang="pt-BR" dirty="0"/>
            </a:br>
            <a:endParaRPr altLang="pt-BR" dirty="0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7647ED9-9C9B-4F6C-B05A-BAB88C25B3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92925" y="1991032"/>
            <a:ext cx="8689591" cy="407894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altLang="pt-BR" sz="2400" dirty="0" err="1"/>
              <a:t>Crescimento</a:t>
            </a:r>
            <a:r>
              <a:rPr altLang="pt-BR" sz="2400" dirty="0"/>
              <a:t> </a:t>
            </a:r>
            <a:r>
              <a:rPr altLang="pt-BR" sz="2400" dirty="0" err="1"/>
              <a:t>médio</a:t>
            </a:r>
            <a:r>
              <a:rPr altLang="pt-BR" sz="2400" dirty="0"/>
              <a:t> 4%, </a:t>
            </a:r>
            <a:r>
              <a:rPr altLang="pt-BR" sz="2400" dirty="0" err="1"/>
              <a:t>inflação</a:t>
            </a:r>
            <a:r>
              <a:rPr altLang="pt-BR" sz="2400" dirty="0"/>
              <a:t> 470%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altLang="pt-BR" sz="2400" dirty="0" err="1"/>
              <a:t>Aumento</a:t>
            </a:r>
            <a:r>
              <a:rPr altLang="pt-BR" sz="2400" dirty="0"/>
              <a:t> do </a:t>
            </a:r>
            <a:r>
              <a:rPr altLang="pt-BR" sz="2400" dirty="0" err="1"/>
              <a:t>Déficit</a:t>
            </a:r>
            <a:r>
              <a:rPr altLang="pt-BR" sz="2400" dirty="0"/>
              <a:t> </a:t>
            </a:r>
            <a:r>
              <a:rPr altLang="pt-BR" sz="2400" dirty="0" err="1"/>
              <a:t>Público</a:t>
            </a:r>
            <a:r>
              <a:rPr altLang="pt-BR" sz="2400" dirty="0"/>
              <a:t> 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altLang="pt-BR" sz="2400" dirty="0" err="1"/>
              <a:t>Endividamento</a:t>
            </a:r>
            <a:r>
              <a:rPr altLang="pt-BR" sz="2400" dirty="0"/>
              <a:t> </a:t>
            </a:r>
            <a:r>
              <a:rPr altLang="pt-BR" sz="2400" dirty="0" err="1"/>
              <a:t>interno</a:t>
            </a:r>
            <a:r>
              <a:rPr altLang="pt-BR" sz="2400" dirty="0"/>
              <a:t> </a:t>
            </a:r>
            <a:r>
              <a:rPr altLang="pt-BR" sz="2400" dirty="0" err="1"/>
              <a:t>crescente</a:t>
            </a:r>
            <a:endParaRPr lang="pt-BR" altLang="pt-BR" sz="240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altLang="pt-BR" sz="2400" dirty="0"/>
              <a:t>Política </a:t>
            </a:r>
            <a:r>
              <a:rPr altLang="pt-BR" sz="2400" dirty="0" err="1"/>
              <a:t>monetária</a:t>
            </a:r>
            <a:r>
              <a:rPr altLang="pt-BR" sz="2400" dirty="0"/>
              <a:t>: </a:t>
            </a:r>
            <a:r>
              <a:rPr altLang="pt-BR" sz="2400" dirty="0" err="1"/>
              <a:t>necessidade</a:t>
            </a:r>
            <a:r>
              <a:rPr altLang="pt-BR" sz="2400" dirty="0"/>
              <a:t> de </a:t>
            </a:r>
            <a:r>
              <a:rPr altLang="pt-BR" sz="2400" dirty="0" err="1"/>
              <a:t>sustentação</a:t>
            </a:r>
            <a:r>
              <a:rPr altLang="pt-BR" sz="2400" dirty="0"/>
              <a:t> de </a:t>
            </a:r>
            <a:r>
              <a:rPr altLang="pt-BR" sz="2400" dirty="0" err="1"/>
              <a:t>juros</a:t>
            </a:r>
            <a:r>
              <a:rPr altLang="pt-BR" sz="2400" dirty="0"/>
              <a:t> </a:t>
            </a:r>
            <a:r>
              <a:rPr altLang="pt-BR" sz="2400" dirty="0" err="1"/>
              <a:t>elevados</a:t>
            </a:r>
            <a:r>
              <a:rPr altLang="pt-BR" sz="2400" dirty="0"/>
              <a:t>, </a:t>
            </a:r>
            <a:r>
              <a:rPr altLang="pt-BR" sz="2400" dirty="0" err="1"/>
              <a:t>descontrole</a:t>
            </a:r>
            <a:r>
              <a:rPr altLang="pt-BR" sz="2400" dirty="0"/>
              <a:t> da </a:t>
            </a:r>
            <a:r>
              <a:rPr altLang="pt-BR" sz="2400" dirty="0" err="1"/>
              <a:t>política</a:t>
            </a:r>
            <a:r>
              <a:rPr altLang="pt-BR" sz="2400" dirty="0"/>
              <a:t> </a:t>
            </a:r>
            <a:r>
              <a:rPr altLang="pt-BR" sz="2400" dirty="0" err="1"/>
              <a:t>monetária</a:t>
            </a:r>
            <a:endParaRPr altLang="pt-BR" sz="2400" dirty="0"/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D26CD9A-2054-4C37-B88F-5581042672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15819" y="281318"/>
            <a:ext cx="9183688" cy="179930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pt-BR" altLang="pt-BR" sz="4000" dirty="0"/>
              <a:t>O Governo Collor</a:t>
            </a:r>
            <a:br>
              <a:rPr lang="pt-BR" altLang="pt-BR" sz="4000" dirty="0"/>
            </a:br>
            <a:r>
              <a:rPr lang="pt-BR" altLang="pt-BR" sz="4000" cap="none" dirty="0"/>
              <a:t>(1990 a 1992)</a:t>
            </a:r>
            <a:endParaRPr altLang="pt-BR" sz="4000" cap="non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318779-9183-4036-87CB-4F72CA866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935548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ollor_impeachment">
            <a:extLst>
              <a:ext uri="{FF2B5EF4-FFF2-40B4-BE49-F238E27FC236}">
                <a16:creationId xmlns:a16="http://schemas.microsoft.com/office/drawing/2014/main" id="{017455C8-39FF-4EA9-B97C-7915008BE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497013"/>
            <a:ext cx="6858000" cy="49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>
            <a:extLst>
              <a:ext uri="{FF2B5EF4-FFF2-40B4-BE49-F238E27FC236}">
                <a16:creationId xmlns:a16="http://schemas.microsoft.com/office/drawing/2014/main" id="{05318CBD-665B-4398-9A40-54254153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pt-BR"/>
              <a:t>Collor: eleito diretamente</a:t>
            </a:r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5">
            <a:extLst>
              <a:ext uri="{FF2B5EF4-FFF2-40B4-BE49-F238E27FC236}">
                <a16:creationId xmlns:a16="http://schemas.microsoft.com/office/drawing/2014/main" id="{99B5AFD6-6945-49AE-A39F-589E1EFECCA2}"/>
              </a:ext>
            </a:extLst>
          </p:cNvPr>
          <p:cNvSpPr txBox="1">
            <a:spLocks noGrp="1"/>
          </p:cNvSpPr>
          <p:nvPr/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7E1A74F3-E44E-44B2-92BF-68EF573C2DAD}" type="slidenum">
              <a:rPr lang="pt-BR" altLang="en-US" sz="140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pt-BR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2FF9A20-407C-44CB-935B-012BDF9E3E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83959" y="328971"/>
            <a:ext cx="4186647" cy="719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altLang="pt-BR" dirty="0"/>
              <a:t>O </a:t>
            </a:r>
            <a:r>
              <a:rPr altLang="pt-BR" dirty="0" err="1"/>
              <a:t>Governo</a:t>
            </a:r>
            <a:r>
              <a:rPr altLang="pt-BR" dirty="0"/>
              <a:t> </a:t>
            </a:r>
            <a:r>
              <a:rPr altLang="pt-BR" dirty="0" err="1"/>
              <a:t>Collor</a:t>
            </a:r>
            <a:endParaRPr altLang="pt-BR" dirty="0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25B716E9-6F1A-4C4D-9970-3AF47A7F13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187370" y="1204913"/>
            <a:ext cx="9611340" cy="504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="t" anchorCtr="0" compatLnSpc="1">
            <a:prstTxWarp prst="textNoShape">
              <a:avLst/>
            </a:prstTxWarp>
            <a:noAutofit/>
          </a:bodyPr>
          <a:lstStyle/>
          <a:p>
            <a:pPr marL="319088" indent="-319088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altLang="pt-BR" dirty="0"/>
              <a:t>Insucesso</a:t>
            </a:r>
            <a:r>
              <a:rPr altLang="pt-BR" dirty="0"/>
              <a:t> dos </a:t>
            </a:r>
            <a:r>
              <a:rPr altLang="pt-BR" dirty="0" err="1"/>
              <a:t>Planos</a:t>
            </a:r>
            <a:r>
              <a:rPr altLang="pt-BR" dirty="0"/>
              <a:t> </a:t>
            </a:r>
            <a:r>
              <a:rPr altLang="pt-BR" dirty="0" err="1"/>
              <a:t>Heterodoxos</a:t>
            </a:r>
            <a:r>
              <a:rPr altLang="pt-BR" dirty="0"/>
              <a:t> </a:t>
            </a:r>
          </a:p>
          <a:p>
            <a:pPr marL="319088" indent="-319088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altLang="pt-BR" dirty="0"/>
              <a:t>Inflação acima de 80% a.m. (1990)</a:t>
            </a:r>
          </a:p>
          <a:p>
            <a:pPr marL="319088" indent="-319088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altLang="pt-BR" dirty="0"/>
              <a:t>Economia cresceu 7% entre 1930 – 1980</a:t>
            </a:r>
          </a:p>
          <a:p>
            <a:pPr marL="319088" indent="-319088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altLang="pt-BR" dirty="0"/>
              <a:t>Collor se elege com o discurso sobre combate a inflação e corrupção: em uma operação de autêntico marketing eleitoral, sem precedentes na história do Brasil.</a:t>
            </a:r>
          </a:p>
          <a:p>
            <a:pPr marL="319088" indent="-319088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pt-BR" altLang="pt-BR" dirty="0"/>
          </a:p>
          <a:p>
            <a:pPr marL="319088" indent="-319088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pt-BR" altLang="pt-BR" dirty="0"/>
          </a:p>
          <a:p>
            <a:pPr marL="319088" indent="-319088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pt-BR" altLang="pt-BR" dirty="0"/>
          </a:p>
          <a:p>
            <a:pPr marL="319088" indent="-319088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pt-BR" altLang="pt-BR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/>
              <a:t>As reformas de Collor introduziram ruptura com o modelo brasileiro de crescimento.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/>
              <a:t>Os planos econômicos Collor I e II fracassaram em eliminar a inflação.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/>
              <a:t>Itamar Franco deu continuidade ao processo de reformas.</a:t>
            </a:r>
          </a:p>
          <a:p>
            <a:pPr marL="319088" indent="-319088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pt-BR" altLang="pt-BR" dirty="0"/>
          </a:p>
          <a:p>
            <a:pPr marL="319088" indent="-319088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pt-BR" altLang="pt-BR" sz="1600" dirty="0"/>
          </a:p>
          <a:p>
            <a:pPr marL="319088" indent="-319088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pt-BR" altLang="pt-BR" sz="1600" dirty="0"/>
          </a:p>
          <a:p>
            <a:pPr marL="319088" indent="-319088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pt-BR" altLang="pt-BR" sz="1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722B93-A616-4E68-8163-A0533B831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3223624"/>
            <a:ext cx="9629775" cy="1343025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Conteúdo 19">
            <a:extLst>
              <a:ext uri="{FF2B5EF4-FFF2-40B4-BE49-F238E27FC236}">
                <a16:creationId xmlns:a16="http://schemas.microsoft.com/office/drawing/2014/main" id="{987E426D-7B3E-44A6-9E68-FD2708A97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426" y="1698217"/>
            <a:ext cx="9463446" cy="4320192"/>
          </a:xfrm>
        </p:spPr>
        <p:txBody>
          <a:bodyPr/>
          <a:lstStyle/>
          <a:p>
            <a:pPr marL="354013" lvl="1" indent="-3540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400" dirty="0"/>
              <a:t>Três principais características do modelo de industrialização brasileira do pós-Guerra (PSI):</a:t>
            </a:r>
          </a:p>
          <a:p>
            <a:pPr marL="722313" indent="-368300">
              <a:buFont typeface="+mj-lt"/>
              <a:buAutoNum type="arabicPeriod"/>
            </a:pPr>
            <a:r>
              <a:rPr lang="pt-BR" sz="2400" dirty="0"/>
              <a:t>participação direta do Estado no suprimento da infraestrutura econômica e setores prioritários;</a:t>
            </a:r>
          </a:p>
          <a:p>
            <a:pPr marL="722313" indent="-368300">
              <a:buFont typeface="+mj-lt"/>
              <a:buAutoNum type="arabicPeriod"/>
            </a:pPr>
            <a:r>
              <a:rPr lang="pt-BR" sz="2400" dirty="0"/>
              <a:t>elevada proteção à indústria nacional, mediante tarifas e diversos tipos de barreiras não tarifárias; </a:t>
            </a:r>
          </a:p>
          <a:p>
            <a:pPr marL="722313" indent="-368300">
              <a:buFont typeface="+mj-lt"/>
              <a:buAutoNum type="arabicPeriod"/>
            </a:pPr>
            <a:r>
              <a:rPr lang="pt-BR" sz="2400" dirty="0"/>
              <a:t>fornecimento de crédito em condições favorecidas para a implantação de novos projetos.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17366116-C897-428D-85B2-6D13D30B8A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29098" y="362173"/>
            <a:ext cx="9463446" cy="11806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Mudança de Modelo de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319284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Conteúdo 19">
            <a:extLst>
              <a:ext uri="{FF2B5EF4-FFF2-40B4-BE49-F238E27FC236}">
                <a16:creationId xmlns:a16="http://schemas.microsoft.com/office/drawing/2014/main" id="{987E426D-7B3E-44A6-9E68-FD2708A97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825" y="2091160"/>
            <a:ext cx="8642350" cy="4320192"/>
          </a:xfrm>
        </p:spPr>
        <p:txBody>
          <a:bodyPr/>
          <a:lstStyle/>
          <a:p>
            <a:pPr marL="354013" lvl="2" indent="-3540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400" dirty="0"/>
              <a:t>Consequências do modelo de industrialização: </a:t>
            </a:r>
          </a:p>
          <a:p>
            <a:pPr marL="811213" lvl="3" indent="-3540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400" dirty="0"/>
              <a:t>Industrialização completa e integrada</a:t>
            </a:r>
          </a:p>
          <a:p>
            <a:pPr marL="811213" lvl="3" indent="-3540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400" dirty="0"/>
              <a:t>Indústria fechada e sem competitividade</a:t>
            </a:r>
          </a:p>
          <a:p>
            <a:pPr marL="811213" lvl="3" indent="-3540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400" dirty="0"/>
              <a:t>estrutura de incentivos distorcida em certos setores;</a:t>
            </a:r>
          </a:p>
          <a:p>
            <a:pPr marL="811213" lvl="3" indent="-3540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400" dirty="0"/>
              <a:t>certo viés antiexportador;</a:t>
            </a:r>
          </a:p>
          <a:p>
            <a:pPr marL="811213" lvl="3" indent="-3540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400" dirty="0"/>
              <a:t>endividamento do Estado: agravada pelos fracassos no combate à inflação. </a:t>
            </a:r>
          </a:p>
          <a:p>
            <a:pPr marL="0" indent="0">
              <a:buNone/>
            </a:pPr>
            <a:r>
              <a:rPr lang="pt-BR" sz="2400" dirty="0"/>
              <a:t>Outro aspecto relevante do modelo de crescimento brasileiro até os anos 1970: conivência com a inflação.</a:t>
            </a:r>
          </a:p>
        </p:txBody>
      </p:sp>
      <p:sp>
        <p:nvSpPr>
          <p:cNvPr id="9" name="Espaço Reservado para Texto 20">
            <a:extLst>
              <a:ext uri="{FF2B5EF4-FFF2-40B4-BE49-F238E27FC236}">
                <a16:creationId xmlns:a16="http://schemas.microsoft.com/office/drawing/2014/main" id="{8B04BAF8-6A46-4BF5-B911-B00CE6415B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29098" y="362173"/>
            <a:ext cx="9463446" cy="11806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Mudança de Modelo de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995198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Conteúdo 19">
            <a:extLst>
              <a:ext uri="{FF2B5EF4-FFF2-40B4-BE49-F238E27FC236}">
                <a16:creationId xmlns:a16="http://schemas.microsoft.com/office/drawing/2014/main" id="{987E426D-7B3E-44A6-9E68-FD2708A97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372" y="1542872"/>
            <a:ext cx="9463445" cy="4320192"/>
          </a:xfrm>
        </p:spPr>
        <p:txBody>
          <a:bodyPr/>
          <a:lstStyle/>
          <a:p>
            <a:pPr marL="354013" lvl="2" indent="-3540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400" dirty="0"/>
              <a:t>Consenso de Washington: disciplina fiscal e promover ampla liberalização comercial e financeira, além de forte redução do papel do Estado na economia;</a:t>
            </a:r>
          </a:p>
          <a:p>
            <a:pPr marL="354013" lvl="2" indent="-3540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400" dirty="0"/>
              <a:t>Inspiraram as reformas promovida por Collor e que mudaram o quadro econômico -&gt;-&gt; nova Política Industrial e de Comércio Exterior (PICE). :</a:t>
            </a:r>
          </a:p>
          <a:p>
            <a:pPr marL="811213" lvl="3" indent="-3540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400" dirty="0"/>
              <a:t>Abertura Econômica</a:t>
            </a:r>
          </a:p>
          <a:p>
            <a:pPr marL="811213" lvl="3" indent="-35401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400" dirty="0"/>
              <a:t>Privatização </a:t>
            </a:r>
          </a:p>
        </p:txBody>
      </p:sp>
      <p:sp>
        <p:nvSpPr>
          <p:cNvPr id="9" name="Espaço Reservado para Texto 20">
            <a:extLst>
              <a:ext uri="{FF2B5EF4-FFF2-40B4-BE49-F238E27FC236}">
                <a16:creationId xmlns:a16="http://schemas.microsoft.com/office/drawing/2014/main" id="{8B04BAF8-6A46-4BF5-B911-B00CE6415B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29098" y="362173"/>
            <a:ext cx="9463446" cy="11806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</a:pPr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Cenário Internacional</a:t>
            </a:r>
          </a:p>
        </p:txBody>
      </p:sp>
    </p:spTree>
    <p:extLst>
      <p:ext uri="{BB962C8B-B14F-4D97-AF65-F5344CB8AC3E}">
        <p14:creationId xmlns:p14="http://schemas.microsoft.com/office/powerpoint/2010/main" val="1912266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Conteúdo 19">
            <a:extLst>
              <a:ext uri="{FF2B5EF4-FFF2-40B4-BE49-F238E27FC236}">
                <a16:creationId xmlns:a16="http://schemas.microsoft.com/office/drawing/2014/main" id="{987E426D-7B3E-44A6-9E68-FD2708A97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756" y="1932581"/>
            <a:ext cx="8804788" cy="432019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t-BR" sz="2400" dirty="0"/>
              <a:t>Política de comércio exterior:</a:t>
            </a:r>
          </a:p>
          <a:p>
            <a:pPr lvl="1">
              <a:spcAft>
                <a:spcPts val="600"/>
              </a:spcAft>
            </a:pPr>
            <a:r>
              <a:rPr lang="pt-BR" sz="2400" dirty="0"/>
              <a:t>Adoção do câmbio livre;</a:t>
            </a:r>
          </a:p>
          <a:p>
            <a:pPr lvl="1">
              <a:spcAft>
                <a:spcPts val="600"/>
              </a:spcAft>
            </a:pPr>
            <a:r>
              <a:rPr lang="pt-BR" sz="2400" dirty="0"/>
              <a:t>Programa de liberalização de importações: reforma tarifária, redução gradual das tarifas e licenças.</a:t>
            </a:r>
          </a:p>
          <a:p>
            <a:pPr lvl="1">
              <a:spcAft>
                <a:spcPts val="600"/>
              </a:spcAft>
            </a:pPr>
            <a:r>
              <a:rPr lang="pt-BR" sz="2400" dirty="0"/>
              <a:t>Condição para se obter a estabilidade nos preços.</a:t>
            </a:r>
          </a:p>
          <a:p>
            <a:pPr lvl="1">
              <a:spcAft>
                <a:spcPts val="600"/>
              </a:spcAft>
            </a:pPr>
            <a:endParaRPr lang="pt-BR" sz="2400" dirty="0"/>
          </a:p>
        </p:txBody>
      </p:sp>
      <p:sp>
        <p:nvSpPr>
          <p:cNvPr id="5" name="Espaço Reservado para Texto 20">
            <a:extLst>
              <a:ext uri="{FF2B5EF4-FFF2-40B4-BE49-F238E27FC236}">
                <a16:creationId xmlns:a16="http://schemas.microsoft.com/office/drawing/2014/main" id="{F2325F79-DE9A-4D6D-941A-3C71C9371D5D}"/>
              </a:ext>
            </a:extLst>
          </p:cNvPr>
          <p:cNvSpPr txBox="1">
            <a:spLocks/>
          </p:cNvSpPr>
          <p:nvPr/>
        </p:nvSpPr>
        <p:spPr>
          <a:xfrm>
            <a:off x="1529098" y="362173"/>
            <a:ext cx="9463446" cy="1180699"/>
          </a:xfrm>
          <a:prstGeom prst="rect">
            <a:avLst/>
          </a:prstGeom>
        </p:spPr>
        <p:txBody>
          <a:bodyPr vert="horz" wrap="square" lIns="91440" tIns="45720" rIns="91440" bIns="45720" numCol="1" rtlCol="0" anchor="t">
            <a:normAutofit/>
          </a:bodyPr>
          <a:lstStyle>
            <a:lvl1pPr marL="342900" indent="-34290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lang="pt-BR" sz="3000" b="0" u="none" kern="1200" baseline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Abertura Econômica</a:t>
            </a:r>
          </a:p>
        </p:txBody>
      </p:sp>
    </p:spTree>
    <p:extLst>
      <p:ext uri="{BB962C8B-B14F-4D97-AF65-F5344CB8AC3E}">
        <p14:creationId xmlns:p14="http://schemas.microsoft.com/office/powerpoint/2010/main" val="404538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D26CD9A-2054-4C37-B88F-5581042672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89213" y="0"/>
            <a:ext cx="9183688" cy="2974053"/>
          </a:xfrm>
        </p:spPr>
        <p:txBody>
          <a:bodyPr/>
          <a:lstStyle/>
          <a:p>
            <a:pPr eaLnBrk="1" hangingPunct="1"/>
            <a:r>
              <a:rPr altLang="pt-BR" sz="4000" cap="none" dirty="0"/>
              <a:t>Plano Cruzado</a:t>
            </a:r>
            <a:r>
              <a:rPr lang="pt-BR" altLang="pt-BR" sz="4000" cap="none" dirty="0"/>
              <a:t> (28.02.86)</a:t>
            </a:r>
            <a:br>
              <a:rPr lang="pt-BR" altLang="pt-BR" sz="4000" cap="none" dirty="0"/>
            </a:br>
            <a:endParaRPr altLang="pt-BR" sz="4000" cap="non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318779-9183-4036-87CB-4F72CA866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702161"/>
      </p:ext>
    </p:extLst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Conteúdo 19">
            <a:extLst>
              <a:ext uri="{FF2B5EF4-FFF2-40B4-BE49-F238E27FC236}">
                <a16:creationId xmlns:a16="http://schemas.microsoft.com/office/drawing/2014/main" id="{987E426D-7B3E-44A6-9E68-FD2708A97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237" y="1858568"/>
            <a:ext cx="9158750" cy="3140864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400" dirty="0"/>
              <a:t>Plano Nacional de Desestatização (PND) (1990), pretendia: </a:t>
            </a:r>
          </a:p>
          <a:p>
            <a:pPr marL="900113" indent="-457200">
              <a:spcAft>
                <a:spcPts val="1200"/>
              </a:spcAft>
              <a:buAutoNum type="arabicPeriod"/>
            </a:pPr>
            <a:r>
              <a:rPr lang="pt-BR" sz="2400" dirty="0"/>
              <a:t>contribuir para o redesenho do parque industrial; </a:t>
            </a:r>
          </a:p>
          <a:p>
            <a:pPr marL="900113" indent="-457200">
              <a:spcAft>
                <a:spcPts val="1200"/>
              </a:spcAft>
              <a:buAutoNum type="arabicPeriod"/>
            </a:pPr>
            <a:r>
              <a:rPr lang="pt-BR" sz="2400" dirty="0"/>
              <a:t>reduzir a dívida pública</a:t>
            </a:r>
          </a:p>
          <a:p>
            <a:pPr>
              <a:spcAft>
                <a:spcPts val="1200"/>
              </a:spcAft>
            </a:pPr>
            <a:r>
              <a:rPr lang="pt-BR" sz="2400" dirty="0"/>
              <a:t>Nos governos Collor e Itamar (1990-94) foram privatizadas 33 empresas federais. </a:t>
            </a:r>
          </a:p>
        </p:txBody>
      </p:sp>
      <p:sp>
        <p:nvSpPr>
          <p:cNvPr id="5" name="Espaço Reservado para Texto 20">
            <a:extLst>
              <a:ext uri="{FF2B5EF4-FFF2-40B4-BE49-F238E27FC236}">
                <a16:creationId xmlns:a16="http://schemas.microsoft.com/office/drawing/2014/main" id="{F2325F79-DE9A-4D6D-941A-3C71C9371D5D}"/>
              </a:ext>
            </a:extLst>
          </p:cNvPr>
          <p:cNvSpPr txBox="1">
            <a:spLocks/>
          </p:cNvSpPr>
          <p:nvPr/>
        </p:nvSpPr>
        <p:spPr>
          <a:xfrm>
            <a:off x="1529098" y="362173"/>
            <a:ext cx="9463446" cy="1180699"/>
          </a:xfrm>
          <a:prstGeom prst="rect">
            <a:avLst/>
          </a:prstGeom>
        </p:spPr>
        <p:txBody>
          <a:bodyPr vert="horz" wrap="square" lIns="91440" tIns="45720" rIns="91440" bIns="45720" numCol="1" rtlCol="0" anchor="t">
            <a:normAutofit/>
          </a:bodyPr>
          <a:lstStyle>
            <a:lvl1pPr marL="342900" indent="-34290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lang="pt-BR" sz="3000" b="0" u="none" kern="1200" baseline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Privatização</a:t>
            </a:r>
          </a:p>
        </p:txBody>
      </p:sp>
    </p:spTree>
    <p:extLst>
      <p:ext uri="{BB962C8B-B14F-4D97-AF65-F5344CB8AC3E}">
        <p14:creationId xmlns:p14="http://schemas.microsoft.com/office/powerpoint/2010/main" val="3362933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Conteúdo 19">
            <a:extLst>
              <a:ext uri="{FF2B5EF4-FFF2-40B4-BE49-F238E27FC236}">
                <a16:creationId xmlns:a16="http://schemas.microsoft.com/office/drawing/2014/main" id="{987E426D-7B3E-44A6-9E68-FD2708A97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230" y="1077175"/>
            <a:ext cx="9291485" cy="558909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sz="2200" dirty="0"/>
              <a:t>Problemas das privatizações:</a:t>
            </a:r>
          </a:p>
          <a:p>
            <a:pPr marL="722313" indent="-457200">
              <a:spcAft>
                <a:spcPts val="1200"/>
              </a:spcAft>
              <a:buAutoNum type="arabicPeriod"/>
            </a:pPr>
            <a:r>
              <a:rPr lang="pt-BR" sz="2200" dirty="0"/>
              <a:t>empresas públicas em má situação financeira e precisavam ser saneadas para que existisse interesse na sua aquisição;</a:t>
            </a:r>
          </a:p>
          <a:p>
            <a:pPr marL="722313" indent="-457200">
              <a:spcAft>
                <a:spcPts val="1200"/>
              </a:spcAft>
              <a:buAutoNum type="arabicPeriod"/>
            </a:pPr>
            <a:r>
              <a:rPr lang="pt-BR" sz="2200" dirty="0"/>
              <a:t>dificuldade em avaliar os ativos de diversas estatais, após anos de alta inflação e várias mudanças de moeda;</a:t>
            </a:r>
          </a:p>
          <a:p>
            <a:pPr marL="722313" indent="-457200">
              <a:spcAft>
                <a:spcPts val="1200"/>
              </a:spcAft>
              <a:buFont typeface="+mj-lt"/>
              <a:buAutoNum type="arabicPeriod" startAt="3"/>
            </a:pPr>
            <a:r>
              <a:rPr lang="pt-BR" sz="2200" dirty="0"/>
              <a:t>resistência do público e um governo que perdia credibilidade; </a:t>
            </a:r>
          </a:p>
          <a:p>
            <a:pPr marL="722313" indent="-457200">
              <a:spcAft>
                <a:spcPts val="1200"/>
              </a:spcAft>
              <a:buFont typeface="+mj-lt"/>
              <a:buAutoNum type="arabicPeriod" startAt="3"/>
            </a:pPr>
            <a:r>
              <a:rPr lang="pt-BR" sz="2200" dirty="0"/>
              <a:t>alguns setores não podiam, pela Constituição de 1988, ser vendidos para estrangeiros;</a:t>
            </a:r>
          </a:p>
          <a:p>
            <a:pPr marL="722313" indent="-457200">
              <a:spcAft>
                <a:spcPts val="1200"/>
              </a:spcAft>
              <a:buFont typeface="+mj-lt"/>
              <a:buAutoNum type="arabicPeriod" startAt="3"/>
            </a:pPr>
            <a:r>
              <a:rPr lang="pt-BR" sz="2200" dirty="0"/>
              <a:t>operações mais complexas exigiam ganhos de experiência de privatização.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endParaRPr lang="pt-BR" sz="2200" dirty="0"/>
          </a:p>
          <a:p>
            <a:pPr>
              <a:spcAft>
                <a:spcPts val="1200"/>
              </a:spcAft>
            </a:pPr>
            <a:endParaRPr lang="pt-BR" sz="2200" dirty="0"/>
          </a:p>
          <a:p>
            <a:pPr>
              <a:spcAft>
                <a:spcPts val="1200"/>
              </a:spcAft>
            </a:pPr>
            <a:endParaRPr lang="pt-BR" sz="2200" dirty="0"/>
          </a:p>
        </p:txBody>
      </p:sp>
      <p:sp>
        <p:nvSpPr>
          <p:cNvPr id="5" name="Espaço Reservado para Texto 20">
            <a:extLst>
              <a:ext uri="{FF2B5EF4-FFF2-40B4-BE49-F238E27FC236}">
                <a16:creationId xmlns:a16="http://schemas.microsoft.com/office/drawing/2014/main" id="{F2325F79-DE9A-4D6D-941A-3C71C9371D5D}"/>
              </a:ext>
            </a:extLst>
          </p:cNvPr>
          <p:cNvSpPr txBox="1">
            <a:spLocks/>
          </p:cNvSpPr>
          <p:nvPr/>
        </p:nvSpPr>
        <p:spPr>
          <a:xfrm>
            <a:off x="1543847" y="191729"/>
            <a:ext cx="9463446" cy="1180699"/>
          </a:xfrm>
          <a:prstGeom prst="rect">
            <a:avLst/>
          </a:prstGeom>
        </p:spPr>
        <p:txBody>
          <a:bodyPr vert="horz" wrap="square" lIns="91440" tIns="45720" rIns="91440" bIns="45720" numCol="1" rtlCol="0" anchor="t">
            <a:normAutofit/>
          </a:bodyPr>
          <a:lstStyle>
            <a:lvl1pPr marL="342900" indent="-34290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lang="pt-BR" sz="3000" b="0" u="none" kern="1200" baseline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Privatização</a:t>
            </a:r>
          </a:p>
        </p:txBody>
      </p:sp>
    </p:spTree>
    <p:extLst>
      <p:ext uri="{BB962C8B-B14F-4D97-AF65-F5344CB8AC3E}">
        <p14:creationId xmlns:p14="http://schemas.microsoft.com/office/powerpoint/2010/main" val="25779278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Número de Slide 3">
            <a:extLst>
              <a:ext uri="{FF2B5EF4-FFF2-40B4-BE49-F238E27FC236}">
                <a16:creationId xmlns:a16="http://schemas.microsoft.com/office/drawing/2014/main" id="{DE94A8A9-5023-4073-A494-5BB17E8DD5DC}"/>
              </a:ext>
            </a:extLst>
          </p:cNvPr>
          <p:cNvSpPr txBox="1">
            <a:spLocks noGrp="1"/>
          </p:cNvSpPr>
          <p:nvPr/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035F0DA-5DF8-4480-A8AB-C6B11871E719}" type="slidenum">
              <a:rPr lang="pt-BR" altLang="en-US" sz="1200">
                <a:latin typeface="Tw Cen MT" panose="020B0602020104020603" pitchFamily="34" charset="0"/>
                <a:cs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42</a:t>
            </a:fld>
            <a:endParaRPr lang="pt-BR" altLang="en-US" sz="12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891" name="Object 3">
            <a:extLst>
              <a:ext uri="{FF2B5EF4-FFF2-40B4-BE49-F238E27FC236}">
                <a16:creationId xmlns:a16="http://schemas.microsoft.com/office/drawing/2014/main" id="{8644379D-9FF8-42C6-A4B3-35E1487C1B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2192000" cy="702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8" name="Planilha" r:id="rId4" imgW="6239113" imgH="3934063" progId="Excel.Sheet.8">
                  <p:embed/>
                </p:oleObj>
              </mc:Choice>
              <mc:Fallback>
                <p:oleObj name="Planilha" r:id="rId4" imgW="6239113" imgH="3934063" progId="Excel.Sheet.8">
                  <p:embed/>
                  <p:pic>
                    <p:nvPicPr>
                      <p:cNvPr id="37891" name="Object 3">
                        <a:extLst>
                          <a:ext uri="{FF2B5EF4-FFF2-40B4-BE49-F238E27FC236}">
                            <a16:creationId xmlns:a16="http://schemas.microsoft.com/office/drawing/2014/main" id="{8644379D-9FF8-42C6-A4B3-35E1487C1B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192000" cy="702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95E194DD-3268-4EE4-ADAC-5A38346D1CD6}"/>
              </a:ext>
            </a:extLst>
          </p:cNvPr>
          <p:cNvSpPr/>
          <p:nvPr/>
        </p:nvSpPr>
        <p:spPr>
          <a:xfrm>
            <a:off x="4483511" y="1002891"/>
            <a:ext cx="7521677" cy="5043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041526"/>
      </p:ext>
    </p:extLst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D26CD9A-2054-4C37-B88F-5581042672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43523" y="454947"/>
            <a:ext cx="9183688" cy="2974053"/>
          </a:xfrm>
        </p:spPr>
        <p:txBody>
          <a:bodyPr/>
          <a:lstStyle/>
          <a:p>
            <a:pPr algn="ctr" eaLnBrk="1" hangingPunct="1"/>
            <a:r>
              <a:rPr lang="pt-BR" altLang="pt-BR" sz="4000" cap="none" dirty="0"/>
              <a:t>Plano Collor (15.03.1990)</a:t>
            </a:r>
            <a:br>
              <a:rPr lang="pt-BR" altLang="pt-BR" sz="4000" cap="none" dirty="0"/>
            </a:br>
            <a:r>
              <a:rPr lang="pt-BR" altLang="pt-BR" sz="4000" cap="none" dirty="0"/>
              <a:t>dia da posse!</a:t>
            </a:r>
            <a:br>
              <a:rPr lang="pt-BR" altLang="pt-BR" sz="4000" cap="none" dirty="0"/>
            </a:br>
            <a:endParaRPr altLang="pt-BR" sz="4000" cap="non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318779-9183-4036-87CB-4F72CA866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312245"/>
      </p:ext>
    </p:extLst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17366116-C897-428D-85B2-6D13D30B8A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74825" y="224503"/>
            <a:ext cx="8642350" cy="626701"/>
          </a:xfrm>
        </p:spPr>
        <p:txBody>
          <a:bodyPr vert="horz" wrap="square" lIns="91440" tIns="45720" rIns="91440" bIns="45720" numCol="1" rtlCol="0" anchor="t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Plano Collor I</a:t>
            </a:r>
          </a:p>
        </p:txBody>
      </p:sp>
      <p:sp>
        <p:nvSpPr>
          <p:cNvPr id="5" name="Espaço Reservado para Conteúdo 19">
            <a:extLst>
              <a:ext uri="{FF2B5EF4-FFF2-40B4-BE49-F238E27FC236}">
                <a16:creationId xmlns:a16="http://schemas.microsoft.com/office/drawing/2014/main" id="{68D1A263-5C74-49B1-A7AF-546797818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5084" y="851203"/>
            <a:ext cx="8318602" cy="5782293"/>
          </a:xfrm>
        </p:spPr>
        <p:txBody>
          <a:bodyPr/>
          <a:lstStyle/>
          <a:p>
            <a:r>
              <a:rPr lang="pt-BR" dirty="0"/>
              <a:t>Cruzeiro foi reintroduzido como padrão monetário</a:t>
            </a:r>
          </a:p>
          <a:p>
            <a:r>
              <a:rPr lang="pt-BR" dirty="0"/>
              <a:t>Novo congelamento de preços de bens e serviços = sem credibilidade!</a:t>
            </a:r>
          </a:p>
          <a:p>
            <a:r>
              <a:rPr lang="pt-BR" dirty="0"/>
              <a:t>Sequestro de liquidez:</a:t>
            </a:r>
          </a:p>
          <a:p>
            <a:pPr lvl="1"/>
            <a:r>
              <a:rPr lang="pt-BR" dirty="0"/>
              <a:t>Toda aplicação financeira que ultrapassava </a:t>
            </a:r>
            <a:r>
              <a:rPr lang="pt-BR" dirty="0" err="1"/>
              <a:t>NCr</a:t>
            </a:r>
            <a:r>
              <a:rPr lang="pt-BR" dirty="0"/>
              <a:t> $ 50.000,00 foram bloqueadas por 18 meses.</a:t>
            </a:r>
          </a:p>
          <a:p>
            <a:r>
              <a:rPr lang="pt-BR" dirty="0"/>
              <a:t>Medidas Fiscais</a:t>
            </a:r>
          </a:p>
          <a:p>
            <a:pPr lvl="1"/>
            <a:r>
              <a:rPr lang="pt-BR" dirty="0"/>
              <a:t>Novos impostos e aumentos de impostos existentes</a:t>
            </a:r>
          </a:p>
          <a:p>
            <a:pPr lvl="1"/>
            <a:r>
              <a:rPr lang="pt-BR" dirty="0"/>
              <a:t>Fim de subsídios</a:t>
            </a:r>
          </a:p>
          <a:p>
            <a:pPr lvl="1"/>
            <a:r>
              <a:rPr lang="pt-BR" dirty="0"/>
              <a:t>Redução de ministérios 23 – 12</a:t>
            </a:r>
          </a:p>
          <a:p>
            <a:pPr lvl="1"/>
            <a:r>
              <a:rPr lang="pt-BR" dirty="0"/>
              <a:t>Ministério da Economia com Zélia Cardoso de Mello</a:t>
            </a:r>
          </a:p>
          <a:p>
            <a:r>
              <a:rPr lang="pt-BR" dirty="0"/>
              <a:t>Câmbio foi mantido flutuante</a:t>
            </a:r>
          </a:p>
          <a:p>
            <a:r>
              <a:rPr lang="pt-BR" dirty="0"/>
              <a:t>Consequências: redução da inflação 80% ao mês para níveis próximos de 10% e retração econômica</a:t>
            </a:r>
          </a:p>
          <a:p>
            <a:r>
              <a:rPr lang="pt-BR" dirty="0"/>
              <a:t>A inflação voltou a se acelerar ao longo do ano.</a:t>
            </a:r>
          </a:p>
          <a:p>
            <a:endParaRPr lang="pt-BR" dirty="0"/>
          </a:p>
        </p:txBody>
      </p:sp>
      <p:pic>
        <p:nvPicPr>
          <p:cNvPr id="7" name="Picture 4" descr="plano+collor">
            <a:extLst>
              <a:ext uri="{FF2B5EF4-FFF2-40B4-BE49-F238E27FC236}">
                <a16:creationId xmlns:a16="http://schemas.microsoft.com/office/drawing/2014/main" id="{A6E48DB3-A8ED-4506-8952-30167D9A7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" y="1175669"/>
            <a:ext cx="36195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7336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16">
            <a:extLst>
              <a:ext uri="{FF2B5EF4-FFF2-40B4-BE49-F238E27FC236}">
                <a16:creationId xmlns:a16="http://schemas.microsoft.com/office/drawing/2014/main" id="{0EE7CFC6-EBDD-4F92-A334-DD2E9C346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" t="2028" r="2085" b="2355"/>
          <a:stretch/>
        </p:blipFill>
        <p:spPr bwMode="auto">
          <a:xfrm>
            <a:off x="740491" y="737419"/>
            <a:ext cx="11141793" cy="576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23B3FC8-5824-4E41-8D5B-AF52330F2AA4}"/>
              </a:ext>
            </a:extLst>
          </p:cNvPr>
          <p:cNvSpPr txBox="1"/>
          <p:nvPr/>
        </p:nvSpPr>
        <p:spPr>
          <a:xfrm>
            <a:off x="1050207" y="0"/>
            <a:ext cx="10091585" cy="922086"/>
          </a:xfrm>
          <a:prstGeom prst="rect">
            <a:avLst/>
          </a:prstGeom>
        </p:spPr>
        <p:txBody>
          <a:bodyPr vert="horz" wrap="square" lIns="91440" tIns="45720" rIns="91440" bIns="45720" numCol="1" rtlCol="0" anchor="t">
            <a:normAutofit fontScale="92500"/>
          </a:bodyPr>
          <a:lstStyle>
            <a:lvl1pPr marL="342900" indent="-342900" algn="ctr"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FontTx/>
              <a:buNone/>
              <a:defRPr lang="pt-BR" sz="3600" b="0" u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pt-BR" altLang="pt-BR" dirty="0"/>
              <a:t>Reforma Monetária: Restauração do Cruzeiro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692392"/>
      </p:ext>
    </p:extLst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Número de Slide 3">
            <a:extLst>
              <a:ext uri="{FF2B5EF4-FFF2-40B4-BE49-F238E27FC236}">
                <a16:creationId xmlns:a16="http://schemas.microsoft.com/office/drawing/2014/main" id="{DE94A8A9-5023-4073-A494-5BB17E8DD5DC}"/>
              </a:ext>
            </a:extLst>
          </p:cNvPr>
          <p:cNvSpPr txBox="1">
            <a:spLocks noGrp="1"/>
          </p:cNvSpPr>
          <p:nvPr/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035F0DA-5DF8-4480-A8AB-C6B11871E719}" type="slidenum">
              <a:rPr lang="pt-BR" altLang="en-US" sz="1200">
                <a:latin typeface="Tw Cen MT" panose="020B0602020104020603" pitchFamily="34" charset="0"/>
                <a:cs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46</a:t>
            </a:fld>
            <a:endParaRPr lang="pt-BR" altLang="en-US" sz="12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891" name="Object 3">
            <a:extLst>
              <a:ext uri="{FF2B5EF4-FFF2-40B4-BE49-F238E27FC236}">
                <a16:creationId xmlns:a16="http://schemas.microsoft.com/office/drawing/2014/main" id="{8644379D-9FF8-42C6-A4B3-35E1487C1B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2192000" cy="702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2" name="Planilha" r:id="rId4" imgW="6239113" imgH="3934063" progId="Excel.Sheet.8">
                  <p:embed/>
                </p:oleObj>
              </mc:Choice>
              <mc:Fallback>
                <p:oleObj name="Planilha" r:id="rId4" imgW="6239113" imgH="3934063" progId="Excel.Sheet.8">
                  <p:embed/>
                  <p:pic>
                    <p:nvPicPr>
                      <p:cNvPr id="37891" name="Object 3">
                        <a:extLst>
                          <a:ext uri="{FF2B5EF4-FFF2-40B4-BE49-F238E27FC236}">
                            <a16:creationId xmlns:a16="http://schemas.microsoft.com/office/drawing/2014/main" id="{8644379D-9FF8-42C6-A4B3-35E1487C1B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192000" cy="702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95E194DD-3268-4EE4-ADAC-5A38346D1CD6}"/>
              </a:ext>
            </a:extLst>
          </p:cNvPr>
          <p:cNvSpPr/>
          <p:nvPr/>
        </p:nvSpPr>
        <p:spPr>
          <a:xfrm>
            <a:off x="4976761" y="988142"/>
            <a:ext cx="7521677" cy="508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974415"/>
      </p:ext>
    </p:extLst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17366116-C897-428D-85B2-6D13D30B8A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74825" y="224503"/>
            <a:ext cx="8642350" cy="626701"/>
          </a:xfrm>
        </p:spPr>
        <p:txBody>
          <a:bodyPr vert="horz" wrap="square" lIns="91440" tIns="45720" rIns="91440" bIns="45720" numCol="1" rtlCol="0" anchor="t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Plano Collor II</a:t>
            </a:r>
          </a:p>
        </p:txBody>
      </p:sp>
      <p:sp>
        <p:nvSpPr>
          <p:cNvPr id="5" name="Espaço Reservado para Conteúdo 19">
            <a:extLst>
              <a:ext uri="{FF2B5EF4-FFF2-40B4-BE49-F238E27FC236}">
                <a16:creationId xmlns:a16="http://schemas.microsoft.com/office/drawing/2014/main" id="{68D1A263-5C74-49B1-A7AF-546797818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398" y="1171468"/>
            <a:ext cx="8318602" cy="4491914"/>
          </a:xfrm>
        </p:spPr>
        <p:txBody>
          <a:bodyPr/>
          <a:lstStyle/>
          <a:p>
            <a:r>
              <a:rPr lang="pt-BR" dirty="0"/>
              <a:t>Ocupa o ministério Marcílio Marques Moreira</a:t>
            </a:r>
          </a:p>
          <a:p>
            <a:r>
              <a:rPr lang="pt-BR" dirty="0"/>
              <a:t>Objetivo: conter a inflação a 20% a.m.</a:t>
            </a:r>
          </a:p>
          <a:p>
            <a:pPr lvl="1"/>
            <a:r>
              <a:rPr lang="pt-BR" dirty="0"/>
              <a:t>racionalização dos gastos nas administrações públicas; </a:t>
            </a:r>
          </a:p>
          <a:p>
            <a:pPr lvl="1"/>
            <a:r>
              <a:rPr lang="pt-BR" dirty="0"/>
              <a:t>corte das despesas; e </a:t>
            </a:r>
          </a:p>
          <a:p>
            <a:pPr lvl="1"/>
            <a:r>
              <a:rPr lang="pt-BR" dirty="0"/>
              <a:t>aceleração do processo de modernização do parque industrial, com o intuito de aumentar a oferta. </a:t>
            </a:r>
          </a:p>
          <a:p>
            <a:r>
              <a:rPr lang="pt-BR" dirty="0"/>
              <a:t>Dar fim a todo e qualquer tipo de indexação da economia.</a:t>
            </a:r>
          </a:p>
          <a:p>
            <a:r>
              <a:rPr lang="pt-BR" dirty="0"/>
              <a:t>Criou a Taxa Referencial (TR): baseada numa média das taxas do mercado interbancário.</a:t>
            </a:r>
          </a:p>
          <a:p>
            <a:pPr lvl="1"/>
            <a:r>
              <a:rPr lang="pt-BR" dirty="0"/>
              <a:t>Exigia credibilidade do governo, no entanto, o processo de impeachment, que levou à renúncia de Collor,  inviabilizou toda e qualquer ação de política econômica que dependesse da credibilidade do governo. </a:t>
            </a:r>
          </a:p>
        </p:txBody>
      </p:sp>
      <p:pic>
        <p:nvPicPr>
          <p:cNvPr id="7" name="Picture 4" descr="plano+collor">
            <a:extLst>
              <a:ext uri="{FF2B5EF4-FFF2-40B4-BE49-F238E27FC236}">
                <a16:creationId xmlns:a16="http://schemas.microsoft.com/office/drawing/2014/main" id="{A6E48DB3-A8ED-4506-8952-30167D9A7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" y="1175669"/>
            <a:ext cx="36195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9732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Número de Slide 3">
            <a:extLst>
              <a:ext uri="{FF2B5EF4-FFF2-40B4-BE49-F238E27FC236}">
                <a16:creationId xmlns:a16="http://schemas.microsoft.com/office/drawing/2014/main" id="{DE94A8A9-5023-4073-A494-5BB17E8DD5DC}"/>
              </a:ext>
            </a:extLst>
          </p:cNvPr>
          <p:cNvSpPr txBox="1">
            <a:spLocks noGrp="1"/>
          </p:cNvSpPr>
          <p:nvPr/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035F0DA-5DF8-4480-A8AB-C6B11871E719}" type="slidenum">
              <a:rPr lang="pt-BR" altLang="en-US" sz="1200">
                <a:latin typeface="Tw Cen MT" panose="020B0602020104020603" pitchFamily="34" charset="0"/>
                <a:cs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48</a:t>
            </a:fld>
            <a:endParaRPr lang="pt-BR" altLang="en-US" sz="12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891" name="Object 3">
            <a:extLst>
              <a:ext uri="{FF2B5EF4-FFF2-40B4-BE49-F238E27FC236}">
                <a16:creationId xmlns:a16="http://schemas.microsoft.com/office/drawing/2014/main" id="{8644379D-9FF8-42C6-A4B3-35E1487C1B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2192000" cy="702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3" name="Planilha" r:id="rId4" imgW="6239113" imgH="3934063" progId="Excel.Sheet.8">
                  <p:embed/>
                </p:oleObj>
              </mc:Choice>
              <mc:Fallback>
                <p:oleObj name="Planilha" r:id="rId4" imgW="6239113" imgH="3934063" progId="Excel.Sheet.8">
                  <p:embed/>
                  <p:pic>
                    <p:nvPicPr>
                      <p:cNvPr id="37891" name="Object 3">
                        <a:extLst>
                          <a:ext uri="{FF2B5EF4-FFF2-40B4-BE49-F238E27FC236}">
                            <a16:creationId xmlns:a16="http://schemas.microsoft.com/office/drawing/2014/main" id="{8644379D-9FF8-42C6-A4B3-35E1487C1B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192000" cy="702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95E194DD-3268-4EE4-ADAC-5A38346D1CD6}"/>
              </a:ext>
            </a:extLst>
          </p:cNvPr>
          <p:cNvSpPr/>
          <p:nvPr/>
        </p:nvSpPr>
        <p:spPr>
          <a:xfrm>
            <a:off x="5596194" y="1076631"/>
            <a:ext cx="6217264" cy="4982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542505"/>
      </p:ext>
    </p:extLst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D2BA88A-D503-4433-B073-212973DB0F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19084" y="70080"/>
            <a:ext cx="9980613" cy="1096963"/>
          </a:xfrm>
        </p:spPr>
        <p:txBody>
          <a:bodyPr lIns="91440" rIns="91440" anchor="ctr">
            <a:normAutofit fontScale="90000"/>
          </a:bodyPr>
          <a:lstStyle/>
          <a:p>
            <a:pPr algn="ctr"/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Fim do Governo Collor</a:t>
            </a:r>
            <a:b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Início </a:t>
            </a:r>
            <a:r>
              <a:rPr altLang="pt-BR" dirty="0" err="1"/>
              <a:t>Itamar</a:t>
            </a:r>
            <a:r>
              <a:rPr altLang="pt-BR" dirty="0"/>
              <a:t> Franco: 2 </a:t>
            </a:r>
            <a:r>
              <a:rPr altLang="pt-BR" dirty="0" err="1"/>
              <a:t>anos</a:t>
            </a:r>
            <a:r>
              <a:rPr altLang="pt-BR" dirty="0"/>
              <a:t> e 2 meses</a:t>
            </a:r>
          </a:p>
        </p:txBody>
      </p:sp>
      <p:sp>
        <p:nvSpPr>
          <p:cNvPr id="444419" name="Rectangle 3">
            <a:extLst>
              <a:ext uri="{FF2B5EF4-FFF2-40B4-BE49-F238E27FC236}">
                <a16:creationId xmlns:a16="http://schemas.microsoft.com/office/drawing/2014/main" id="{B290A88D-F0A2-4AFE-BFA3-9C69A5F21C5E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 bwMode="auto">
          <a:xfrm>
            <a:off x="899274" y="1412874"/>
            <a:ext cx="6092389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pt-BR" altLang="pt-BR" sz="2000" dirty="0">
                <a:solidFill>
                  <a:schemeClr val="tx1"/>
                </a:solidFill>
              </a:rPr>
              <a:t>Em 1992 renuncia Collor e assume Itamar Franco. </a:t>
            </a:r>
          </a:p>
          <a:p>
            <a:r>
              <a:rPr lang="pt-BR" altLang="pt-BR" sz="2000" dirty="0">
                <a:solidFill>
                  <a:schemeClr val="tx1"/>
                </a:solidFill>
              </a:rPr>
              <a:t>A pasta do Ministério da Economia foi novamente dividida entre Fazenda e Planejamento.</a:t>
            </a:r>
          </a:p>
          <a:p>
            <a:r>
              <a:rPr lang="pt-BR" altLang="pt-BR" sz="2000" dirty="0">
                <a:solidFill>
                  <a:schemeClr val="tx1"/>
                </a:solidFill>
              </a:rPr>
              <a:t>Período de alta rotatividade nos cargos; 6</a:t>
            </a:r>
            <a:r>
              <a:rPr altLang="pt-BR" sz="2000" dirty="0">
                <a:solidFill>
                  <a:schemeClr val="tx1"/>
                </a:solidFill>
              </a:rPr>
              <a:t> </a:t>
            </a:r>
            <a:r>
              <a:rPr altLang="pt-BR" sz="2000" dirty="0" err="1">
                <a:solidFill>
                  <a:schemeClr val="tx1"/>
                </a:solidFill>
              </a:rPr>
              <a:t>Ministros</a:t>
            </a:r>
            <a:r>
              <a:rPr altLang="pt-BR" sz="2000" dirty="0">
                <a:solidFill>
                  <a:schemeClr val="tx1"/>
                </a:solidFill>
              </a:rPr>
              <a:t> da Fazenda</a:t>
            </a:r>
          </a:p>
          <a:p>
            <a:pPr marL="669925" lvl="1" indent="-325438"/>
            <a:r>
              <a:rPr altLang="pt-BR" sz="2000" dirty="0">
                <a:solidFill>
                  <a:schemeClr val="tx1"/>
                </a:solidFill>
              </a:rPr>
              <a:t>Gustavo Krause (02.10.92 – 16.12.92)</a:t>
            </a:r>
          </a:p>
          <a:p>
            <a:pPr marL="669925" lvl="1" indent="-325438"/>
            <a:r>
              <a:rPr altLang="pt-BR" sz="2000" dirty="0">
                <a:solidFill>
                  <a:schemeClr val="tx1"/>
                </a:solidFill>
              </a:rPr>
              <a:t>Paulo Haddad (16.12.92 - 01.03.93)</a:t>
            </a:r>
          </a:p>
          <a:p>
            <a:pPr marL="669925" lvl="1" indent="-325438"/>
            <a:r>
              <a:rPr altLang="pt-BR" sz="2000" dirty="0" err="1">
                <a:solidFill>
                  <a:schemeClr val="tx1"/>
                </a:solidFill>
              </a:rPr>
              <a:t>Eliseu</a:t>
            </a:r>
            <a:r>
              <a:rPr altLang="pt-BR" sz="2000" dirty="0">
                <a:solidFill>
                  <a:schemeClr val="tx1"/>
                </a:solidFill>
              </a:rPr>
              <a:t> </a:t>
            </a:r>
            <a:r>
              <a:rPr altLang="pt-BR" sz="2000" dirty="0" err="1">
                <a:solidFill>
                  <a:schemeClr val="tx1"/>
                </a:solidFill>
              </a:rPr>
              <a:t>Resende</a:t>
            </a:r>
            <a:r>
              <a:rPr altLang="pt-BR" sz="2000" dirty="0">
                <a:solidFill>
                  <a:schemeClr val="tx1"/>
                </a:solidFill>
              </a:rPr>
              <a:t> (01.03.93 – 19.05.93)</a:t>
            </a:r>
          </a:p>
          <a:p>
            <a:pPr marL="669925" lvl="1" indent="-325438"/>
            <a:r>
              <a:rPr altLang="pt-BR" sz="2000" dirty="0">
                <a:solidFill>
                  <a:schemeClr val="tx1"/>
                </a:solidFill>
              </a:rPr>
              <a:t>Fernando H. Cardoso (19.05.93 – 30.03.94)</a:t>
            </a:r>
          </a:p>
          <a:p>
            <a:pPr marL="669925" lvl="1" indent="-325438"/>
            <a:r>
              <a:rPr altLang="pt-BR" sz="2000" dirty="0">
                <a:solidFill>
                  <a:schemeClr val="tx1"/>
                </a:solidFill>
              </a:rPr>
              <a:t>Rubens </a:t>
            </a:r>
            <a:r>
              <a:rPr altLang="pt-BR" sz="2000" dirty="0" err="1">
                <a:solidFill>
                  <a:schemeClr val="tx1"/>
                </a:solidFill>
              </a:rPr>
              <a:t>Ricupero</a:t>
            </a:r>
            <a:r>
              <a:rPr altLang="pt-BR" sz="2000" dirty="0">
                <a:solidFill>
                  <a:schemeClr val="tx1"/>
                </a:solidFill>
              </a:rPr>
              <a:t> (30.03.94 – 06.09.94)</a:t>
            </a:r>
          </a:p>
          <a:p>
            <a:pPr marL="669925" lvl="1" indent="-325438"/>
            <a:r>
              <a:rPr altLang="pt-BR" sz="2000" dirty="0">
                <a:solidFill>
                  <a:schemeClr val="tx1"/>
                </a:solidFill>
              </a:rPr>
              <a:t>Ciro Gomes (06.09.94 – 31-12-94)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  <p:pic>
        <p:nvPicPr>
          <p:cNvPr id="444420" name="Picture 4" descr="80605">
            <a:extLst>
              <a:ext uri="{FF2B5EF4-FFF2-40B4-BE49-F238E27FC236}">
                <a16:creationId xmlns:a16="http://schemas.microsoft.com/office/drawing/2014/main" id="{F11E0646-133E-4E34-80A9-BFBEB339D1FC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127" y="1158849"/>
            <a:ext cx="4208462" cy="19627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4421" name="Picture 5" descr="ph">
            <a:extLst>
              <a:ext uri="{FF2B5EF4-FFF2-40B4-BE49-F238E27FC236}">
                <a16:creationId xmlns:a16="http://schemas.microsoft.com/office/drawing/2014/main" id="{BC3E41C1-886D-4875-8E27-F3C88E265258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248" y="1158848"/>
            <a:ext cx="2400300" cy="20569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4422" name="Picture 6" descr="Eliseu Resende">
            <a:hlinkClick r:id="rId5" tooltip="Eliseu Resende"/>
            <a:extLst>
              <a:ext uri="{FF2B5EF4-FFF2-40B4-BE49-F238E27FC236}">
                <a16:creationId xmlns:a16="http://schemas.microsoft.com/office/drawing/2014/main" id="{93C0E30E-8C9B-4A61-A690-D196DF709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468" y="2757948"/>
            <a:ext cx="2286000" cy="261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4423" name="Picture 7" descr="noticia_16577">
            <a:extLst>
              <a:ext uri="{FF2B5EF4-FFF2-40B4-BE49-F238E27FC236}">
                <a16:creationId xmlns:a16="http://schemas.microsoft.com/office/drawing/2014/main" id="{CC94C620-B542-4AFD-BD87-BB5573618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668" y="3068638"/>
            <a:ext cx="3031331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4424" name="Picture 8" descr="Ficheiro:Cirogomes2006.jpg">
            <a:hlinkClick r:id="rId8"/>
            <a:extLst>
              <a:ext uri="{FF2B5EF4-FFF2-40B4-BE49-F238E27FC236}">
                <a16:creationId xmlns:a16="http://schemas.microsoft.com/office/drawing/2014/main" id="{2B23F042-F101-4CC6-873A-C4F71C409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221" y="4491038"/>
            <a:ext cx="283845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4425" name="Picture 9" descr="Rubens+Ricupero">
            <a:extLst>
              <a:ext uri="{FF2B5EF4-FFF2-40B4-BE49-F238E27FC236}">
                <a16:creationId xmlns:a16="http://schemas.microsoft.com/office/drawing/2014/main" id="{2485C61E-D637-492E-8979-1DD4469E7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919" y="4602956"/>
            <a:ext cx="2384425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655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4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44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44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Número de Slide 5">
            <a:extLst>
              <a:ext uri="{FF2B5EF4-FFF2-40B4-BE49-F238E27FC236}">
                <a16:creationId xmlns:a16="http://schemas.microsoft.com/office/drawing/2014/main" id="{EDD286E0-DD6D-48BC-826E-24551F0392A1}"/>
              </a:ext>
            </a:extLst>
          </p:cNvPr>
          <p:cNvSpPr txBox="1">
            <a:spLocks noGrp="1"/>
          </p:cNvSpPr>
          <p:nvPr/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E2D5064E-D0E1-4DDA-82AE-B52D7E5055BB}" type="slidenum">
              <a:rPr lang="pt-BR" altLang="en-US" sz="1200">
                <a:latin typeface="Tw Cen MT" panose="020B0602020104020603" pitchFamily="34" charset="0"/>
                <a:cs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pt-BR" altLang="en-US" sz="12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39D82A4-5592-4DF2-BCCD-8D4D0E2E3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3307" y="333733"/>
            <a:ext cx="10055225" cy="1096963"/>
          </a:xfrm>
        </p:spPr>
        <p:txBody>
          <a:bodyPr lIns="91440" rIns="91440" anchor="t"/>
          <a:lstStyle/>
          <a:p>
            <a:pPr algn="ctr"/>
            <a:r>
              <a:rPr altLang="pt-BR" sz="3200" b="1" dirty="0"/>
              <a:t>Plano Cruzado</a:t>
            </a:r>
          </a:p>
        </p:txBody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0726FD5B-A906-4529-A837-292B820978A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669997" y="1607165"/>
            <a:ext cx="10217203" cy="38792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/>
            <a:r>
              <a:rPr lang="pt-BR" altLang="pt-BR" sz="2400" dirty="0"/>
              <a:t>MEDIDAS</a:t>
            </a:r>
          </a:p>
          <a:p>
            <a:pPr lvl="1" indent="-342900"/>
            <a:r>
              <a:rPr altLang="pt-BR" sz="2400" dirty="0" err="1"/>
              <a:t>Substituição</a:t>
            </a:r>
            <a:r>
              <a:rPr altLang="pt-BR" sz="2400" dirty="0"/>
              <a:t> da </a:t>
            </a:r>
            <a:r>
              <a:rPr altLang="pt-BR" sz="2400" dirty="0" err="1"/>
              <a:t>moeda</a:t>
            </a:r>
            <a:r>
              <a:rPr altLang="pt-BR" sz="2400" dirty="0"/>
              <a:t>: cruzeiro (1000) por cruzado (1) </a:t>
            </a:r>
          </a:p>
          <a:p>
            <a:pPr lvl="1" indent="-342900"/>
            <a:r>
              <a:rPr altLang="pt-BR" sz="2400" dirty="0" err="1"/>
              <a:t>Congelamento</a:t>
            </a:r>
            <a:r>
              <a:rPr altLang="pt-BR" sz="2400" dirty="0"/>
              <a:t> </a:t>
            </a:r>
            <a:r>
              <a:rPr altLang="pt-BR" sz="2400" dirty="0" err="1"/>
              <a:t>preços</a:t>
            </a:r>
            <a:r>
              <a:rPr altLang="pt-BR" sz="2400" dirty="0"/>
              <a:t> </a:t>
            </a:r>
          </a:p>
          <a:p>
            <a:pPr marL="1069975" lvl="2" indent="-325438"/>
            <a:r>
              <a:rPr lang="pt-BR" altLang="pt-BR" sz="2400" dirty="0"/>
              <a:t>Alterações de contrato para a nova moeda – choque neutro -&gt; mantinha no Cruzado o mesmo padrão de distribuição de renda do Cruzeiro.</a:t>
            </a:r>
            <a:endParaRPr altLang="pt-BR" sz="2400" dirty="0"/>
          </a:p>
          <a:p>
            <a:pPr marL="1069975" lvl="2" indent="-325438"/>
            <a:r>
              <a:rPr lang="pt-BR" altLang="pt-BR" sz="2400" dirty="0" err="1"/>
              <a:t>Tabel</a:t>
            </a:r>
            <a:r>
              <a:rPr altLang="pt-BR" sz="2400" dirty="0"/>
              <a:t>a SUNAB – </a:t>
            </a:r>
            <a:r>
              <a:rPr altLang="pt-BR" sz="2400" dirty="0" err="1"/>
              <a:t>fiscais</a:t>
            </a:r>
            <a:r>
              <a:rPr altLang="pt-BR" sz="2400" dirty="0"/>
              <a:t> do </a:t>
            </a:r>
            <a:r>
              <a:rPr altLang="pt-BR" sz="2400" dirty="0" err="1"/>
              <a:t>Sarney</a:t>
            </a:r>
            <a:endParaRPr lang="pt-BR" altLang="pt-BR" sz="2400" dirty="0"/>
          </a:p>
          <a:p>
            <a:pPr>
              <a:lnSpc>
                <a:spcPct val="80000"/>
              </a:lnSpc>
            </a:pPr>
            <a:r>
              <a:rPr lang="pt-BR" altLang="pt-BR" sz="2400" dirty="0"/>
              <a:t>Conversão salários: </a:t>
            </a:r>
          </a:p>
          <a:p>
            <a:pPr marL="669925" lvl="1" indent="-325438">
              <a:lnSpc>
                <a:spcPct val="80000"/>
              </a:lnSpc>
            </a:pPr>
            <a:r>
              <a:rPr lang="pt-BR" altLang="pt-BR" sz="2400" dirty="0"/>
              <a:t>poder de compra últimos 6 meses + abono 8% + gatilho (20% no IPC-IBGE)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2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2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2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D26CD9A-2054-4C37-B88F-5581042672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25536" y="1266109"/>
            <a:ext cx="9183688" cy="2974053"/>
          </a:xfrm>
        </p:spPr>
        <p:txBody>
          <a:bodyPr/>
          <a:lstStyle/>
          <a:p>
            <a:pPr algn="ctr" eaLnBrk="1" hangingPunct="1"/>
            <a:r>
              <a:rPr lang="pt-BR" altLang="pt-BR" sz="4000" cap="none" dirty="0"/>
              <a:t>Plano Real (1994)</a:t>
            </a:r>
            <a:br>
              <a:rPr lang="pt-BR" altLang="pt-BR" sz="4000" cap="none" dirty="0"/>
            </a:br>
            <a:br>
              <a:rPr lang="pt-BR" altLang="pt-BR" sz="4000" cap="none" dirty="0"/>
            </a:br>
            <a:endParaRPr altLang="pt-BR" sz="4000" cap="none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E10391-F7CA-4E19-BC73-710C2E6A8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112" y="2971944"/>
            <a:ext cx="1317061" cy="10998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59C8B55-6BCD-475E-AB0A-EBC5A4035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849" y="3004598"/>
            <a:ext cx="1317061" cy="109981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60153EF-5B4F-40EE-A836-7AA412D60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586" y="2971944"/>
            <a:ext cx="1317061" cy="109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05100"/>
      </p:ext>
    </p:extLst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17366116-C897-428D-85B2-6D13D30B8A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74825" y="235617"/>
            <a:ext cx="8642350" cy="626701"/>
          </a:xfr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 Plano Real</a:t>
            </a:r>
          </a:p>
        </p:txBody>
      </p:sp>
      <p:sp>
        <p:nvSpPr>
          <p:cNvPr id="5" name="Espaço Reservado para Conteúdo 19">
            <a:extLst>
              <a:ext uri="{FF2B5EF4-FFF2-40B4-BE49-F238E27FC236}">
                <a16:creationId xmlns:a16="http://schemas.microsoft.com/office/drawing/2014/main" id="{68D1A263-5C74-49B1-A7AF-546797818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043" y="1054047"/>
            <a:ext cx="9495914" cy="5995682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spcBef>
                <a:spcPts val="600"/>
              </a:spcBef>
              <a:spcAft>
                <a:spcPts val="60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lang="pt-BR" sz="2100" dirty="0">
                <a:solidFill>
                  <a:prstClr val="black"/>
                </a:solidFill>
                <a:latin typeface="Century Gothic" panose="020B0502020202020204"/>
              </a:rPr>
              <a:t>Diagnóstico: o desajuste das contas públicas como (principal) causa da inflação brasileira.</a:t>
            </a:r>
          </a:p>
          <a:p>
            <a:pPr marL="342900" marR="0" lvl="0" indent="-342900" algn="l" defTabSz="457200" rtl="0" eaLnBrk="1" fontAlgn="auto" latinLnBrk="0" hangingPunct="1">
              <a:spcBef>
                <a:spcPts val="600"/>
              </a:spcBef>
              <a:spcAft>
                <a:spcPts val="60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lang="pt-BR" sz="2100" dirty="0">
                <a:solidFill>
                  <a:prstClr val="black"/>
                </a:solidFill>
                <a:latin typeface="Century Gothic" panose="020B0502020202020204"/>
              </a:rPr>
              <a:t>Plano Real – concebido em três fases: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100" dirty="0">
                <a:solidFill>
                  <a:prstClr val="black"/>
                </a:solidFill>
                <a:latin typeface="Century Gothic" panose="020B0502020202020204"/>
              </a:rPr>
              <a:t>ajuste fiscal (14.06.93): “estabelecimento do equilíbrio das contas do governo, para eliminar a principal causa da inflação”;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100" dirty="0">
                <a:solidFill>
                  <a:prstClr val="black"/>
                </a:solidFill>
                <a:latin typeface="Century Gothic" panose="020B0502020202020204"/>
              </a:rPr>
              <a:t>Indexação completa da economia  (28.02.94):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pt-BR" sz="2100" dirty="0">
                <a:solidFill>
                  <a:prstClr val="black"/>
                </a:solidFill>
                <a:latin typeface="Century Gothic" panose="020B0502020202020204"/>
              </a:rPr>
              <a:t> URV Unidade Real de Valor (UVR): criação de um padrão estável de valor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pt-BR" sz="2100" dirty="0">
                <a:solidFill>
                  <a:prstClr val="black"/>
                </a:solidFill>
                <a:latin typeface="Century Gothic" panose="020B0502020202020204"/>
              </a:rPr>
              <a:t> serviria como unidade de conta com paridade fixa com o dólar .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pt-BR" sz="2100" dirty="0">
                <a:solidFill>
                  <a:prstClr val="black"/>
                </a:solidFill>
                <a:latin typeface="Century Gothic" panose="020B0502020202020204"/>
              </a:rPr>
              <a:t> conversão dos preços e rendimentos 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100" dirty="0">
                <a:solidFill>
                  <a:prstClr val="black"/>
                </a:solidFill>
                <a:latin typeface="Century Gothic" panose="020B0502020202020204"/>
              </a:rPr>
              <a:t>Reforma monetária – Real (01.07.94)</a:t>
            </a:r>
          </a:p>
          <a:p>
            <a:pPr marL="1254125" lvl="1">
              <a:spcBef>
                <a:spcPts val="600"/>
              </a:spcBef>
              <a:spcAft>
                <a:spcPts val="600"/>
              </a:spcAft>
            </a:pPr>
            <a:r>
              <a:rPr lang="pt-BR" sz="2100" dirty="0">
                <a:solidFill>
                  <a:prstClr val="black"/>
                </a:solidFill>
                <a:latin typeface="Century Gothic" panose="020B0502020202020204"/>
              </a:rPr>
              <a:t>troca URV por Real (1Real = 2750 CR)</a:t>
            </a:r>
          </a:p>
        </p:txBody>
      </p:sp>
      <p:pic>
        <p:nvPicPr>
          <p:cNvPr id="7" name="Picture 4" descr="notadeumreal150108">
            <a:extLst>
              <a:ext uri="{FF2B5EF4-FFF2-40B4-BE49-F238E27FC236}">
                <a16:creationId xmlns:a16="http://schemas.microsoft.com/office/drawing/2014/main" id="{FCCF1DCE-32E0-4100-A15E-FEE999A9A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0201460">
            <a:off x="8405211" y="4764070"/>
            <a:ext cx="360997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2861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17366116-C897-428D-85B2-6D13D30B8A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20696" y="548968"/>
            <a:ext cx="8642350" cy="626701"/>
          </a:xfrm>
        </p:spPr>
        <p:txBody>
          <a:bodyPr vert="horz" wrap="square" lIns="91440" tIns="45720" rIns="91440" bIns="45720" numCol="1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Fase I: O Ajuste Fiscal</a:t>
            </a:r>
          </a:p>
        </p:txBody>
      </p:sp>
      <p:sp>
        <p:nvSpPr>
          <p:cNvPr id="5" name="Espaço Reservado para Conteúdo 19">
            <a:extLst>
              <a:ext uri="{FF2B5EF4-FFF2-40B4-BE49-F238E27FC236}">
                <a16:creationId xmlns:a16="http://schemas.microsoft.com/office/drawing/2014/main" id="{68D1A263-5C74-49B1-A7AF-546797818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825" y="1546388"/>
            <a:ext cx="8642350" cy="432019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100" dirty="0">
                <a:solidFill>
                  <a:prstClr val="black"/>
                </a:solidFill>
                <a:latin typeface="Century Gothic" panose="020B0502020202020204"/>
              </a:rPr>
              <a:t>A “primeira fase” do Plano Real foi composta por dois esforços de ajuste fiscal: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100" dirty="0">
                <a:solidFill>
                  <a:prstClr val="black"/>
                </a:solidFill>
                <a:latin typeface="Century Gothic" panose="020B0502020202020204"/>
              </a:rPr>
              <a:t>Programa de Ação Imediata (PAI):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100" dirty="0">
                <a:solidFill>
                  <a:prstClr val="black"/>
                </a:solidFill>
                <a:latin typeface="Century Gothic" panose="020B0502020202020204"/>
              </a:rPr>
              <a:t>redefinição da relação da União com os Estados e do Banco Central com Bancos Estaduais e Municipais;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100" dirty="0">
                <a:solidFill>
                  <a:prstClr val="black"/>
                </a:solidFill>
                <a:latin typeface="Century Gothic" panose="020B0502020202020204"/>
              </a:rPr>
              <a:t>Recuperação da receita tributária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2100" dirty="0">
                <a:solidFill>
                  <a:prstClr val="black"/>
                </a:solidFill>
                <a:latin typeface="Century Gothic" panose="020B0502020202020204"/>
              </a:rPr>
              <a:t>Aperfeiçoamento do programa de privatização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100" dirty="0">
                <a:solidFill>
                  <a:prstClr val="black"/>
                </a:solidFill>
                <a:latin typeface="Century Gothic" panose="020B0502020202020204"/>
              </a:rPr>
              <a:t>Fundo Social de Emergência (FSE): desvinculação de algumas receitas do governo federal.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pt-BR" sz="2100" dirty="0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964812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17366116-C897-428D-85B2-6D13D30B8A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40128" y="191730"/>
            <a:ext cx="8642350" cy="626701"/>
          </a:xfrm>
        </p:spPr>
        <p:txBody>
          <a:bodyPr vert="horz" wrap="square" lIns="91440" tIns="45720" rIns="91440" bIns="45720" numCol="1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Fase II: Desindexação</a:t>
            </a:r>
          </a:p>
        </p:txBody>
      </p:sp>
      <p:sp>
        <p:nvSpPr>
          <p:cNvPr id="5" name="Espaço Reservado para Conteúdo 19">
            <a:extLst>
              <a:ext uri="{FF2B5EF4-FFF2-40B4-BE49-F238E27FC236}">
                <a16:creationId xmlns:a16="http://schemas.microsoft.com/office/drawing/2014/main" id="{68D1A263-5C74-49B1-A7AF-546797818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644" y="973935"/>
            <a:ext cx="9891318" cy="5397367"/>
          </a:xfrm>
        </p:spPr>
        <p:txBody>
          <a:bodyPr/>
          <a:lstStyle/>
          <a:p>
            <a:r>
              <a:rPr lang="pt-BR" sz="2000" dirty="0"/>
              <a:t>A segunda fase do Plano buscava eliminar o componente inercial da inflação.</a:t>
            </a:r>
          </a:p>
          <a:p>
            <a:r>
              <a:rPr lang="pt-BR" sz="2000" dirty="0"/>
              <a:t>Desindexação de forma voluntária, através de uma quase moeda, que reduziria o período de reajustes de preços.</a:t>
            </a:r>
          </a:p>
          <a:p>
            <a:pPr lvl="1"/>
            <a:r>
              <a:rPr lang="pt-BR" sz="2000" dirty="0"/>
              <a:t>URV – Unidade Real de valor (01.03.94)</a:t>
            </a:r>
          </a:p>
          <a:p>
            <a:pPr lvl="2"/>
            <a:r>
              <a:rPr lang="pt-BR" sz="2000" dirty="0"/>
              <a:t>Elemento de transição para a nova moeda</a:t>
            </a:r>
          </a:p>
          <a:p>
            <a:pPr lvl="2"/>
            <a:r>
              <a:rPr lang="pt-BR" sz="2000" dirty="0"/>
              <a:t>Oferta de uma moeda com parte de suas funções</a:t>
            </a:r>
          </a:p>
          <a:p>
            <a:pPr lvl="2"/>
            <a:r>
              <a:rPr lang="pt-BR" sz="2000" dirty="0"/>
              <a:t>Objetivos: </a:t>
            </a:r>
          </a:p>
          <a:p>
            <a:pPr lvl="3"/>
            <a:r>
              <a:rPr lang="pt-BR" sz="2000" dirty="0"/>
              <a:t>Busca acabar com memória inflacionária por meio de troca de moeda em duas fases: URV (1ª fase); Real (2ª fase)</a:t>
            </a:r>
          </a:p>
          <a:p>
            <a:pPr lvl="3"/>
            <a:r>
              <a:rPr lang="pt-BR" sz="2000" dirty="0"/>
              <a:t>Restaurar a função de unidade de conta da moeda perdida (1ª fase)</a:t>
            </a:r>
          </a:p>
          <a:p>
            <a:pPr lvl="3"/>
            <a:r>
              <a:rPr lang="pt-BR" sz="2000" dirty="0"/>
              <a:t>Sincronizar ajustes de preços na moeda antiga: neutralidade distributiva, preservação dos contratos e equilíbrio econômico das empresas</a:t>
            </a: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903737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17366116-C897-428D-85B2-6D13D30B8A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12425" y="422084"/>
            <a:ext cx="8642350" cy="626701"/>
          </a:xfrm>
        </p:spPr>
        <p:txBody>
          <a:bodyPr vert="horz" wrap="square" lIns="91440" tIns="45720" rIns="91440" bIns="45720" numCol="1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Fase II: Desindexação</a:t>
            </a:r>
          </a:p>
        </p:txBody>
      </p:sp>
      <p:sp>
        <p:nvSpPr>
          <p:cNvPr id="5" name="Espaço Reservado para Conteúdo 19">
            <a:extLst>
              <a:ext uri="{FF2B5EF4-FFF2-40B4-BE49-F238E27FC236}">
                <a16:creationId xmlns:a16="http://schemas.microsoft.com/office/drawing/2014/main" id="{68D1A263-5C74-49B1-A7AF-546797818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225" y="1048785"/>
            <a:ext cx="9758246" cy="5602738"/>
          </a:xfrm>
        </p:spPr>
        <p:txBody>
          <a:bodyPr/>
          <a:lstStyle/>
          <a:p>
            <a:pPr marL="285750" lvl="1">
              <a:tabLst>
                <a:tab pos="354013" algn="l"/>
              </a:tabLst>
            </a:pPr>
            <a:r>
              <a:rPr lang="pt-BR" sz="2200" dirty="0"/>
              <a:t>Real: a nova moeda sem memória (ou mecanismos de realimentação)</a:t>
            </a:r>
          </a:p>
          <a:p>
            <a:r>
              <a:rPr lang="pt-BR" sz="2200" dirty="0"/>
              <a:t>Desindexação por superindexação (redução do tempo de reajuste de preços) e troca de moeda (sem congelamento)</a:t>
            </a:r>
          </a:p>
          <a:p>
            <a:r>
              <a:rPr lang="pt-BR" sz="2200" dirty="0"/>
              <a:t>Como funcionava?</a:t>
            </a:r>
          </a:p>
          <a:p>
            <a:pPr lvl="1"/>
            <a:r>
              <a:rPr lang="pt-BR" sz="2200" dirty="0"/>
              <a:t>URV – unidade de conta com paridade fixa com o dólar</a:t>
            </a:r>
          </a:p>
          <a:p>
            <a:pPr lvl="1"/>
            <a:r>
              <a:rPr lang="pt-BR" sz="2200" dirty="0"/>
              <a:t>01.03.1994: 1 URV = 1US$ = 647,50 Cruzeiros reais </a:t>
            </a:r>
          </a:p>
          <a:p>
            <a:pPr lvl="1"/>
            <a:r>
              <a:rPr lang="pt-BR" sz="2200" dirty="0"/>
              <a:t>Valorização diária de acordo com a inflação em cruzeiros reais com base em uma média de três índices (IGP-M, IPCA, IPC- FIPE) – para amenizar possíveis distorções decorrentes do uso de apenas um índice</a:t>
            </a:r>
          </a:p>
          <a:p>
            <a:pPr lvl="1"/>
            <a:r>
              <a:rPr lang="pt-BR" sz="2200" dirty="0"/>
              <a:t>02.03.1994: 1 URV = 1US$ = 657,50 Cruzeiros reais </a:t>
            </a:r>
          </a:p>
          <a:p>
            <a:pPr lvl="1"/>
            <a:r>
              <a:rPr lang="pt-BR" sz="2200" dirty="0"/>
              <a:t>01.07.1994: 1 URV = 1US$ = 2750,00 Cruzeiros reais </a:t>
            </a:r>
          </a:p>
          <a:p>
            <a:endParaRPr lang="pt-BR" sz="2200" dirty="0"/>
          </a:p>
          <a:p>
            <a:pPr marL="0" indent="0">
              <a:buNone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5071444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17366116-C897-428D-85B2-6D13D30B8A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12425" y="422084"/>
            <a:ext cx="8642350" cy="626701"/>
          </a:xfrm>
        </p:spPr>
        <p:txBody>
          <a:bodyPr vert="horz" wrap="square" lIns="91440" tIns="45720" rIns="91440" bIns="45720" numCol="1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Fase II: Desindexação</a:t>
            </a:r>
          </a:p>
        </p:txBody>
      </p:sp>
      <p:sp>
        <p:nvSpPr>
          <p:cNvPr id="5" name="Espaço Reservado para Conteúdo 19">
            <a:extLst>
              <a:ext uri="{FF2B5EF4-FFF2-40B4-BE49-F238E27FC236}">
                <a16:creationId xmlns:a16="http://schemas.microsoft.com/office/drawing/2014/main" id="{68D1A263-5C74-49B1-A7AF-546797818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225" y="1048784"/>
            <a:ext cx="9758246" cy="4835821"/>
          </a:xfrm>
        </p:spPr>
        <p:txBody>
          <a:bodyPr/>
          <a:lstStyle/>
          <a:p>
            <a:r>
              <a:rPr lang="pt-BR" sz="2200" dirty="0"/>
              <a:t>Como funcionava?</a:t>
            </a:r>
          </a:p>
          <a:p>
            <a:pPr lvl="1"/>
            <a:r>
              <a:rPr lang="pt-BR" sz="2200" dirty="0"/>
              <a:t>Salários e benefícios previdenciários foram os primeiros a serem convertidos </a:t>
            </a:r>
          </a:p>
          <a:p>
            <a:pPr lvl="1"/>
            <a:r>
              <a:rPr lang="pt-BR" sz="2200" dirty="0"/>
              <a:t>Conversão pela média real dos últimos 4 meses, pagamento na moeda antiga, mas com valor da URV no dia do pagamento (“</a:t>
            </a:r>
            <a:r>
              <a:rPr lang="pt-BR" sz="2200" dirty="0" err="1"/>
              <a:t>Mensaliza</a:t>
            </a:r>
            <a:r>
              <a:rPr lang="pt-BR" sz="2200" dirty="0"/>
              <a:t>” reajuste dos salários - adesão dos trabalhadores)</a:t>
            </a:r>
          </a:p>
          <a:p>
            <a:pPr lvl="1"/>
            <a:r>
              <a:rPr lang="pt-BR" sz="2200" dirty="0"/>
              <a:t>tarifas e preços públicos – </a:t>
            </a:r>
            <a:r>
              <a:rPr lang="pt-BR" sz="2200" dirty="0" err="1"/>
              <a:t>tb</a:t>
            </a:r>
            <a:r>
              <a:rPr lang="pt-BR" sz="2200" dirty="0"/>
              <a:t> urvizados</a:t>
            </a:r>
          </a:p>
          <a:p>
            <a:pPr lvl="1"/>
            <a:r>
              <a:rPr lang="pt-BR" sz="2200" dirty="0"/>
              <a:t>Busca de urvização (voluntária) dos preços (evita tablitas e outras conversões forçadas)</a:t>
            </a:r>
          </a:p>
          <a:p>
            <a:pPr lvl="1"/>
            <a:r>
              <a:rPr lang="pt-BR" sz="2200" dirty="0"/>
              <a:t>Prazo de 1 ano para transformação em Real </a:t>
            </a:r>
          </a:p>
          <a:p>
            <a:pPr lvl="2"/>
            <a:r>
              <a:rPr lang="pt-BR" sz="2200" dirty="0"/>
              <a:t>Na prática 4 meses</a:t>
            </a:r>
          </a:p>
          <a:p>
            <a:endParaRPr lang="pt-BR" sz="2200" dirty="0"/>
          </a:p>
          <a:p>
            <a:endParaRPr lang="pt-BR" sz="2200" dirty="0"/>
          </a:p>
          <a:p>
            <a:pPr marL="0" indent="0">
              <a:buNone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5667090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Número de Slide 5">
            <a:extLst>
              <a:ext uri="{FF2B5EF4-FFF2-40B4-BE49-F238E27FC236}">
                <a16:creationId xmlns:a16="http://schemas.microsoft.com/office/drawing/2014/main" id="{73549D2F-47A4-432E-8592-41A5A1843D1F}"/>
              </a:ext>
            </a:extLst>
          </p:cNvPr>
          <p:cNvSpPr txBox="1">
            <a:spLocks noGrp="1"/>
          </p:cNvSpPr>
          <p:nvPr/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3D6D9953-652E-4DE6-87E6-ECD921C4D582}" type="slidenum">
              <a:rPr lang="pt-BR" altLang="en-US" sz="1200">
                <a:latin typeface="Tw Cen MT" panose="020B0602020104020603" pitchFamily="34" charset="0"/>
                <a:cs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56</a:t>
            </a:fld>
            <a:endParaRPr lang="pt-BR" altLang="en-US" sz="12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8922AA81-B8A9-4F3B-99CB-2654EE39775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617406" y="1304925"/>
            <a:ext cx="9964994" cy="5553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="t" anchorCtr="0" compatLnSpc="1">
            <a:prstTxWarp prst="textNoShape">
              <a:avLst/>
            </a:prstTxWarp>
            <a:noAutofit/>
          </a:bodyPr>
          <a:lstStyle/>
          <a:p>
            <a:pPr marL="1022350" lvl="2" indent="-3508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altLang="pt-BR" sz="2400" dirty="0" err="1"/>
              <a:t>Troca</a:t>
            </a:r>
            <a:r>
              <a:rPr altLang="pt-BR" sz="2400" dirty="0"/>
              <a:t> do </a:t>
            </a:r>
            <a:r>
              <a:rPr altLang="pt-BR" sz="2400" dirty="0" err="1"/>
              <a:t>meio</a:t>
            </a:r>
            <a:r>
              <a:rPr altLang="pt-BR" sz="2400" dirty="0"/>
              <a:t> </a:t>
            </a:r>
            <a:r>
              <a:rPr altLang="pt-BR" sz="2400" dirty="0" err="1"/>
              <a:t>circulante</a:t>
            </a:r>
            <a:endParaRPr altLang="pt-BR" sz="2400" dirty="0"/>
          </a:p>
          <a:p>
            <a:pPr marL="1479550" lvl="3" indent="-3508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altLang="pt-BR" sz="2400" dirty="0" err="1"/>
              <a:t>Quando</a:t>
            </a:r>
            <a:r>
              <a:rPr altLang="pt-BR" sz="2400" dirty="0"/>
              <a:t> </a:t>
            </a:r>
            <a:r>
              <a:rPr altLang="pt-BR" sz="2400" dirty="0" err="1"/>
              <a:t>todos</a:t>
            </a:r>
            <a:r>
              <a:rPr altLang="pt-BR" sz="2400" dirty="0"/>
              <a:t> </a:t>
            </a:r>
            <a:r>
              <a:rPr altLang="pt-BR" sz="2400" dirty="0" err="1"/>
              <a:t>os</a:t>
            </a:r>
            <a:r>
              <a:rPr altLang="pt-BR" sz="2400" dirty="0"/>
              <a:t> </a:t>
            </a:r>
            <a:r>
              <a:rPr altLang="pt-BR" sz="2400" dirty="0" err="1"/>
              <a:t>preços</a:t>
            </a:r>
            <a:r>
              <a:rPr altLang="pt-BR" sz="2400" dirty="0"/>
              <a:t> “</a:t>
            </a:r>
            <a:r>
              <a:rPr altLang="pt-BR" sz="2400" dirty="0" err="1"/>
              <a:t>estivessem</a:t>
            </a:r>
            <a:r>
              <a:rPr altLang="pt-BR" sz="2400" dirty="0"/>
              <a:t> </a:t>
            </a:r>
            <a:r>
              <a:rPr altLang="pt-BR" sz="2400" dirty="0" err="1"/>
              <a:t>urvizados</a:t>
            </a:r>
            <a:r>
              <a:rPr altLang="pt-BR" sz="2400" dirty="0"/>
              <a:t>” e </a:t>
            </a:r>
            <a:r>
              <a:rPr altLang="pt-BR" sz="2400" dirty="0" err="1"/>
              <a:t>não</a:t>
            </a:r>
            <a:r>
              <a:rPr altLang="pt-BR" sz="2400" dirty="0"/>
              <a:t> </a:t>
            </a:r>
            <a:r>
              <a:rPr altLang="pt-BR" sz="2400" dirty="0" err="1"/>
              <a:t>existisse</a:t>
            </a:r>
            <a:r>
              <a:rPr altLang="pt-BR" sz="2400" dirty="0"/>
              <a:t> </a:t>
            </a:r>
            <a:r>
              <a:rPr altLang="pt-BR" sz="2400" dirty="0" err="1"/>
              <a:t>inflação</a:t>
            </a:r>
            <a:r>
              <a:rPr altLang="pt-BR" sz="2400" dirty="0"/>
              <a:t> </a:t>
            </a:r>
            <a:r>
              <a:rPr altLang="pt-BR" sz="2400" dirty="0" err="1"/>
              <a:t>em</a:t>
            </a:r>
            <a:r>
              <a:rPr altLang="pt-BR" sz="2400" dirty="0"/>
              <a:t> URV </a:t>
            </a:r>
            <a:r>
              <a:rPr altLang="pt-BR" sz="2400" dirty="0" err="1"/>
              <a:t>faz</a:t>
            </a:r>
            <a:r>
              <a:rPr altLang="pt-BR" sz="2400" dirty="0"/>
              <a:t>-se a </a:t>
            </a:r>
            <a:r>
              <a:rPr altLang="pt-BR" sz="2400" dirty="0" err="1"/>
              <a:t>troca</a:t>
            </a:r>
            <a:r>
              <a:rPr altLang="pt-BR" sz="2400" dirty="0"/>
              <a:t>: URV por Real </a:t>
            </a:r>
          </a:p>
          <a:p>
            <a:pPr marL="1479550" lvl="3" indent="-3508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altLang="pt-BR" sz="2400" dirty="0" err="1"/>
              <a:t>Completa</a:t>
            </a:r>
            <a:r>
              <a:rPr altLang="pt-BR" sz="2400" dirty="0"/>
              <a:t> </a:t>
            </a:r>
            <a:r>
              <a:rPr altLang="pt-BR" sz="2400" dirty="0" err="1"/>
              <a:t>transição</a:t>
            </a:r>
            <a:r>
              <a:rPr altLang="pt-BR" sz="2400" dirty="0"/>
              <a:t> da </a:t>
            </a:r>
            <a:r>
              <a:rPr altLang="pt-BR" sz="2400" dirty="0" err="1"/>
              <a:t>moeda</a:t>
            </a:r>
            <a:r>
              <a:rPr lang="pt-BR" altLang="pt-BR" sz="2400" dirty="0"/>
              <a:t>: </a:t>
            </a:r>
            <a:r>
              <a:rPr altLang="pt-BR" sz="2400" dirty="0" err="1"/>
              <a:t>meio</a:t>
            </a:r>
            <a:r>
              <a:rPr altLang="pt-BR" sz="2400" dirty="0"/>
              <a:t> de </a:t>
            </a:r>
            <a:r>
              <a:rPr altLang="pt-BR" sz="2400" dirty="0" err="1"/>
              <a:t>pagamento</a:t>
            </a:r>
            <a:r>
              <a:rPr altLang="pt-BR" sz="2400" dirty="0"/>
              <a:t> (e </a:t>
            </a:r>
            <a:r>
              <a:rPr altLang="pt-BR" sz="2400" dirty="0" err="1"/>
              <a:t>reserva</a:t>
            </a:r>
            <a:r>
              <a:rPr altLang="pt-BR" sz="2400" dirty="0"/>
              <a:t> de valor)</a:t>
            </a:r>
          </a:p>
          <a:p>
            <a:pPr marL="1022350" lvl="2" indent="-3508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altLang="pt-BR" sz="2400" dirty="0" err="1"/>
              <a:t>Troca</a:t>
            </a:r>
            <a:r>
              <a:rPr altLang="pt-BR" sz="2400" dirty="0"/>
              <a:t> </a:t>
            </a:r>
            <a:r>
              <a:rPr altLang="pt-BR" sz="2400" dirty="0" err="1"/>
              <a:t>em</a:t>
            </a:r>
            <a:r>
              <a:rPr altLang="pt-BR" sz="2400" dirty="0"/>
              <a:t> 01.07: </a:t>
            </a:r>
            <a:r>
              <a:rPr altLang="pt-BR" sz="2400" dirty="0" err="1"/>
              <a:t>Preços</a:t>
            </a:r>
            <a:r>
              <a:rPr altLang="pt-BR" sz="2400" dirty="0"/>
              <a:t> </a:t>
            </a:r>
            <a:r>
              <a:rPr altLang="pt-BR" sz="2400" dirty="0" err="1"/>
              <a:t>nem</a:t>
            </a:r>
            <a:r>
              <a:rPr altLang="pt-BR" sz="2400" dirty="0"/>
              <a:t> </a:t>
            </a:r>
            <a:r>
              <a:rPr altLang="pt-BR" sz="2400" dirty="0" err="1"/>
              <a:t>todos</a:t>
            </a:r>
            <a:r>
              <a:rPr altLang="pt-BR" sz="2400" dirty="0"/>
              <a:t> </a:t>
            </a:r>
            <a:r>
              <a:rPr altLang="pt-BR" sz="2400" dirty="0" err="1"/>
              <a:t>urvizados</a:t>
            </a:r>
            <a:r>
              <a:rPr altLang="pt-BR" sz="2400" dirty="0"/>
              <a:t>, mas </a:t>
            </a:r>
            <a:r>
              <a:rPr altLang="pt-BR" sz="2400" dirty="0" err="1"/>
              <a:t>alguma</a:t>
            </a:r>
            <a:r>
              <a:rPr altLang="pt-BR" sz="2400" dirty="0"/>
              <a:t> </a:t>
            </a:r>
            <a:r>
              <a:rPr altLang="pt-BR" sz="2400" dirty="0" err="1"/>
              <a:t>inflação</a:t>
            </a:r>
            <a:r>
              <a:rPr altLang="pt-BR" sz="2400" dirty="0"/>
              <a:t> </a:t>
            </a:r>
            <a:r>
              <a:rPr altLang="pt-BR" sz="2400" dirty="0" err="1"/>
              <a:t>em</a:t>
            </a:r>
            <a:r>
              <a:rPr altLang="pt-BR" sz="2400" dirty="0"/>
              <a:t> URV </a:t>
            </a:r>
            <a:r>
              <a:rPr altLang="pt-BR" sz="2400" dirty="0" err="1"/>
              <a:t>detectada</a:t>
            </a:r>
            <a:r>
              <a:rPr altLang="pt-BR" sz="2400" dirty="0"/>
              <a:t> (</a:t>
            </a:r>
            <a:r>
              <a:rPr altLang="pt-BR" sz="2400" dirty="0" err="1"/>
              <a:t>medo</a:t>
            </a:r>
            <a:r>
              <a:rPr altLang="pt-BR" sz="2400" dirty="0"/>
              <a:t> de </a:t>
            </a:r>
            <a:r>
              <a:rPr altLang="pt-BR" sz="2400" dirty="0" err="1"/>
              <a:t>congelamento</a:t>
            </a:r>
            <a:r>
              <a:rPr altLang="pt-BR" sz="2400" dirty="0"/>
              <a:t> </a:t>
            </a:r>
            <a:r>
              <a:rPr altLang="pt-BR" sz="2400" dirty="0" err="1"/>
              <a:t>etc</a:t>
            </a:r>
            <a:r>
              <a:rPr altLang="pt-BR" sz="2400" dirty="0"/>
              <a:t>)</a:t>
            </a:r>
          </a:p>
        </p:txBody>
      </p:sp>
      <p:sp>
        <p:nvSpPr>
          <p:cNvPr id="5" name="Espaço Reservado para Texto 20">
            <a:extLst>
              <a:ext uri="{FF2B5EF4-FFF2-40B4-BE49-F238E27FC236}">
                <a16:creationId xmlns:a16="http://schemas.microsoft.com/office/drawing/2014/main" id="{EAA681C8-156D-465D-BD66-1D38017C34AB}"/>
              </a:ext>
            </a:extLst>
          </p:cNvPr>
          <p:cNvSpPr txBox="1">
            <a:spLocks/>
          </p:cNvSpPr>
          <p:nvPr/>
        </p:nvSpPr>
        <p:spPr>
          <a:xfrm>
            <a:off x="1774825" y="157162"/>
            <a:ext cx="8642350" cy="626701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rmAutofit fontScale="97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Fase III: Âncora Nominal</a:t>
            </a:r>
          </a:p>
        </p:txBody>
      </p:sp>
    </p:spTree>
    <p:extLst>
      <p:ext uri="{BB962C8B-B14F-4D97-AF65-F5344CB8AC3E}">
        <p14:creationId xmlns:p14="http://schemas.microsoft.com/office/powerpoint/2010/main" val="3742200456"/>
      </p:ext>
    </p:extLst>
  </p:cSld>
  <p:clrMapOvr>
    <a:masterClrMapping/>
  </p:clrMapOvr>
  <p:transition spd="med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Número de Slide 5">
            <a:extLst>
              <a:ext uri="{FF2B5EF4-FFF2-40B4-BE49-F238E27FC236}">
                <a16:creationId xmlns:a16="http://schemas.microsoft.com/office/drawing/2014/main" id="{73549D2F-47A4-432E-8592-41A5A1843D1F}"/>
              </a:ext>
            </a:extLst>
          </p:cNvPr>
          <p:cNvSpPr txBox="1">
            <a:spLocks noGrp="1"/>
          </p:cNvSpPr>
          <p:nvPr/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3D6D9953-652E-4DE6-87E6-ECD921C4D582}" type="slidenum">
              <a:rPr lang="pt-BR" altLang="en-US" sz="1200">
                <a:latin typeface="Tw Cen MT" panose="020B0602020104020603" pitchFamily="34" charset="0"/>
                <a:cs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57</a:t>
            </a:fld>
            <a:endParaRPr lang="pt-BR" altLang="en-US" sz="12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8922AA81-B8A9-4F3B-99CB-2654EE39775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617406" y="919163"/>
            <a:ext cx="10210800" cy="5553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="t" anchorCtr="0" compatLnSpc="1">
            <a:prstTxWarp prst="textNoShape">
              <a:avLst/>
            </a:prstTxWarp>
            <a:noAutofit/>
          </a:bodyPr>
          <a:lstStyle/>
          <a:p>
            <a:pPr marL="1022350" lvl="2" indent="-3508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altLang="pt-BR" sz="2400" dirty="0" err="1"/>
              <a:t>Ancoragem</a:t>
            </a:r>
            <a:r>
              <a:rPr lang="pt-BR" altLang="pt-BR" sz="2400" dirty="0"/>
              <a:t> cambial - dá credibilidade</a:t>
            </a:r>
            <a:r>
              <a:rPr altLang="pt-BR" sz="2400" dirty="0"/>
              <a:t>: </a:t>
            </a:r>
          </a:p>
          <a:p>
            <a:pPr marL="1479550" lvl="3" indent="-3508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altLang="pt-BR" sz="2400" dirty="0"/>
              <a:t>R$ 1,00 = 1 URV = US$ 1,00 = CR$ 2.750,00</a:t>
            </a:r>
          </a:p>
          <a:p>
            <a:pPr marL="1479550" lvl="3" indent="-3508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102000"/>
              <a:buFont typeface="Wingdings" panose="05000000000000000000" pitchFamily="2" charset="2"/>
              <a:buChar char="Ä"/>
            </a:pPr>
            <a:r>
              <a:rPr altLang="pt-BR" sz="2400" dirty="0"/>
              <a:t>In</a:t>
            </a:r>
            <a:r>
              <a:rPr lang="pt-BR" altLang="pt-BR" sz="2400" dirty="0"/>
              <a:t>i</a:t>
            </a:r>
            <a:r>
              <a:rPr altLang="pt-BR" sz="2400" dirty="0" err="1"/>
              <a:t>cio</a:t>
            </a:r>
            <a:r>
              <a:rPr altLang="pt-BR" sz="2400" dirty="0"/>
              <a:t> c</a:t>
            </a:r>
            <a:r>
              <a:rPr lang="pt-BR" altLang="pt-BR" sz="2400" dirty="0"/>
              <a:t>a</a:t>
            </a:r>
            <a:r>
              <a:rPr altLang="pt-BR" sz="2400" dirty="0" err="1"/>
              <a:t>mbio</a:t>
            </a:r>
            <a:r>
              <a:rPr altLang="pt-BR" sz="2400" dirty="0"/>
              <a:t> </a:t>
            </a:r>
            <a:r>
              <a:rPr altLang="pt-BR" sz="2400" dirty="0" err="1"/>
              <a:t>fixo</a:t>
            </a:r>
            <a:r>
              <a:rPr altLang="pt-BR" sz="2400" dirty="0"/>
              <a:t>, </a:t>
            </a:r>
            <a:r>
              <a:rPr altLang="pt-BR" sz="2400" dirty="0" err="1"/>
              <a:t>depois</a:t>
            </a:r>
            <a:r>
              <a:rPr altLang="pt-BR" sz="2400" dirty="0"/>
              <a:t>: </a:t>
            </a:r>
            <a:r>
              <a:rPr altLang="pt-BR" sz="2400" dirty="0" err="1"/>
              <a:t>banda</a:t>
            </a:r>
            <a:r>
              <a:rPr altLang="pt-BR" sz="2400" dirty="0"/>
              <a:t> </a:t>
            </a:r>
            <a:r>
              <a:rPr altLang="pt-BR" sz="2400" dirty="0" err="1"/>
              <a:t>assimétrica</a:t>
            </a:r>
            <a:endParaRPr lang="pt-BR" altLang="pt-BR" sz="2400" dirty="0"/>
          </a:p>
          <a:p>
            <a:pPr marL="1022350" lvl="2" indent="-3508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Duas grandes virtudes da adoção de uma âncora cambial:</a:t>
            </a:r>
          </a:p>
          <a:p>
            <a:pPr marL="1479550" lvl="3" indent="-3508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permitir o estabelecimento de contratos de longo prazo;</a:t>
            </a:r>
          </a:p>
          <a:p>
            <a:pPr marL="1479550" lvl="3" indent="-3508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exercer forte pressão sobre os preços no setor de bens comercializáveis (</a:t>
            </a:r>
            <a:r>
              <a:rPr lang="pt-BR" sz="2400" dirty="0" err="1"/>
              <a:t>tradables</a:t>
            </a:r>
            <a:r>
              <a:rPr lang="pt-BR" sz="2400" dirty="0"/>
              <a:t>).</a:t>
            </a:r>
          </a:p>
          <a:p>
            <a:pPr marL="1022350" lvl="2" indent="-3508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altLang="pt-BR" sz="2400" dirty="0"/>
              <a:t>Política </a:t>
            </a:r>
            <a:r>
              <a:rPr altLang="pt-BR" sz="2400" dirty="0" err="1"/>
              <a:t>monetária</a:t>
            </a:r>
            <a:r>
              <a:rPr altLang="pt-BR" sz="2400" dirty="0"/>
              <a:t>: </a:t>
            </a:r>
            <a:r>
              <a:rPr altLang="pt-BR" sz="2400" dirty="0" err="1"/>
              <a:t>fixação</a:t>
            </a:r>
            <a:r>
              <a:rPr altLang="pt-BR" sz="2400" dirty="0"/>
              <a:t> de </a:t>
            </a:r>
            <a:r>
              <a:rPr altLang="pt-BR" sz="2400" dirty="0" err="1"/>
              <a:t>tetos</a:t>
            </a:r>
            <a:r>
              <a:rPr altLang="pt-BR" sz="2400" dirty="0"/>
              <a:t> </a:t>
            </a:r>
            <a:r>
              <a:rPr altLang="pt-BR" sz="2400" dirty="0" err="1"/>
              <a:t>máximos</a:t>
            </a:r>
            <a:r>
              <a:rPr altLang="pt-BR" sz="2400" dirty="0"/>
              <a:t> de </a:t>
            </a:r>
            <a:r>
              <a:rPr altLang="pt-BR" sz="2400" dirty="0" err="1"/>
              <a:t>emissão</a:t>
            </a:r>
            <a:r>
              <a:rPr altLang="pt-BR" sz="2400" dirty="0"/>
              <a:t> </a:t>
            </a:r>
            <a:r>
              <a:rPr altLang="pt-BR" sz="2400" dirty="0" err="1"/>
              <a:t>pelo</a:t>
            </a:r>
            <a:r>
              <a:rPr altLang="pt-BR" sz="2400" dirty="0"/>
              <a:t> </a:t>
            </a:r>
            <a:r>
              <a:rPr altLang="pt-BR" sz="2400" dirty="0" err="1"/>
              <a:t>Congresso</a:t>
            </a:r>
            <a:r>
              <a:rPr altLang="pt-BR" sz="2400" dirty="0"/>
              <a:t> Nacional</a:t>
            </a:r>
          </a:p>
          <a:p>
            <a:pPr marL="1479550" lvl="3" indent="-3508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 err="1"/>
              <a:t>Remonetização</a:t>
            </a:r>
            <a:r>
              <a:rPr lang="pt-BR" altLang="pt-BR" sz="2400" dirty="0"/>
              <a:t> possível mas limitada</a:t>
            </a:r>
          </a:p>
        </p:txBody>
      </p:sp>
      <p:sp>
        <p:nvSpPr>
          <p:cNvPr id="5" name="Espaço Reservado para Texto 20">
            <a:extLst>
              <a:ext uri="{FF2B5EF4-FFF2-40B4-BE49-F238E27FC236}">
                <a16:creationId xmlns:a16="http://schemas.microsoft.com/office/drawing/2014/main" id="{EAA681C8-156D-465D-BD66-1D38017C34AB}"/>
              </a:ext>
            </a:extLst>
          </p:cNvPr>
          <p:cNvSpPr txBox="1">
            <a:spLocks/>
          </p:cNvSpPr>
          <p:nvPr/>
        </p:nvSpPr>
        <p:spPr>
          <a:xfrm>
            <a:off x="1774825" y="157162"/>
            <a:ext cx="8642350" cy="626701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rmAutofit fontScale="97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Fase III: Âncora Nominal</a:t>
            </a:r>
          </a:p>
        </p:txBody>
      </p:sp>
    </p:spTree>
    <p:extLst>
      <p:ext uri="{BB962C8B-B14F-4D97-AF65-F5344CB8AC3E}">
        <p14:creationId xmlns:p14="http://schemas.microsoft.com/office/powerpoint/2010/main" val="3283932060"/>
      </p:ext>
    </p:extLst>
  </p:cSld>
  <p:clrMapOvr>
    <a:masterClrMapping/>
  </p:clrMapOvr>
  <p:transition spd="med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Número de Slide 5">
            <a:extLst>
              <a:ext uri="{FF2B5EF4-FFF2-40B4-BE49-F238E27FC236}">
                <a16:creationId xmlns:a16="http://schemas.microsoft.com/office/drawing/2014/main" id="{A7653291-290E-4AC8-88F0-663817F78AD5}"/>
              </a:ext>
            </a:extLst>
          </p:cNvPr>
          <p:cNvSpPr txBox="1">
            <a:spLocks noGrp="1"/>
          </p:cNvSpPr>
          <p:nvPr/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FBA8B4B0-D7F9-41AF-97CA-A768B2850C24}" type="slidenum">
              <a:rPr lang="pt-BR" altLang="en-US" sz="1200">
                <a:latin typeface="Tw Cen MT" panose="020B0602020104020603" pitchFamily="34" charset="0"/>
                <a:cs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58</a:t>
            </a:fld>
            <a:endParaRPr lang="pt-BR" altLang="en-US" sz="12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C51447F4-29EA-4098-9499-447D6599EA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020529" y="1201994"/>
            <a:ext cx="9906000" cy="4924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anose="05000000000000000000" pitchFamily="2" charset="2"/>
              <a:buNone/>
            </a:pPr>
            <a:r>
              <a:rPr altLang="pt-BR" sz="2400" dirty="0"/>
              <a:t>Metas para a Política </a:t>
            </a:r>
            <a:r>
              <a:rPr altLang="pt-BR" sz="2400" dirty="0" err="1"/>
              <a:t>Monetária</a:t>
            </a:r>
            <a:r>
              <a:rPr altLang="pt-BR" sz="2400" dirty="0"/>
              <a:t>:</a:t>
            </a:r>
          </a:p>
          <a:p>
            <a:pPr marL="669925" lvl="1" indent="-325438"/>
            <a:r>
              <a:rPr altLang="pt-BR" sz="2400" dirty="0"/>
              <a:t>30/09/94: R$ 7,5 </a:t>
            </a:r>
            <a:r>
              <a:rPr altLang="pt-BR" sz="2400" dirty="0" err="1"/>
              <a:t>bilhões</a:t>
            </a:r>
            <a:endParaRPr altLang="pt-BR" sz="2400" dirty="0"/>
          </a:p>
          <a:p>
            <a:pPr marL="669925" lvl="1" indent="-325438"/>
            <a:r>
              <a:rPr altLang="pt-BR" sz="2400" dirty="0"/>
              <a:t>31/12/94: R$ 8,5 </a:t>
            </a:r>
            <a:r>
              <a:rPr altLang="pt-BR" sz="2400" dirty="0" err="1"/>
              <a:t>bilhões</a:t>
            </a:r>
            <a:endParaRPr altLang="pt-BR" sz="2400" dirty="0"/>
          </a:p>
          <a:p>
            <a:pPr marL="669925" lvl="1" indent="-325438"/>
            <a:r>
              <a:rPr altLang="pt-BR" sz="2400" dirty="0"/>
              <a:t>31/03/95: R$ 9,5 </a:t>
            </a:r>
            <a:r>
              <a:rPr altLang="pt-BR" sz="2400" dirty="0" err="1"/>
              <a:t>bilhões</a:t>
            </a:r>
            <a:endParaRPr altLang="pt-BR" sz="2400" dirty="0"/>
          </a:p>
          <a:p>
            <a:pPr marL="936625" lvl="2" indent="-342900"/>
            <a:r>
              <a:rPr altLang="pt-BR" sz="2400" dirty="0"/>
              <a:t>Nov/94: R$ 14 </a:t>
            </a:r>
            <a:r>
              <a:rPr altLang="pt-BR" sz="2400" dirty="0" err="1"/>
              <a:t>bilhões</a:t>
            </a:r>
            <a:r>
              <a:rPr altLang="pt-BR" sz="2400" dirty="0"/>
              <a:t> </a:t>
            </a:r>
            <a:r>
              <a:rPr altLang="pt-BR" sz="2400" dirty="0" err="1"/>
              <a:t>já</a:t>
            </a:r>
            <a:r>
              <a:rPr altLang="pt-BR" sz="2400" dirty="0"/>
              <a:t> </a:t>
            </a:r>
            <a:r>
              <a:rPr altLang="pt-BR" sz="2400" dirty="0" err="1"/>
              <a:t>emitidos</a:t>
            </a:r>
            <a:endParaRPr altLang="pt-BR" sz="2400" dirty="0"/>
          </a:p>
          <a:p>
            <a:pPr marL="342900" indent="-342900"/>
            <a:r>
              <a:rPr altLang="pt-BR" sz="2400" dirty="0" err="1"/>
              <a:t>existe</a:t>
            </a:r>
            <a:r>
              <a:rPr altLang="pt-BR" sz="2400" dirty="0"/>
              <a:t> </a:t>
            </a:r>
            <a:r>
              <a:rPr altLang="pt-BR" sz="2400" dirty="0" err="1"/>
              <a:t>aperto</a:t>
            </a:r>
            <a:r>
              <a:rPr altLang="pt-BR" sz="2400" dirty="0"/>
              <a:t> </a:t>
            </a:r>
            <a:r>
              <a:rPr altLang="pt-BR" sz="2400" dirty="0" err="1"/>
              <a:t>na</a:t>
            </a:r>
            <a:r>
              <a:rPr altLang="pt-BR" sz="2400" dirty="0"/>
              <a:t> </a:t>
            </a:r>
            <a:r>
              <a:rPr altLang="pt-BR" sz="2400" dirty="0" err="1"/>
              <a:t>política</a:t>
            </a:r>
            <a:r>
              <a:rPr altLang="pt-BR" sz="2400" dirty="0"/>
              <a:t> </a:t>
            </a:r>
            <a:r>
              <a:rPr altLang="pt-BR" sz="2400" dirty="0" err="1"/>
              <a:t>monetária</a:t>
            </a:r>
            <a:endParaRPr altLang="pt-BR" sz="2400" dirty="0"/>
          </a:p>
          <a:p>
            <a:pPr marL="669925" lvl="1" indent="-325438"/>
            <a:r>
              <a:rPr altLang="pt-BR" sz="2400" dirty="0" err="1"/>
              <a:t>Compulsórios</a:t>
            </a:r>
            <a:r>
              <a:rPr altLang="pt-BR" sz="2400" dirty="0"/>
              <a:t> </a:t>
            </a:r>
            <a:r>
              <a:rPr altLang="pt-BR" sz="2400" dirty="0" err="1"/>
              <a:t>sobre</a:t>
            </a:r>
            <a:r>
              <a:rPr altLang="pt-BR" sz="2400" dirty="0"/>
              <a:t> </a:t>
            </a:r>
            <a:r>
              <a:rPr altLang="pt-BR" sz="2400" dirty="0" err="1"/>
              <a:t>depósitos</a:t>
            </a:r>
            <a:r>
              <a:rPr altLang="pt-BR" sz="2400" dirty="0"/>
              <a:t> à vista (</a:t>
            </a:r>
            <a:r>
              <a:rPr altLang="pt-BR" sz="2400" dirty="0" err="1"/>
              <a:t>novos</a:t>
            </a:r>
            <a:r>
              <a:rPr altLang="pt-BR" sz="2400" dirty="0"/>
              <a:t>) </a:t>
            </a:r>
            <a:r>
              <a:rPr altLang="pt-BR" sz="2400" dirty="0" err="1"/>
              <a:t>sai</a:t>
            </a:r>
            <a:r>
              <a:rPr altLang="pt-BR" sz="2400" dirty="0"/>
              <a:t> de 40% para 100% (</a:t>
            </a:r>
            <a:r>
              <a:rPr altLang="pt-BR" sz="2400" dirty="0" err="1"/>
              <a:t>depósitos</a:t>
            </a:r>
            <a:r>
              <a:rPr altLang="pt-BR" sz="2400" dirty="0"/>
              <a:t> à </a:t>
            </a:r>
            <a:r>
              <a:rPr altLang="pt-BR" sz="2400" dirty="0" err="1"/>
              <a:t>prazo</a:t>
            </a:r>
            <a:r>
              <a:rPr altLang="pt-BR" sz="2400" dirty="0"/>
              <a:t>: 20%)</a:t>
            </a:r>
          </a:p>
          <a:p>
            <a:pPr marL="936625" lvl="2" indent="-342900"/>
            <a:r>
              <a:rPr altLang="pt-BR" sz="2400" dirty="0" err="1"/>
              <a:t>Depois</a:t>
            </a:r>
            <a:r>
              <a:rPr altLang="pt-BR" sz="2400" dirty="0"/>
              <a:t> </a:t>
            </a:r>
            <a:r>
              <a:rPr altLang="pt-BR" sz="2400" dirty="0" err="1"/>
              <a:t>redução</a:t>
            </a:r>
            <a:endParaRPr altLang="pt-BR" sz="2400" dirty="0"/>
          </a:p>
          <a:p>
            <a:pPr marL="342900" indent="-342900"/>
            <a:r>
              <a:rPr altLang="pt-BR" sz="2400" dirty="0" err="1"/>
              <a:t>Lastro</a:t>
            </a:r>
            <a:r>
              <a:rPr altLang="pt-BR" sz="2400" dirty="0"/>
              <a:t> </a:t>
            </a:r>
            <a:r>
              <a:rPr altLang="pt-BR" sz="2400" dirty="0" err="1"/>
              <a:t>efetivo</a:t>
            </a:r>
            <a:r>
              <a:rPr altLang="pt-BR" sz="2400" dirty="0"/>
              <a:t> do Real: </a:t>
            </a:r>
            <a:r>
              <a:rPr altLang="pt-BR" sz="2400" dirty="0" err="1"/>
              <a:t>Reservas</a:t>
            </a:r>
            <a:r>
              <a:rPr altLang="pt-BR" sz="2400" dirty="0"/>
              <a:t> </a:t>
            </a:r>
            <a:r>
              <a:rPr altLang="pt-BR" sz="2400" dirty="0" err="1"/>
              <a:t>internacionais</a:t>
            </a:r>
            <a:endParaRPr altLang="pt-BR" sz="2400" dirty="0"/>
          </a:p>
          <a:p>
            <a:pPr marL="669925" lvl="1" indent="-325438"/>
            <a:r>
              <a:rPr altLang="pt-BR" sz="2400" dirty="0"/>
              <a:t>US$ 42 </a:t>
            </a:r>
            <a:r>
              <a:rPr altLang="pt-BR" sz="2400" dirty="0" err="1"/>
              <a:t>bilhões</a:t>
            </a:r>
            <a:endParaRPr altLang="pt-BR" sz="2400" dirty="0"/>
          </a:p>
          <a:p>
            <a:pPr marL="342900" indent="-342900"/>
            <a:endParaRPr altLang="pt-BR" sz="2400" dirty="0"/>
          </a:p>
        </p:txBody>
      </p:sp>
      <p:sp>
        <p:nvSpPr>
          <p:cNvPr id="5" name="Espaço Reservado para Texto 20">
            <a:extLst>
              <a:ext uri="{FF2B5EF4-FFF2-40B4-BE49-F238E27FC236}">
                <a16:creationId xmlns:a16="http://schemas.microsoft.com/office/drawing/2014/main" id="{7D6438CC-A727-41D1-9811-E8543DDF5A15}"/>
              </a:ext>
            </a:extLst>
          </p:cNvPr>
          <p:cNvSpPr txBox="1">
            <a:spLocks/>
          </p:cNvSpPr>
          <p:nvPr/>
        </p:nvSpPr>
        <p:spPr>
          <a:xfrm>
            <a:off x="1774825" y="157162"/>
            <a:ext cx="8642350" cy="626701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rmAutofit fontScale="97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Fase III: Âncora Nominal</a:t>
            </a:r>
          </a:p>
        </p:txBody>
      </p:sp>
    </p:spTree>
    <p:extLst>
      <p:ext uri="{BB962C8B-B14F-4D97-AF65-F5344CB8AC3E}">
        <p14:creationId xmlns:p14="http://schemas.microsoft.com/office/powerpoint/2010/main" val="913587531"/>
      </p:ext>
    </p:extLst>
  </p:cSld>
  <p:clrMapOvr>
    <a:masterClrMapping/>
  </p:clrMapOvr>
  <p:transition spd="med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5F3C92-0026-4628-A8C6-DBEDD44211BF}" type="slidenum">
              <a:rPr lang="pt-BR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graphicFrame>
        <p:nvGraphicFramePr>
          <p:cNvPr id="14339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1409700" y="379413"/>
          <a:ext cx="10782300" cy="559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9" name="Gráfico" r:id="rId3" imgW="7267575" imgH="3771900" progId="Excel.Chart.8">
                  <p:embed/>
                </p:oleObj>
              </mc:Choice>
              <mc:Fallback>
                <p:oleObj name="Gráfico" r:id="rId3" imgW="7267575" imgH="3771900" progId="Excel.Chart.8">
                  <p:embed/>
                  <p:pic>
                    <p:nvPicPr>
                      <p:cNvPr id="1433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379413"/>
                        <a:ext cx="10782300" cy="559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Conector reto 2"/>
          <p:cNvCxnSpPr/>
          <p:nvPr/>
        </p:nvCxnSpPr>
        <p:spPr>
          <a:xfrm>
            <a:off x="5430982" y="1436255"/>
            <a:ext cx="13847" cy="369455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6650184" y="1436255"/>
            <a:ext cx="0" cy="369455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9398001" y="1394693"/>
            <a:ext cx="0" cy="36945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1282211" y="1366987"/>
            <a:ext cx="0" cy="3694554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10483265" y="5894685"/>
            <a:ext cx="1597891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Nova moeda - Real </a:t>
            </a:r>
          </a:p>
          <a:p>
            <a:pPr algn="ctr"/>
            <a:r>
              <a:rPr lang="pt-BR" dirty="0"/>
              <a:t>(01 </a:t>
            </a:r>
            <a:r>
              <a:rPr lang="pt-BR" dirty="0" err="1"/>
              <a:t>jul</a:t>
            </a:r>
            <a:r>
              <a:rPr lang="pt-BR" dirty="0"/>
              <a:t> 94)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8767185" y="5953238"/>
            <a:ext cx="1364684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URV</a:t>
            </a:r>
          </a:p>
          <a:p>
            <a:pPr algn="ctr"/>
            <a:r>
              <a:rPr lang="pt-BR" dirty="0"/>
              <a:t>(01 mar 94)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6197600" y="5922973"/>
            <a:ext cx="1606267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Nova Moeda Cruzeiro Real</a:t>
            </a:r>
          </a:p>
          <a:p>
            <a:pPr algn="ctr"/>
            <a:r>
              <a:rPr lang="pt-BR" dirty="0"/>
              <a:t>(01 set 93)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641269" y="5936827"/>
            <a:ext cx="1606267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Ajuste </a:t>
            </a:r>
            <a:r>
              <a:rPr lang="pt-BR" dirty="0" err="1"/>
              <a:t>fical</a:t>
            </a:r>
            <a:r>
              <a:rPr lang="pt-BR" dirty="0"/>
              <a:t> prévio (PAI)</a:t>
            </a:r>
          </a:p>
          <a:p>
            <a:pPr algn="ctr"/>
            <a:r>
              <a:rPr lang="pt-BR" dirty="0"/>
              <a:t>(14 </a:t>
            </a:r>
            <a:r>
              <a:rPr lang="pt-BR" dirty="0" err="1"/>
              <a:t>jun</a:t>
            </a:r>
            <a:r>
              <a:rPr lang="pt-BR" dirty="0"/>
              <a:t> 93)</a:t>
            </a:r>
          </a:p>
        </p:txBody>
      </p:sp>
      <p:cxnSp>
        <p:nvCxnSpPr>
          <p:cNvPr id="15" name="Conector reto 14"/>
          <p:cNvCxnSpPr/>
          <p:nvPr/>
        </p:nvCxnSpPr>
        <p:spPr>
          <a:xfrm flipH="1" flipV="1">
            <a:off x="9875573" y="1332893"/>
            <a:ext cx="9236" cy="373611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/>
          <p:nvPr/>
        </p:nvCxnSpPr>
        <p:spPr>
          <a:xfrm>
            <a:off x="4211778" y="1736436"/>
            <a:ext cx="775854" cy="581891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2619362" y="1420244"/>
            <a:ext cx="1606267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Posse FHC</a:t>
            </a:r>
          </a:p>
          <a:p>
            <a:pPr algn="ctr"/>
            <a:r>
              <a:rPr lang="pt-BR" dirty="0"/>
              <a:t>19 maio 1993</a:t>
            </a:r>
          </a:p>
        </p:txBody>
      </p:sp>
      <p:cxnSp>
        <p:nvCxnSpPr>
          <p:cNvPr id="30" name="Conector reto 29"/>
          <p:cNvCxnSpPr/>
          <p:nvPr/>
        </p:nvCxnSpPr>
        <p:spPr>
          <a:xfrm flipH="1" flipV="1">
            <a:off x="5149273" y="1353133"/>
            <a:ext cx="9236" cy="373611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9966036" y="187192"/>
            <a:ext cx="1939635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Posse Ricupero</a:t>
            </a:r>
          </a:p>
          <a:p>
            <a:pPr algn="ctr"/>
            <a:r>
              <a:rPr lang="pt-BR" dirty="0"/>
              <a:t>30 março 1993</a:t>
            </a:r>
          </a:p>
        </p:txBody>
      </p:sp>
      <p:cxnSp>
        <p:nvCxnSpPr>
          <p:cNvPr id="35" name="Conector Angulado 34"/>
          <p:cNvCxnSpPr>
            <a:stCxn id="31" idx="1"/>
          </p:cNvCxnSpPr>
          <p:nvPr/>
        </p:nvCxnSpPr>
        <p:spPr>
          <a:xfrm rot="10800000" flipV="1">
            <a:off x="9875574" y="510358"/>
            <a:ext cx="90463" cy="750662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1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Número de Slide 3">
            <a:extLst>
              <a:ext uri="{FF2B5EF4-FFF2-40B4-BE49-F238E27FC236}">
                <a16:creationId xmlns:a16="http://schemas.microsoft.com/office/drawing/2014/main" id="{C71C9312-DBBB-4867-ABB3-50779233D909}"/>
              </a:ext>
            </a:extLst>
          </p:cNvPr>
          <p:cNvSpPr txBox="1">
            <a:spLocks noGrp="1"/>
          </p:cNvSpPr>
          <p:nvPr/>
        </p:nvSpPr>
        <p:spPr bwMode="auto">
          <a:xfrm>
            <a:off x="0" y="1271588"/>
            <a:ext cx="711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fld id="{A47B83D7-9C57-42FB-A63B-A5677C2F5E06}" type="slidenum">
              <a:rPr lang="pt-BR" altLang="en-US" sz="1200" b="1">
                <a:solidFill>
                  <a:srgbClr val="FFFFFF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pt-BR" altLang="en-US" sz="1200" b="1">
              <a:solidFill>
                <a:srgbClr val="FFFFFF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pic>
        <p:nvPicPr>
          <p:cNvPr id="30723" name="Picture 2" descr="1986_cruzado_100">
            <a:extLst>
              <a:ext uri="{FF2B5EF4-FFF2-40B4-BE49-F238E27FC236}">
                <a16:creationId xmlns:a16="http://schemas.microsoft.com/office/drawing/2014/main" id="{47B2D6EE-CC47-4320-8A34-8067BDD6F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476250"/>
            <a:ext cx="7777162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1" name="Picture 5">
            <a:extLst>
              <a:ext uri="{FF2B5EF4-FFF2-40B4-BE49-F238E27FC236}">
                <a16:creationId xmlns:a16="http://schemas.microsoft.com/office/drawing/2014/main" id="{C9ACEAE0-3D0A-4C22-B925-8250E7292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284538"/>
            <a:ext cx="7583487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2" descr="http://3.bp.blogspot.com/_Ri_gGDO-Azg/SOjR2K18IvI/AAAAAAAADAo/quj-4ujC3As/s200/fiscal.gif">
            <a:extLst>
              <a:ext uri="{FF2B5EF4-FFF2-40B4-BE49-F238E27FC236}">
                <a16:creationId xmlns:a16="http://schemas.microsoft.com/office/drawing/2014/main" id="{1ABF9881-54E1-490C-90BA-CC978C65E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263" y="242888"/>
            <a:ext cx="2832100" cy="251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7">
            <a:extLst>
              <a:ext uri="{FF2B5EF4-FFF2-40B4-BE49-F238E27FC236}">
                <a16:creationId xmlns:a16="http://schemas.microsoft.com/office/drawing/2014/main" id="{B0F4BB10-21FF-4A33-ABCA-3C69EE8BD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38" y="2919413"/>
            <a:ext cx="5284787" cy="359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20" name="Picture 8">
            <a:extLst>
              <a:ext uri="{FF2B5EF4-FFF2-40B4-BE49-F238E27FC236}">
                <a16:creationId xmlns:a16="http://schemas.microsoft.com/office/drawing/2014/main" id="{EEB02360-9561-41A6-A556-BC9267069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336675"/>
            <a:ext cx="5246688" cy="315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73C80B1-5D09-4B2A-AB72-2696202C4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254" y="228600"/>
            <a:ext cx="8911687" cy="774290"/>
          </a:xfrm>
        </p:spPr>
        <p:txBody>
          <a:bodyPr vert="horz" wrap="square" lIns="91440" tIns="45720" rIns="91440" bIns="45720" numCol="1" rtlCol="0" anchor="ctr">
            <a:normAutofit fontScale="97500"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</a:pPr>
            <a:r>
              <a:rPr altLang="pt-BR" dirty="0">
                <a:latin typeface="+mn-lt"/>
                <a:ea typeface="+mn-ea"/>
                <a:cs typeface="+mn-cs"/>
              </a:rPr>
              <a:t>Plano Real: </a:t>
            </a:r>
            <a:r>
              <a:rPr lang="pt-BR" altLang="pt-BR" dirty="0">
                <a:latin typeface="+mn-lt"/>
                <a:ea typeface="+mn-ea"/>
                <a:cs typeface="+mn-cs"/>
              </a:rPr>
              <a:t>consequências</a:t>
            </a:r>
            <a:endParaRPr altLang="pt-BR" dirty="0">
              <a:latin typeface="+mn-lt"/>
              <a:ea typeface="+mn-ea"/>
              <a:cs typeface="+mn-cs"/>
            </a:endParaRP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FC98EE3F-183D-4C68-BB8A-668EF600F6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70254" y="1179257"/>
            <a:ext cx="9723259" cy="4933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altLang="pt-BR" sz="2000" dirty="0" err="1"/>
              <a:t>Políticas</a:t>
            </a:r>
            <a:r>
              <a:rPr altLang="pt-BR" sz="2000" dirty="0"/>
              <a:t>:</a:t>
            </a:r>
          </a:p>
          <a:p>
            <a:pPr lvl="1"/>
            <a:r>
              <a:rPr altLang="pt-BR" sz="2000" dirty="0"/>
              <a:t>Cambio: </a:t>
            </a:r>
            <a:r>
              <a:rPr altLang="pt-BR" sz="2000" dirty="0" err="1"/>
              <a:t>Fixo</a:t>
            </a:r>
            <a:r>
              <a:rPr altLang="pt-BR" sz="2000" dirty="0"/>
              <a:t> para </a:t>
            </a:r>
            <a:r>
              <a:rPr altLang="pt-BR" sz="2000" dirty="0" err="1"/>
              <a:t>cima</a:t>
            </a:r>
            <a:r>
              <a:rPr altLang="pt-BR" sz="2000" dirty="0"/>
              <a:t> - Banda </a:t>
            </a:r>
            <a:r>
              <a:rPr altLang="pt-BR" sz="2000" dirty="0" err="1"/>
              <a:t>Assimétrica</a:t>
            </a:r>
            <a:endParaRPr altLang="pt-BR" sz="2000" dirty="0"/>
          </a:p>
          <a:p>
            <a:pPr lvl="1"/>
            <a:r>
              <a:rPr altLang="pt-BR" sz="2000" dirty="0"/>
              <a:t>Metas </a:t>
            </a:r>
            <a:r>
              <a:rPr altLang="pt-BR" sz="2000" dirty="0" err="1"/>
              <a:t>Quantitativas</a:t>
            </a:r>
            <a:r>
              <a:rPr altLang="pt-BR" sz="2000" dirty="0"/>
              <a:t> para a Política </a:t>
            </a:r>
            <a:r>
              <a:rPr altLang="pt-BR" sz="2000" dirty="0" err="1"/>
              <a:t>Monetária</a:t>
            </a:r>
            <a:r>
              <a:rPr lang="pt-BR" altLang="pt-BR" sz="2000" dirty="0"/>
              <a:t> com m</a:t>
            </a:r>
            <a:r>
              <a:rPr altLang="pt-BR" sz="2000" dirty="0" err="1"/>
              <a:t>anutenção</a:t>
            </a:r>
            <a:r>
              <a:rPr lang="pt-BR" altLang="pt-BR" sz="2000" dirty="0"/>
              <a:t> de</a:t>
            </a:r>
            <a:r>
              <a:rPr altLang="pt-BR" sz="2000" dirty="0"/>
              <a:t> </a:t>
            </a:r>
            <a:r>
              <a:rPr altLang="pt-BR" sz="2000" dirty="0" err="1"/>
              <a:t>juros</a:t>
            </a:r>
            <a:r>
              <a:rPr altLang="pt-BR" sz="2000" dirty="0"/>
              <a:t> </a:t>
            </a:r>
            <a:r>
              <a:rPr altLang="pt-BR" sz="2000" dirty="0" err="1"/>
              <a:t>relativamente</a:t>
            </a:r>
            <a:r>
              <a:rPr altLang="pt-BR" sz="2000" dirty="0"/>
              <a:t> altos </a:t>
            </a:r>
          </a:p>
          <a:p>
            <a:r>
              <a:rPr altLang="pt-BR" sz="2000" dirty="0" err="1"/>
              <a:t>Conseqüências</a:t>
            </a:r>
            <a:r>
              <a:rPr altLang="pt-BR" sz="2000" dirty="0"/>
              <a:t> e </a:t>
            </a:r>
            <a:r>
              <a:rPr altLang="pt-BR" sz="2000" dirty="0" err="1"/>
              <a:t>causas</a:t>
            </a:r>
            <a:endParaRPr altLang="pt-BR" sz="2000" dirty="0"/>
          </a:p>
          <a:p>
            <a:pPr lvl="1"/>
            <a:r>
              <a:rPr altLang="pt-BR" sz="2000" dirty="0" err="1"/>
              <a:t>Queda</a:t>
            </a:r>
            <a:r>
              <a:rPr altLang="pt-BR" sz="2000" dirty="0"/>
              <a:t> </a:t>
            </a:r>
            <a:r>
              <a:rPr altLang="pt-BR" sz="2000" dirty="0" err="1"/>
              <a:t>rápida</a:t>
            </a:r>
            <a:r>
              <a:rPr altLang="pt-BR" sz="2000" dirty="0"/>
              <a:t> da </a:t>
            </a:r>
            <a:r>
              <a:rPr altLang="pt-BR" sz="2000" dirty="0" err="1"/>
              <a:t>inflação</a:t>
            </a:r>
            <a:r>
              <a:rPr altLang="pt-BR" sz="2000" dirty="0"/>
              <a:t> (</a:t>
            </a:r>
            <a:r>
              <a:rPr altLang="pt-BR" sz="2000" dirty="0" err="1"/>
              <a:t>Mais</a:t>
            </a:r>
            <a:r>
              <a:rPr altLang="pt-BR" sz="2000" dirty="0"/>
              <a:t> lento que Cruzado) </a:t>
            </a:r>
          </a:p>
          <a:p>
            <a:pPr lvl="1"/>
            <a:r>
              <a:rPr altLang="pt-BR" sz="2000" dirty="0" err="1"/>
              <a:t>Valorização</a:t>
            </a:r>
            <a:r>
              <a:rPr altLang="pt-BR" sz="2000" dirty="0"/>
              <a:t> cambial (real e nominal)</a:t>
            </a:r>
          </a:p>
          <a:p>
            <a:r>
              <a:rPr altLang="pt-BR" sz="2000" dirty="0" err="1"/>
              <a:t>Crescimento</a:t>
            </a:r>
            <a:r>
              <a:rPr altLang="pt-BR" sz="2000" dirty="0"/>
              <a:t> da </a:t>
            </a:r>
            <a:r>
              <a:rPr altLang="pt-BR" sz="2000" dirty="0" err="1"/>
              <a:t>demanda</a:t>
            </a:r>
            <a:r>
              <a:rPr altLang="pt-BR" sz="2000" dirty="0"/>
              <a:t>: </a:t>
            </a:r>
            <a:r>
              <a:rPr altLang="pt-BR" sz="2000" dirty="0" err="1"/>
              <a:t>Consumo</a:t>
            </a:r>
            <a:r>
              <a:rPr altLang="pt-BR" sz="2000" dirty="0"/>
              <a:t> e </a:t>
            </a:r>
            <a:r>
              <a:rPr altLang="pt-BR" sz="2000" dirty="0" err="1"/>
              <a:t>Investimento</a:t>
            </a:r>
            <a:r>
              <a:rPr altLang="pt-BR" sz="2000" dirty="0"/>
              <a:t> </a:t>
            </a:r>
          </a:p>
          <a:p>
            <a:pPr lvl="1"/>
            <a:r>
              <a:rPr altLang="pt-BR" sz="2000" dirty="0" err="1"/>
              <a:t>Aumento</a:t>
            </a:r>
            <a:r>
              <a:rPr altLang="pt-BR" sz="2000" dirty="0"/>
              <a:t> do </a:t>
            </a:r>
            <a:r>
              <a:rPr altLang="pt-BR" sz="2000" dirty="0" err="1"/>
              <a:t>poder</a:t>
            </a:r>
            <a:r>
              <a:rPr altLang="pt-BR" sz="2000" dirty="0"/>
              <a:t> </a:t>
            </a:r>
            <a:r>
              <a:rPr altLang="pt-BR" sz="2000" dirty="0" err="1"/>
              <a:t>aquisitivo</a:t>
            </a:r>
            <a:r>
              <a:rPr altLang="pt-BR" sz="2000" dirty="0"/>
              <a:t> – </a:t>
            </a:r>
            <a:r>
              <a:rPr altLang="pt-BR" sz="2000" dirty="0" err="1"/>
              <a:t>fim</a:t>
            </a:r>
            <a:r>
              <a:rPr altLang="pt-BR" sz="2000" dirty="0"/>
              <a:t> do </a:t>
            </a:r>
            <a:r>
              <a:rPr altLang="pt-BR" sz="2000" dirty="0" err="1"/>
              <a:t>imposto</a:t>
            </a:r>
            <a:r>
              <a:rPr altLang="pt-BR" sz="2000" dirty="0"/>
              <a:t> </a:t>
            </a:r>
            <a:r>
              <a:rPr altLang="pt-BR" sz="2000" dirty="0" err="1"/>
              <a:t>inflacionário</a:t>
            </a:r>
            <a:endParaRPr altLang="pt-BR" sz="2000" dirty="0"/>
          </a:p>
          <a:p>
            <a:pPr lvl="1"/>
            <a:r>
              <a:rPr altLang="pt-BR" sz="2000" dirty="0" err="1"/>
              <a:t>Recomposição</a:t>
            </a:r>
            <a:r>
              <a:rPr altLang="pt-BR" sz="2000" dirty="0"/>
              <a:t> dos </a:t>
            </a:r>
            <a:r>
              <a:rPr altLang="pt-BR" sz="2000" dirty="0" err="1"/>
              <a:t>mecanismos</a:t>
            </a:r>
            <a:r>
              <a:rPr altLang="pt-BR" sz="2000" dirty="0"/>
              <a:t> de </a:t>
            </a:r>
            <a:r>
              <a:rPr altLang="pt-BR" sz="2000" dirty="0" err="1"/>
              <a:t>crédito</a:t>
            </a:r>
            <a:r>
              <a:rPr altLang="pt-BR" sz="2000" dirty="0"/>
              <a:t> </a:t>
            </a:r>
          </a:p>
          <a:p>
            <a:pPr lvl="1"/>
            <a:r>
              <a:rPr altLang="pt-BR" sz="2000" dirty="0" err="1"/>
              <a:t>Demanda</a:t>
            </a:r>
            <a:r>
              <a:rPr altLang="pt-BR" sz="2000" dirty="0"/>
              <a:t> </a:t>
            </a:r>
            <a:r>
              <a:rPr altLang="pt-BR" sz="2000" dirty="0" err="1"/>
              <a:t>reprimid</a:t>
            </a:r>
            <a:r>
              <a:rPr lang="pt-BR" altLang="pt-BR" sz="2000" dirty="0"/>
              <a:t>a</a:t>
            </a:r>
            <a:endParaRPr altLang="pt-BR" sz="2000" dirty="0"/>
          </a:p>
        </p:txBody>
      </p:sp>
    </p:spTree>
    <p:extLst>
      <p:ext uri="{BB962C8B-B14F-4D97-AF65-F5344CB8AC3E}">
        <p14:creationId xmlns:p14="http://schemas.microsoft.com/office/powerpoint/2010/main" val="18950554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Número de Slide 3">
            <a:extLst>
              <a:ext uri="{FF2B5EF4-FFF2-40B4-BE49-F238E27FC236}">
                <a16:creationId xmlns:a16="http://schemas.microsoft.com/office/drawing/2014/main" id="{DE94A8A9-5023-4073-A494-5BB17E8DD5DC}"/>
              </a:ext>
            </a:extLst>
          </p:cNvPr>
          <p:cNvSpPr txBox="1">
            <a:spLocks noGrp="1"/>
          </p:cNvSpPr>
          <p:nvPr/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035F0DA-5DF8-4480-A8AB-C6B11871E719}" type="slidenum">
              <a:rPr lang="pt-BR" altLang="en-US" sz="1200">
                <a:latin typeface="Tw Cen MT" panose="020B0602020104020603" pitchFamily="34" charset="0"/>
                <a:cs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61</a:t>
            </a:fld>
            <a:endParaRPr lang="pt-BR" altLang="en-US" sz="12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891" name="Object 3">
            <a:extLst>
              <a:ext uri="{FF2B5EF4-FFF2-40B4-BE49-F238E27FC236}">
                <a16:creationId xmlns:a16="http://schemas.microsoft.com/office/drawing/2014/main" id="{8644379D-9FF8-42C6-A4B3-35E1487C1B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2192000" cy="702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2" name="Planilha" r:id="rId4" imgW="6239113" imgH="3934063" progId="Excel.Sheet.8">
                  <p:embed/>
                </p:oleObj>
              </mc:Choice>
              <mc:Fallback>
                <p:oleObj name="Planilha" r:id="rId4" imgW="6239113" imgH="3934063" progId="Excel.Sheet.8">
                  <p:embed/>
                  <p:pic>
                    <p:nvPicPr>
                      <p:cNvPr id="37891" name="Object 3">
                        <a:extLst>
                          <a:ext uri="{FF2B5EF4-FFF2-40B4-BE49-F238E27FC236}">
                            <a16:creationId xmlns:a16="http://schemas.microsoft.com/office/drawing/2014/main" id="{8644379D-9FF8-42C6-A4B3-35E1487C1B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192000" cy="702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4984822"/>
      </p:ext>
    </p:extLst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B2CE47E-94EF-4BBC-81D7-1B6DAA97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altLang="pt-BR" sz="3600"/>
              <a:t>A Condução do Plano Real: 3 períodos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3EDD808F-A339-4946-A1EC-AD6F486841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8938" y="1419225"/>
            <a:ext cx="11477625" cy="5186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altLang="pt-BR" sz="2800"/>
              <a:t>Período 1 (Itamar)</a:t>
            </a:r>
          </a:p>
          <a:p>
            <a:pPr lvl="1">
              <a:lnSpc>
                <a:spcPct val="80000"/>
              </a:lnSpc>
            </a:pPr>
            <a:r>
              <a:rPr altLang="pt-BR" sz="2000" u="sng"/>
              <a:t>Ancora Cambial</a:t>
            </a:r>
            <a:r>
              <a:rPr altLang="pt-BR" sz="2000"/>
              <a:t> </a:t>
            </a:r>
          </a:p>
          <a:p>
            <a:pPr lvl="2">
              <a:lnSpc>
                <a:spcPct val="80000"/>
              </a:lnSpc>
            </a:pPr>
            <a:r>
              <a:rPr altLang="pt-BR" sz="1900"/>
              <a:t>Valorização cambial, </a:t>
            </a:r>
          </a:p>
          <a:p>
            <a:pPr lvl="2">
              <a:lnSpc>
                <a:spcPct val="80000"/>
              </a:lnSpc>
            </a:pPr>
            <a:r>
              <a:rPr altLang="pt-BR" sz="1900"/>
              <a:t>Crescimento </a:t>
            </a:r>
          </a:p>
          <a:p>
            <a:pPr algn="ctr">
              <a:lnSpc>
                <a:spcPct val="80000"/>
              </a:lnSpc>
            </a:pPr>
            <a:r>
              <a:rPr altLang="pt-BR" sz="2800"/>
              <a:t>Período 2 (FHC 1)</a:t>
            </a:r>
          </a:p>
          <a:p>
            <a:pPr lvl="1" algn="ctr">
              <a:lnSpc>
                <a:spcPct val="80000"/>
              </a:lnSpc>
            </a:pPr>
            <a:r>
              <a:rPr altLang="pt-BR" sz="2000" u="sng"/>
              <a:t>Ancora Monetária</a:t>
            </a:r>
          </a:p>
          <a:p>
            <a:pPr lvl="2" algn="ctr">
              <a:lnSpc>
                <a:spcPct val="80000"/>
              </a:lnSpc>
            </a:pPr>
            <a:r>
              <a:rPr altLang="pt-BR" sz="1900"/>
              <a:t>Juros elevados</a:t>
            </a:r>
          </a:p>
          <a:p>
            <a:pPr lvl="2" algn="ctr">
              <a:lnSpc>
                <a:spcPct val="80000"/>
              </a:lnSpc>
            </a:pPr>
            <a:r>
              <a:rPr altLang="pt-BR" sz="1900"/>
              <a:t>Desemprego</a:t>
            </a:r>
          </a:p>
          <a:p>
            <a:pPr lvl="2" algn="ctr">
              <a:lnSpc>
                <a:spcPct val="80000"/>
              </a:lnSpc>
            </a:pPr>
            <a:r>
              <a:rPr altLang="pt-BR" sz="1900"/>
              <a:t>Estabilidade real cambio</a:t>
            </a:r>
          </a:p>
          <a:p>
            <a:pPr algn="r">
              <a:lnSpc>
                <a:spcPct val="80000"/>
              </a:lnSpc>
            </a:pPr>
            <a:r>
              <a:rPr altLang="pt-BR" sz="2800"/>
              <a:t>Período 3 (FHC 2)</a:t>
            </a:r>
          </a:p>
          <a:p>
            <a:pPr lvl="1" algn="r">
              <a:lnSpc>
                <a:spcPct val="80000"/>
              </a:lnSpc>
            </a:pPr>
            <a:r>
              <a:rPr altLang="pt-BR" sz="2000" u="sng"/>
              <a:t>Três Pilares</a:t>
            </a:r>
          </a:p>
          <a:p>
            <a:pPr lvl="2" algn="r">
              <a:lnSpc>
                <a:spcPct val="80000"/>
              </a:lnSpc>
            </a:pPr>
            <a:r>
              <a:rPr altLang="pt-BR" sz="1900"/>
              <a:t>Superávit Primário</a:t>
            </a:r>
          </a:p>
          <a:p>
            <a:pPr lvl="2" algn="r">
              <a:lnSpc>
                <a:spcPct val="80000"/>
              </a:lnSpc>
            </a:pPr>
            <a:r>
              <a:rPr altLang="pt-BR" sz="1900"/>
              <a:t>Metas de inflação</a:t>
            </a:r>
          </a:p>
          <a:p>
            <a:pPr lvl="2" algn="r">
              <a:lnSpc>
                <a:spcPct val="80000"/>
              </a:lnSpc>
            </a:pPr>
            <a:r>
              <a:rPr altLang="pt-BR" sz="1900"/>
              <a:t>Cambio flexível</a:t>
            </a: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B45C0AB9-E9B4-48B5-BC33-3737C3304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3546475"/>
            <a:ext cx="1946275" cy="762000"/>
          </a:xfrm>
          <a:prstGeom prst="rect">
            <a:avLst/>
          </a:prstGeom>
          <a:solidFill>
            <a:srgbClr val="FB2C0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chemeClr val="bg1"/>
                </a:solidFill>
                <a:latin typeface="Arial" panose="020B0604020202020204" pitchFamily="34" charset="0"/>
              </a:rPr>
              <a:t>Crise do México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BR" altLang="pt-BR" sz="1800" b="1">
                <a:solidFill>
                  <a:schemeClr val="bg1"/>
                </a:solidFill>
                <a:latin typeface="Arial" panose="020B0604020202020204" pitchFamily="34" charset="0"/>
              </a:rPr>
              <a:t>Início de 1995</a:t>
            </a:r>
          </a:p>
        </p:txBody>
      </p:sp>
      <p:sp>
        <p:nvSpPr>
          <p:cNvPr id="71685" name="Line 5">
            <a:extLst>
              <a:ext uri="{FF2B5EF4-FFF2-40B4-BE49-F238E27FC236}">
                <a16:creationId xmlns:a16="http://schemas.microsoft.com/office/drawing/2014/main" id="{B5846012-FD07-4510-91FC-4D2BE9805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9738" y="29432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1686" name="Line 6">
            <a:extLst>
              <a:ext uri="{FF2B5EF4-FFF2-40B4-BE49-F238E27FC236}">
                <a16:creationId xmlns:a16="http://schemas.microsoft.com/office/drawing/2014/main" id="{E213DC10-BB84-4C0B-81D1-EAC34681E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4688" y="3894138"/>
            <a:ext cx="96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1687" name="Text Box 7">
            <a:extLst>
              <a:ext uri="{FF2B5EF4-FFF2-40B4-BE49-F238E27FC236}">
                <a16:creationId xmlns:a16="http://schemas.microsoft.com/office/drawing/2014/main" id="{2AC4730F-130B-40FD-B12D-B04DF72FF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6275" y="5457825"/>
            <a:ext cx="3152775" cy="788988"/>
          </a:xfrm>
          <a:prstGeom prst="rect">
            <a:avLst/>
          </a:prstGeom>
          <a:solidFill>
            <a:srgbClr val="FB2C0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pt-BR" altLang="pt-BR" sz="1800" b="1">
                <a:solidFill>
                  <a:schemeClr val="bg1"/>
                </a:solidFill>
                <a:latin typeface="Arial" panose="020B0604020202020204" pitchFamily="34" charset="0"/>
              </a:rPr>
              <a:t>Crise cambial à Brasileira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pt-BR" altLang="pt-BR" sz="1800" b="1">
                <a:solidFill>
                  <a:schemeClr val="bg1"/>
                </a:solidFill>
                <a:latin typeface="Arial" panose="020B0604020202020204" pitchFamily="34" charset="0"/>
              </a:rPr>
              <a:t>início de 1999</a:t>
            </a:r>
          </a:p>
        </p:txBody>
      </p:sp>
      <p:sp>
        <p:nvSpPr>
          <p:cNvPr id="71688" name="Line 8">
            <a:extLst>
              <a:ext uri="{FF2B5EF4-FFF2-40B4-BE49-F238E27FC236}">
                <a16:creationId xmlns:a16="http://schemas.microsoft.com/office/drawing/2014/main" id="{DE08594A-1EA4-4AB1-957D-55965FA3A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5163" y="478155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1689" name="Line 9">
            <a:extLst>
              <a:ext uri="{FF2B5EF4-FFF2-40B4-BE49-F238E27FC236}">
                <a16:creationId xmlns:a16="http://schemas.microsoft.com/office/drawing/2014/main" id="{0FC48F0D-3EC8-41C8-9ED1-752F7FCFE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2263" y="57483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1690" name="Text Box 10">
            <a:extLst>
              <a:ext uri="{FF2B5EF4-FFF2-40B4-BE49-F238E27FC236}">
                <a16:creationId xmlns:a16="http://schemas.microsoft.com/office/drawing/2014/main" id="{B8A46DCE-185A-4AF3-991A-D929CDB79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4225" y="2127250"/>
            <a:ext cx="2879725" cy="831850"/>
          </a:xfrm>
          <a:prstGeom prst="rect">
            <a:avLst/>
          </a:prstGeom>
          <a:solidFill>
            <a:srgbClr val="EDE4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pt-BR" altLang="pt-BR" sz="2400">
                <a:latin typeface="Arial" panose="020B0604020202020204" pitchFamily="34" charset="0"/>
              </a:rPr>
              <a:t>Ancoras múltiplas e flexíveis ???</a:t>
            </a:r>
          </a:p>
        </p:txBody>
      </p:sp>
    </p:spTree>
    <p:extLst>
      <p:ext uri="{BB962C8B-B14F-4D97-AF65-F5344CB8AC3E}">
        <p14:creationId xmlns:p14="http://schemas.microsoft.com/office/powerpoint/2010/main" val="40773499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7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nimBg="1"/>
      <p:bldP spid="71687" grpId="0" animBg="1"/>
      <p:bldP spid="7169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8EE66016-0323-4658-ACD8-E1D71B0C5B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12975" y="76200"/>
            <a:ext cx="9979025" cy="1096963"/>
          </a:xfrm>
        </p:spPr>
        <p:txBody>
          <a:bodyPr lIns="91440" rIns="91440" anchor="ctr"/>
          <a:lstStyle/>
          <a:p>
            <a:r>
              <a:rPr altLang="pt-BR"/>
              <a:t>IPCA anual 1995-2010</a:t>
            </a:r>
          </a:p>
        </p:txBody>
      </p:sp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685872B1-AF37-4EAD-85DE-B174DF73D60E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239713" y="1628775"/>
          <a:ext cx="11952287" cy="442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6" name="Gráfico" r:id="rId3" imgW="6648402" imgH="3162395" progId="Excel.Sheet.8">
                  <p:embed/>
                </p:oleObj>
              </mc:Choice>
              <mc:Fallback>
                <p:oleObj name="Gráfico" r:id="rId3" imgW="6648402" imgH="3162395" progId="Excel.Sheet.8">
                  <p:embed/>
                  <p:pic>
                    <p:nvPicPr>
                      <p:cNvPr id="9219" name="Object 3">
                        <a:extLst>
                          <a:ext uri="{FF2B5EF4-FFF2-40B4-BE49-F238E27FC236}">
                            <a16:creationId xmlns:a16="http://schemas.microsoft.com/office/drawing/2014/main" id="{685872B1-AF37-4EAD-85DE-B174DF73D60E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3" y="1628775"/>
                        <a:ext cx="11952287" cy="442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2093055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Número de Slide 5">
            <a:extLst>
              <a:ext uri="{FF2B5EF4-FFF2-40B4-BE49-F238E27FC236}">
                <a16:creationId xmlns:a16="http://schemas.microsoft.com/office/drawing/2014/main" id="{EDD286E0-DD6D-48BC-826E-24551F0392A1}"/>
              </a:ext>
            </a:extLst>
          </p:cNvPr>
          <p:cNvSpPr txBox="1">
            <a:spLocks noGrp="1"/>
          </p:cNvSpPr>
          <p:nvPr/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E2D5064E-D0E1-4DDA-82AE-B52D7E5055BB}" type="slidenum">
              <a:rPr lang="pt-BR" altLang="en-US" sz="1200">
                <a:latin typeface="Tw Cen MT" panose="020B0602020104020603" pitchFamily="34" charset="0"/>
                <a:cs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pt-BR" altLang="en-US" sz="12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39D82A4-5592-4DF2-BCCD-8D4D0E2E3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3307" y="333733"/>
            <a:ext cx="10055225" cy="1096963"/>
          </a:xfrm>
        </p:spPr>
        <p:txBody>
          <a:bodyPr lIns="91440" rIns="91440" anchor="t"/>
          <a:lstStyle/>
          <a:p>
            <a:pPr algn="ctr"/>
            <a:r>
              <a:rPr altLang="pt-BR" sz="3200" b="1" dirty="0"/>
              <a:t>Plano Cruzado</a:t>
            </a:r>
          </a:p>
        </p:txBody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0726FD5B-A906-4529-A837-292B820978A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436914" y="1489382"/>
            <a:ext cx="9420790" cy="45279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/>
            <a:r>
              <a:rPr lang="pt-BR" altLang="pt-BR" sz="2400" dirty="0"/>
              <a:t>MEDIDAS</a:t>
            </a:r>
          </a:p>
          <a:p>
            <a:pPr>
              <a:lnSpc>
                <a:spcPct val="80000"/>
              </a:lnSpc>
            </a:pPr>
            <a:r>
              <a:rPr lang="pt-BR" altLang="pt-BR" sz="2400" dirty="0"/>
              <a:t>Fixação da taxa de câmbio </a:t>
            </a:r>
          </a:p>
          <a:p>
            <a:pPr marL="669925" lvl="1" indent="-325438">
              <a:lnSpc>
                <a:spcPct val="80000"/>
              </a:lnSpc>
            </a:pPr>
            <a:r>
              <a:rPr lang="pt-BR" altLang="pt-BR" sz="2400" dirty="0"/>
              <a:t>sem desvalorização prévia (1US$ = CZ$ 13,77)</a:t>
            </a:r>
          </a:p>
          <a:p>
            <a:pPr>
              <a:defRPr/>
            </a:pPr>
            <a:r>
              <a:rPr lang="pt-BR" altLang="pt-BR" sz="2400" dirty="0"/>
              <a:t>Diferentes regras para ativos financeiros  </a:t>
            </a:r>
          </a:p>
          <a:p>
            <a:pPr lvl="1">
              <a:defRPr/>
            </a:pPr>
            <a:r>
              <a:rPr lang="pt-BR" altLang="pt-BR" sz="2400" dirty="0"/>
              <a:t>ORTN transformada em OTN</a:t>
            </a:r>
          </a:p>
          <a:p>
            <a:pPr lvl="2">
              <a:defRPr/>
            </a:pPr>
            <a:r>
              <a:rPr lang="pt-BR" altLang="pt-BR" sz="2400" dirty="0"/>
              <a:t>Correção monetária - anual</a:t>
            </a:r>
          </a:p>
          <a:p>
            <a:pPr>
              <a:defRPr/>
            </a:pPr>
            <a:r>
              <a:rPr lang="pt-BR" altLang="pt-BR" sz="2400" dirty="0"/>
              <a:t>Deslocamento do índice de preços – evitar contaminação do índice do mês de fevereiro.</a:t>
            </a:r>
          </a:p>
          <a:p>
            <a:pPr>
              <a:defRPr/>
            </a:pPr>
            <a:r>
              <a:rPr lang="pt-BR" altLang="pt-BR" sz="2400" dirty="0">
                <a:solidFill>
                  <a:schemeClr val="tx1"/>
                </a:solidFill>
              </a:rPr>
              <a:t>Não existência de metas monetárias e fiscais: política expansionista</a:t>
            </a:r>
            <a:endParaRPr altLang="pt-BR" sz="2400" dirty="0">
              <a:solidFill>
                <a:schemeClr val="tx1"/>
              </a:solidFill>
            </a:endParaRPr>
          </a:p>
          <a:p>
            <a:pPr marL="342900" indent="-342900"/>
            <a:endParaRPr altLang="pt-BR" sz="2400" dirty="0"/>
          </a:p>
          <a:p>
            <a:pPr marL="342900" indent="-342900"/>
            <a:endParaRPr altLang="pt-BR" sz="2400" dirty="0"/>
          </a:p>
        </p:txBody>
      </p:sp>
    </p:spTree>
    <p:extLst>
      <p:ext uri="{BB962C8B-B14F-4D97-AF65-F5344CB8AC3E}">
        <p14:creationId xmlns:p14="http://schemas.microsoft.com/office/powerpoint/2010/main" val="23513164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2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2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2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2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2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Número de Slide 5">
            <a:extLst>
              <a:ext uri="{FF2B5EF4-FFF2-40B4-BE49-F238E27FC236}">
                <a16:creationId xmlns:a16="http://schemas.microsoft.com/office/drawing/2014/main" id="{CEE80797-9B25-4702-9A74-4BCC75328339}"/>
              </a:ext>
            </a:extLst>
          </p:cNvPr>
          <p:cNvSpPr txBox="1">
            <a:spLocks noGrp="1"/>
          </p:cNvSpPr>
          <p:nvPr/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1A0E843A-FCB1-46A7-870E-4719D32F5383}" type="slidenum">
              <a:rPr lang="pt-BR" altLang="en-US" sz="1200">
                <a:latin typeface="Tw Cen MT" panose="020B0602020104020603" pitchFamily="34" charset="0"/>
                <a:cs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pt-BR" altLang="en-US" sz="12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AE83F80F-5532-4848-8173-BC0D350D3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0300" y="385763"/>
            <a:ext cx="9980613" cy="1096962"/>
          </a:xfrm>
        </p:spPr>
        <p:txBody>
          <a:bodyPr lIns="91440" rIns="91440" anchor="t">
            <a:normAutofit/>
          </a:bodyPr>
          <a:lstStyle/>
          <a:p>
            <a:pPr algn="ctr"/>
            <a:r>
              <a:rPr lang="pt-BR" altLang="pt-BR" sz="2400" b="1" dirty="0"/>
              <a:t>Plano Cruzado</a:t>
            </a:r>
            <a:br>
              <a:rPr lang="pt-BR" altLang="pt-BR" sz="2400" b="1" dirty="0"/>
            </a:br>
            <a:r>
              <a:rPr lang="pt-BR" altLang="pt-BR" sz="2400" b="1" dirty="0"/>
              <a:t>Consequências</a:t>
            </a:r>
            <a:endParaRPr altLang="pt-BR" sz="2400" dirty="0"/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3C118D9-3A1D-4E43-932B-B605A76AFFA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449718" y="1577181"/>
            <a:ext cx="9309663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altLang="pt-BR" sz="2400" dirty="0"/>
              <a:t>Grande sucesso inicial:</a:t>
            </a:r>
          </a:p>
          <a:p>
            <a:pPr marL="663575" lvl="1" indent="-342900">
              <a:spcBef>
                <a:spcPts val="600"/>
              </a:spcBef>
              <a:spcAft>
                <a:spcPts val="600"/>
              </a:spcAft>
            </a:pPr>
            <a:r>
              <a:rPr altLang="pt-BR" sz="2400" dirty="0"/>
              <a:t>Congelamento: queda imediata da inflação</a:t>
            </a:r>
          </a:p>
          <a:p>
            <a:pPr marL="206375" indent="-342900">
              <a:spcBef>
                <a:spcPts val="600"/>
              </a:spcBef>
              <a:spcAft>
                <a:spcPts val="600"/>
              </a:spcAft>
            </a:pPr>
            <a:r>
              <a:rPr altLang="pt-BR" sz="2400" dirty="0"/>
              <a:t>Crescimento econômico em função</a:t>
            </a:r>
          </a:p>
          <a:p>
            <a:pPr marL="942975" lvl="2" indent="-325438">
              <a:spcBef>
                <a:spcPts val="600"/>
              </a:spcBef>
              <a:spcAft>
                <a:spcPts val="600"/>
              </a:spcAft>
            </a:pPr>
            <a:r>
              <a:rPr altLang="pt-BR" sz="2400" dirty="0"/>
              <a:t>Crescimento já vinha antes (demanda já </a:t>
            </a:r>
            <a:r>
              <a:rPr altLang="pt-BR" sz="2400" dirty="0" err="1"/>
              <a:t>aquecida</a:t>
            </a:r>
            <a:r>
              <a:rPr altLang="pt-BR" sz="2400" dirty="0"/>
              <a:t>)</a:t>
            </a:r>
            <a:r>
              <a:rPr lang="pt-BR" altLang="pt-BR" sz="2400" dirty="0"/>
              <a:t>:</a:t>
            </a:r>
          </a:p>
          <a:p>
            <a:pPr marL="942975" lvl="2" indent="-325438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/>
              <a:t>gerando </a:t>
            </a:r>
            <a:r>
              <a:rPr lang="pt-BR" altLang="pt-BR" sz="2400" dirty="0">
                <a:sym typeface="Symbol" panose="05050102010706020507" pitchFamily="18" charset="2"/>
              </a:rPr>
              <a:t> no emprego,  nas importações,  no consumo (estava reprimido exigindo monetização da economia)</a:t>
            </a:r>
          </a:p>
          <a:p>
            <a:pPr marL="942975" lvl="2" indent="-325438">
              <a:spcBef>
                <a:spcPts val="600"/>
              </a:spcBef>
              <a:spcAft>
                <a:spcPts val="600"/>
              </a:spcAft>
            </a:pPr>
            <a:r>
              <a:rPr altLang="pt-BR" sz="2400" dirty="0" err="1"/>
              <a:t>Aumento</a:t>
            </a:r>
            <a:r>
              <a:rPr altLang="pt-BR" sz="2400" dirty="0"/>
              <a:t> da renda real </a:t>
            </a:r>
          </a:p>
          <a:p>
            <a:pPr marL="942975" lvl="2" indent="-325438">
              <a:spcBef>
                <a:spcPts val="600"/>
              </a:spcBef>
              <a:spcAft>
                <a:spcPts val="600"/>
              </a:spcAft>
            </a:pPr>
            <a:r>
              <a:rPr altLang="pt-BR" sz="2400" dirty="0"/>
              <a:t>Ilusão monetária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pt-BR" altLang="pt-BR" sz="2400" dirty="0"/>
              <a:t>Expansão monetária e Problemas fiscais</a:t>
            </a:r>
          </a:p>
          <a:p>
            <a:pPr marL="942975" lvl="2" indent="-325438">
              <a:spcBef>
                <a:spcPts val="600"/>
              </a:spcBef>
              <a:spcAft>
                <a:spcPts val="600"/>
              </a:spcAft>
            </a:pPr>
            <a:endParaRPr altLang="pt-BR" sz="2400"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Número de Slide 3">
            <a:extLst>
              <a:ext uri="{FF2B5EF4-FFF2-40B4-BE49-F238E27FC236}">
                <a16:creationId xmlns:a16="http://schemas.microsoft.com/office/drawing/2014/main" id="{DE94A8A9-5023-4073-A494-5BB17E8DD5DC}"/>
              </a:ext>
            </a:extLst>
          </p:cNvPr>
          <p:cNvSpPr txBox="1">
            <a:spLocks noGrp="1"/>
          </p:cNvSpPr>
          <p:nvPr/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Euphemia" panose="020B05030401020201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Euphemia" panose="020B05030401020201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Euphemia" panose="020B05030401020201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035F0DA-5DF8-4480-A8AB-C6B11871E719}" type="slidenum">
              <a:rPr lang="pt-BR" altLang="en-US" sz="1200">
                <a:latin typeface="Tw Cen MT" panose="020B0602020104020603" pitchFamily="34" charset="0"/>
                <a:cs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pt-BR" altLang="en-US" sz="12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891" name="Object 3">
            <a:extLst>
              <a:ext uri="{FF2B5EF4-FFF2-40B4-BE49-F238E27FC236}">
                <a16:creationId xmlns:a16="http://schemas.microsoft.com/office/drawing/2014/main" id="{8644379D-9FF8-42C6-A4B3-35E1487C1B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2192000" cy="702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0" name="Planilha" r:id="rId4" imgW="6239113" imgH="3934063" progId="Excel.Sheet.8">
                  <p:embed/>
                </p:oleObj>
              </mc:Choice>
              <mc:Fallback>
                <p:oleObj name="Planilha" r:id="rId4" imgW="6239113" imgH="3934063" progId="Excel.Sheet.8">
                  <p:embed/>
                  <p:pic>
                    <p:nvPicPr>
                      <p:cNvPr id="37891" name="Object 3">
                        <a:extLst>
                          <a:ext uri="{FF2B5EF4-FFF2-40B4-BE49-F238E27FC236}">
                            <a16:creationId xmlns:a16="http://schemas.microsoft.com/office/drawing/2014/main" id="{8644379D-9FF8-42C6-A4B3-35E1487C1B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192000" cy="702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95E194DD-3268-4EE4-ADAC-5A38346D1CD6}"/>
              </a:ext>
            </a:extLst>
          </p:cNvPr>
          <p:cNvSpPr/>
          <p:nvPr/>
        </p:nvSpPr>
        <p:spPr>
          <a:xfrm>
            <a:off x="2433483" y="1032387"/>
            <a:ext cx="9379973" cy="5668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37989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2196</TotalTime>
  <Words>2931</Words>
  <Application>Microsoft Office PowerPoint</Application>
  <PresentationFormat>Widescreen</PresentationFormat>
  <Paragraphs>402</Paragraphs>
  <Slides>63</Slides>
  <Notes>19</Notes>
  <HiddenSlides>0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63</vt:i4>
      </vt:variant>
    </vt:vector>
  </HeadingPairs>
  <TitlesOfParts>
    <vt:vector size="75" baseType="lpstr">
      <vt:lpstr>Arial</vt:lpstr>
      <vt:lpstr>Century Gothic</vt:lpstr>
      <vt:lpstr>Euphemia</vt:lpstr>
      <vt:lpstr>Garamond</vt:lpstr>
      <vt:lpstr>Minion Pro</vt:lpstr>
      <vt:lpstr>Times New Roman</vt:lpstr>
      <vt:lpstr>Tw Cen MT</vt:lpstr>
      <vt:lpstr>Wingdings</vt:lpstr>
      <vt:lpstr>Wingdings 3</vt:lpstr>
      <vt:lpstr>Cacho</vt:lpstr>
      <vt:lpstr>Gráfico</vt:lpstr>
      <vt:lpstr>Planilha</vt:lpstr>
      <vt:lpstr>Planos de Estabilização – Período Hiperinflacionário Brasileiro</vt:lpstr>
      <vt:lpstr>A Economia na Nova República</vt:lpstr>
      <vt:lpstr>Brasil: Inflação (1973 – 1985) Taxas anuais (%)</vt:lpstr>
      <vt:lpstr>Plano Cruzado (28.02.86) </vt:lpstr>
      <vt:lpstr>Plano Cruzado</vt:lpstr>
      <vt:lpstr>Apresentação do PowerPoint</vt:lpstr>
      <vt:lpstr>Plano Cruzado</vt:lpstr>
      <vt:lpstr>Plano Cruzado Consequências</vt:lpstr>
      <vt:lpstr>Apresentação do PowerPoint</vt:lpstr>
      <vt:lpstr>Plano Cruzado Consequências</vt:lpstr>
      <vt:lpstr>Apresentação do PowerPoint</vt:lpstr>
      <vt:lpstr>Cruzado II</vt:lpstr>
      <vt:lpstr>Apresentação do PowerPoint</vt:lpstr>
      <vt:lpstr>Erros do Cruzado</vt:lpstr>
      <vt:lpstr>Erros do Cruzado</vt:lpstr>
      <vt:lpstr>Apresentação do PowerPoint</vt:lpstr>
      <vt:lpstr>Plano Bresser (12.06.87) </vt:lpstr>
      <vt:lpstr>Plano Bresser</vt:lpstr>
      <vt:lpstr>Plano Bresser</vt:lpstr>
      <vt:lpstr>Apresentação do PowerPoint</vt:lpstr>
      <vt:lpstr>Apresentação do PowerPoint</vt:lpstr>
      <vt:lpstr>Apresentação do PowerPoint</vt:lpstr>
      <vt:lpstr>Apresentação do PowerPoint</vt:lpstr>
      <vt:lpstr>Plano Verão (14.1.89) </vt:lpstr>
      <vt:lpstr>Plano Verão Feijão com Arroz</vt:lpstr>
      <vt:lpstr>Plano Verão Feijão com Arroz</vt:lpstr>
      <vt:lpstr>Plano Verão Feijão com Arroz</vt:lpstr>
      <vt:lpstr>Apresentação do PowerPoint</vt:lpstr>
      <vt:lpstr>Apresentação do PowerPoint</vt:lpstr>
      <vt:lpstr>Plano Verão Feijão com Arroz</vt:lpstr>
      <vt:lpstr>Apresentação do PowerPoint</vt:lpstr>
      <vt:lpstr>Heranças do Governo Sarney </vt:lpstr>
      <vt:lpstr>O Governo Collor (1990 a 1992)</vt:lpstr>
      <vt:lpstr>Collor: eleito diretamente</vt:lpstr>
      <vt:lpstr>O Governo Collor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Plano Collor (15.03.1990) dia da posse!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Fim do Governo Collor Início Itamar Franco: 2 anos e 2 meses</vt:lpstr>
      <vt:lpstr>Plano Real (1994)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Plano Real: consequências</vt:lpstr>
      <vt:lpstr>Apresentação do PowerPoint</vt:lpstr>
      <vt:lpstr>A Condução do Plano Real: 3 períodos</vt:lpstr>
      <vt:lpstr>IPCA anual 1995-2010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de título com imagem</dc:title>
  <dc:creator>Amaury Gremaud</dc:creator>
  <cp:lastModifiedBy>celina oliveira</cp:lastModifiedBy>
  <cp:revision>83</cp:revision>
  <dcterms:created xsi:type="dcterms:W3CDTF">2013-04-05T19:49:59Z</dcterms:created>
  <dcterms:modified xsi:type="dcterms:W3CDTF">2022-09-17T15:06:10Z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