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87816-879D-4A9D-931B-2978B6B3CDEE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23EF3-8D7B-46AD-9AA9-160B226887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550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01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38025CF-38DF-4D3A-9640-0772A9A79869}" type="slidenum">
              <a:rPr lang="pt-BR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pt-B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933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9C77E63-709E-4C22-917F-A509F762DD14}" type="slidenum">
              <a:rPr lang="en-US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03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27E106F-EFAA-4A00-889C-5DBF8DA2F744}" type="slidenum">
              <a:rPr lang="en-US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13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885DBB4-D063-42AD-B6D4-CBCEF362415C}" type="slidenum">
              <a:rPr lang="en-US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24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E65C3A3-93EE-4A53-A7E8-2A8F80EBC482}" type="slidenum">
              <a:rPr lang="en-US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34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8FE56FC-51FF-48AD-A3A1-9DB15E191F65}" type="slidenum">
              <a:rPr lang="en-US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44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65D4533-9559-4410-BF17-5799C284589D}" type="slidenum">
              <a:rPr lang="en-US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54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16F1441-E4A3-45F2-AEA0-6C3BF5A5EF31}" type="slidenum">
              <a:rPr lang="en-US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65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82C679E-F235-42FD-A830-9368FFD23967}" type="slidenum">
              <a:rPr lang="en-US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75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4D4ED49-8340-490D-9BE4-902554AA9019}" type="slidenum">
              <a:rPr lang="en-US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85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CD52B2B8-108E-4472-971D-1B7FE2A67489}" type="slidenum">
              <a:rPr lang="en-US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B5119E4-F9A0-4785-ABE5-129AF279D120}" type="slidenum">
              <a:rPr lang="it-IT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it-IT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095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95C3980-7251-43FD-99BE-86F40F649F88}" type="slidenum">
              <a:rPr lang="en-US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05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9943008-3DC3-4D33-8BBB-74511CDB19CD}" type="slidenum">
              <a:rPr lang="en-US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16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B08D601-997C-454E-9EC4-56EFF165C1D9}" type="slidenum">
              <a:rPr lang="en-US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26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CBB4536E-C047-4E8C-B97F-D09F1DCBDC86}" type="slidenum">
              <a:rPr lang="en-US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36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AB1FE1A-6A8D-4598-AC94-C5C77E715E4B}" type="slidenum">
              <a:rPr lang="en-US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46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4860C6B4-C04B-4A51-BC76-0F61F87E4563}" type="slidenum">
              <a:rPr lang="en-US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57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6DC1E9D-5605-4C93-A14B-21BA689816AE}" type="slidenum">
              <a:rPr lang="en-US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67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691ED8A5-5D9D-4486-AE8D-40CF31810584}" type="slidenum">
              <a:rPr lang="en-US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77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B36E5DD0-4064-44A6-B4C8-FDD6B6D23417}" type="slidenum">
              <a:rPr lang="en-US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87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5AF8BB1-89C5-473D-987A-06443105968C}" type="slidenum">
              <a:rPr lang="en-US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21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6C83B1B-525D-43F1-B78A-AED821500F53}" type="slidenum">
              <a:rPr lang="en-US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1198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512A492-C470-45AA-A9DF-C60D1D2DFA28}" type="slidenum">
              <a:rPr lang="en-US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4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02717" indent="-270277" defTabSz="914434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081104" indent="-216221" defTabSz="914434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13545" indent="-216221" defTabSz="914434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45988" indent="-216221" defTabSz="914434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378429" indent="-216221" defTabSz="9144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10870" indent="-216221" defTabSz="9144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243311" indent="-216221" defTabSz="9144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675754" indent="-216221" defTabSz="9144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0777A023-E88F-430E-A5DA-1FE84AF85083}" type="slidenum">
              <a:rPr lang="en-US" sz="1200"/>
              <a:pPr eaLnBrk="1" hangingPunct="1">
                <a:defRPr/>
              </a:pPr>
              <a:t>38</a:t>
            </a:fld>
            <a:endParaRPr lang="en-US" sz="1200"/>
          </a:p>
        </p:txBody>
      </p:sp>
      <p:sp>
        <p:nvSpPr>
          <p:cNvPr id="12083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4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02717" indent="-270277" defTabSz="914434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081104" indent="-216221" defTabSz="914434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13545" indent="-216221" defTabSz="914434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45988" indent="-216221" defTabSz="914434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378429" indent="-216221" defTabSz="9144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10870" indent="-216221" defTabSz="9144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243311" indent="-216221" defTabSz="9144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675754" indent="-216221" defTabSz="9144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73A8A8DF-98C2-4714-91F6-2218E8336002}" type="slidenum">
              <a:rPr lang="en-US" sz="1200"/>
              <a:pPr eaLnBrk="1" hangingPunct="1">
                <a:defRPr/>
              </a:pPr>
              <a:t>39</a:t>
            </a:fld>
            <a:endParaRPr lang="en-US" sz="1200"/>
          </a:p>
        </p:txBody>
      </p:sp>
      <p:sp>
        <p:nvSpPr>
          <p:cNvPr id="12185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34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02717" indent="-270277" defTabSz="914434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081104" indent="-216221" defTabSz="914434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13545" indent="-216221" defTabSz="914434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45988" indent="-216221" defTabSz="914434" eaLnBrk="0" hangingPunct="0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378429" indent="-216221" defTabSz="9144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10870" indent="-216221" defTabSz="9144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243311" indent="-216221" defTabSz="9144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675754" indent="-216221" defTabSz="914434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397660F8-2090-4AAF-B9F4-5D489EA4E6E3}" type="slidenum">
              <a:rPr lang="en-US" sz="1200"/>
              <a:pPr eaLnBrk="1" hangingPunct="1">
                <a:defRPr/>
              </a:pPr>
              <a:t>40</a:t>
            </a:fld>
            <a:endParaRPr lang="en-US" sz="1200"/>
          </a:p>
        </p:txBody>
      </p:sp>
      <p:sp>
        <p:nvSpPr>
          <p:cNvPr id="12288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pt-BR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31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A3F5DEE-C3B0-46DC-9E4C-656D4D0248E5}" type="slidenum">
              <a:rPr lang="en-US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86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461" indent="-22858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635" indent="-22858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8810" indent="-22858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5985" indent="-22858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D5FFC0-17F6-431A-9D8C-3E6E5344AE26}" type="slidenum">
              <a:rPr lang="en-US" smtClean="0">
                <a:latin typeface="Arial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97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461" indent="-22858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635" indent="-22858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8810" indent="-22858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5985" indent="-22858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2CAD5D1-5CBB-4ECF-B548-3B3EF6FF0222}" type="slidenum">
              <a:rPr lang="en-US" smtClean="0">
                <a:latin typeface="Arial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3072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461" indent="-22858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635" indent="-22858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8810" indent="-22858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5985" indent="-228587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967DFDD-3BE6-4F88-85DE-75A35ACC6A90}" type="slidenum">
              <a:rPr lang="en-US" smtClean="0">
                <a:latin typeface="Arial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728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F9773C1-442C-4505-8CC3-05F38AF3272F}" type="slidenum">
              <a:rPr lang="en-US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830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29057" indent="-280406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2162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570276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18927" indent="-2243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4582A7B4-A1B8-485A-88B8-86C9109033D6}" type="slidenum">
              <a:rPr lang="en-US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smtClean="0"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9ADA-89DC-4C39-B0CD-053DC3807314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04C5-23ED-47EC-B152-5BA722A79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30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9ADA-89DC-4C39-B0CD-053DC3807314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04C5-23ED-47EC-B152-5BA722A79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0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9ADA-89DC-4C39-B0CD-053DC3807314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04C5-23ED-47EC-B152-5BA722A79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994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9ADA-89DC-4C39-B0CD-053DC3807314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04C5-23ED-47EC-B152-5BA722A79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3749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9ADA-89DC-4C39-B0CD-053DC3807314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04C5-23ED-47EC-B152-5BA722A79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64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9ADA-89DC-4C39-B0CD-053DC3807314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04C5-23ED-47EC-B152-5BA722A79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36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9ADA-89DC-4C39-B0CD-053DC3807314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04C5-23ED-47EC-B152-5BA722A79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92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9ADA-89DC-4C39-B0CD-053DC3807314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04C5-23ED-47EC-B152-5BA722A79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91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9ADA-89DC-4C39-B0CD-053DC3807314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04C5-23ED-47EC-B152-5BA722A79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24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9ADA-89DC-4C39-B0CD-053DC3807314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04C5-23ED-47EC-B152-5BA722A79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367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F9ADA-89DC-4C39-B0CD-053DC3807314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F04C5-23ED-47EC-B152-5BA722A79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73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F9ADA-89DC-4C39-B0CD-053DC3807314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F04C5-23ED-47EC-B152-5BA722A795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6243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703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912813"/>
            <a:ext cx="8228013" cy="4603750"/>
          </a:xfrm>
        </p:spPr>
        <p:txBody>
          <a:bodyPr rtlCol="0">
            <a:noAutofit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900" dirty="0" err="1" smtClean="0">
                <a:latin typeface="Arial" pitchFamily="34" charset="0"/>
                <a:cs typeface="Arial" pitchFamily="34" charset="0"/>
              </a:rPr>
              <a:t>Pode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-se </a:t>
            </a:r>
            <a:r>
              <a:rPr lang="en-US" sz="2900" dirty="0" err="1">
                <a:latin typeface="Arial" pitchFamily="34" charset="0"/>
                <a:cs typeface="Arial" pitchFamily="34" charset="0"/>
              </a:rPr>
              <a:t>dizer</a:t>
            </a:r>
            <a:r>
              <a:rPr lang="en-US" sz="2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900" dirty="0" err="1">
                <a:latin typeface="Arial" pitchFamily="34" charset="0"/>
                <a:cs typeface="Arial" pitchFamily="34" charset="0"/>
              </a:rPr>
              <a:t>que</a:t>
            </a:r>
            <a:r>
              <a:rPr lang="en-US" sz="2900" dirty="0">
                <a:latin typeface="Arial" pitchFamily="34" charset="0"/>
                <a:cs typeface="Arial" pitchFamily="34" charset="0"/>
              </a:rPr>
              <a:t> o </a:t>
            </a:r>
            <a:r>
              <a:rPr lang="en-US" sz="2900" dirty="0" err="1">
                <a:latin typeface="Arial" pitchFamily="34" charset="0"/>
                <a:cs typeface="Arial" pitchFamily="34" charset="0"/>
              </a:rPr>
              <a:t>governo</a:t>
            </a:r>
            <a:r>
              <a:rPr lang="en-US" sz="2900" dirty="0">
                <a:latin typeface="Arial" pitchFamily="34" charset="0"/>
                <a:cs typeface="Arial" pitchFamily="34" charset="0"/>
              </a:rPr>
              <a:t> é </a:t>
            </a:r>
            <a:r>
              <a:rPr lang="en-US" sz="2900" dirty="0" err="1">
                <a:latin typeface="Arial" pitchFamily="34" charset="0"/>
                <a:cs typeface="Arial" pitchFamily="34" charset="0"/>
              </a:rPr>
              <a:t>uma</a:t>
            </a:r>
            <a:r>
              <a:rPr lang="en-US" sz="2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900" dirty="0" err="1">
                <a:latin typeface="Arial" pitchFamily="34" charset="0"/>
                <a:cs typeface="Arial" pitchFamily="34" charset="0"/>
              </a:rPr>
              <a:t>organização</a:t>
            </a:r>
            <a:r>
              <a:rPr lang="en-US" sz="2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900" dirty="0" err="1" smtClean="0">
                <a:latin typeface="Arial" pitchFamily="34" charset="0"/>
                <a:cs typeface="Arial" pitchFamily="34" charset="0"/>
              </a:rPr>
              <a:t>cuja</a:t>
            </a:r>
            <a:r>
              <a:rPr lang="en-US" sz="2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900" dirty="0" err="1" smtClean="0">
                <a:latin typeface="Arial" pitchFamily="34" charset="0"/>
                <a:cs typeface="Arial" pitchFamily="34" charset="0"/>
              </a:rPr>
              <a:t>função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900" dirty="0">
                <a:latin typeface="Arial" pitchFamily="34" charset="0"/>
                <a:cs typeface="Arial" pitchFamily="34" charset="0"/>
              </a:rPr>
              <a:t>é </a:t>
            </a:r>
            <a:r>
              <a:rPr lang="en-US" sz="2900" dirty="0" err="1">
                <a:latin typeface="Arial" pitchFamily="34" charset="0"/>
                <a:cs typeface="Arial" pitchFamily="34" charset="0"/>
              </a:rPr>
              <a:t>corrigir</a:t>
            </a:r>
            <a:r>
              <a:rPr lang="en-US" sz="2900" dirty="0">
                <a:latin typeface="Arial" pitchFamily="34" charset="0"/>
                <a:cs typeface="Arial" pitchFamily="34" charset="0"/>
              </a:rPr>
              <a:t> “</a:t>
            </a:r>
            <a:r>
              <a:rPr lang="en-US" sz="2900" dirty="0" err="1">
                <a:latin typeface="Arial" pitchFamily="34" charset="0"/>
                <a:cs typeface="Arial" pitchFamily="34" charset="0"/>
              </a:rPr>
              <a:t>falhas</a:t>
            </a:r>
            <a:r>
              <a:rPr lang="en-US" sz="29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900" dirty="0" err="1">
                <a:latin typeface="Arial" pitchFamily="34" charset="0"/>
                <a:cs typeface="Arial" pitchFamily="34" charset="0"/>
              </a:rPr>
              <a:t>mercado</a:t>
            </a:r>
            <a:r>
              <a:rPr lang="en-US" sz="2900" dirty="0">
                <a:latin typeface="Arial" pitchFamily="34" charset="0"/>
                <a:cs typeface="Arial" pitchFamily="34" charset="0"/>
              </a:rPr>
              <a:t>”. </a:t>
            </a:r>
            <a:endParaRPr lang="en-US" sz="2900" dirty="0" smtClean="0"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900" dirty="0"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900" dirty="0" err="1" smtClean="0">
                <a:latin typeface="Arial" pitchFamily="34" charset="0"/>
                <a:cs typeface="Arial" pitchFamily="34" charset="0"/>
              </a:rPr>
              <a:t>Ou</a:t>
            </a:r>
            <a:r>
              <a:rPr lang="en-US" sz="2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900" dirty="0" err="1">
                <a:latin typeface="Arial" pitchFamily="34" charset="0"/>
                <a:cs typeface="Arial" pitchFamily="34" charset="0"/>
              </a:rPr>
              <a:t>seja</a:t>
            </a:r>
            <a:r>
              <a:rPr lang="en-US" sz="29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900" i="1" dirty="0" err="1">
                <a:latin typeface="Arial" pitchFamily="34" charset="0"/>
                <a:cs typeface="Arial" pitchFamily="34" charset="0"/>
              </a:rPr>
              <a:t>quando</a:t>
            </a:r>
            <a:r>
              <a:rPr lang="en-US" sz="2900" i="1" dirty="0">
                <a:latin typeface="Arial" pitchFamily="34" charset="0"/>
                <a:cs typeface="Arial" pitchFamily="34" charset="0"/>
              </a:rPr>
              <a:t> o </a:t>
            </a:r>
            <a:r>
              <a:rPr lang="en-US" sz="2900" i="1" dirty="0" err="1">
                <a:latin typeface="Arial" pitchFamily="34" charset="0"/>
                <a:cs typeface="Arial" pitchFamily="34" charset="0"/>
              </a:rPr>
              <a:t>livre</a:t>
            </a:r>
            <a:r>
              <a:rPr lang="en-US" sz="29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900" i="1" dirty="0" err="1">
                <a:latin typeface="Arial" pitchFamily="34" charset="0"/>
                <a:cs typeface="Arial" pitchFamily="34" charset="0"/>
              </a:rPr>
              <a:t>funcionamento</a:t>
            </a:r>
            <a:r>
              <a:rPr lang="en-US" sz="2900" i="1" dirty="0">
                <a:latin typeface="Arial" pitchFamily="34" charset="0"/>
                <a:cs typeface="Arial" pitchFamily="34" charset="0"/>
              </a:rPr>
              <a:t> da </a:t>
            </a:r>
            <a:r>
              <a:rPr lang="en-US" sz="2900" i="1" dirty="0" err="1" smtClean="0">
                <a:latin typeface="Arial" pitchFamily="34" charset="0"/>
                <a:cs typeface="Arial" pitchFamily="34" charset="0"/>
              </a:rPr>
              <a:t>economia</a:t>
            </a:r>
            <a:r>
              <a:rPr lang="en-US" sz="29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900" i="1" dirty="0" smtClean="0">
                <a:latin typeface="Arial" pitchFamily="34" charset="0"/>
                <a:cs typeface="Arial" pitchFamily="34" charset="0"/>
              </a:rPr>
              <a:t>de </a:t>
            </a:r>
            <a:r>
              <a:rPr lang="en-US" sz="2900" i="1" dirty="0" err="1">
                <a:latin typeface="Arial" pitchFamily="34" charset="0"/>
                <a:cs typeface="Arial" pitchFamily="34" charset="0"/>
              </a:rPr>
              <a:t>mercado</a:t>
            </a:r>
            <a:r>
              <a:rPr lang="en-US" sz="29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900" i="1" dirty="0" err="1">
                <a:latin typeface="Arial" pitchFamily="34" charset="0"/>
                <a:cs typeface="Arial" pitchFamily="34" charset="0"/>
              </a:rPr>
              <a:t>não</a:t>
            </a:r>
            <a:r>
              <a:rPr lang="en-US" sz="29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900" i="1" dirty="0" err="1">
                <a:latin typeface="Arial" pitchFamily="34" charset="0"/>
                <a:cs typeface="Arial" pitchFamily="34" charset="0"/>
              </a:rPr>
              <a:t>é</a:t>
            </a:r>
            <a:r>
              <a:rPr lang="en-US" sz="29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900" i="1" dirty="0" err="1">
                <a:latin typeface="Arial" pitchFamily="34" charset="0"/>
                <a:cs typeface="Arial" pitchFamily="34" charset="0"/>
              </a:rPr>
              <a:t>capaz</a:t>
            </a:r>
            <a:r>
              <a:rPr lang="en-US" sz="2900" i="1" dirty="0">
                <a:latin typeface="Arial" pitchFamily="34" charset="0"/>
                <a:cs typeface="Arial" pitchFamily="34" charset="0"/>
              </a:rPr>
              <a:t> de resolver um </a:t>
            </a:r>
            <a:r>
              <a:rPr lang="en-US" sz="2900" i="1" dirty="0" err="1">
                <a:latin typeface="Arial" pitchFamily="34" charset="0"/>
                <a:cs typeface="Arial" pitchFamily="34" charset="0"/>
              </a:rPr>
              <a:t>problema</a:t>
            </a:r>
            <a:r>
              <a:rPr lang="en-US" sz="2900" i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900" i="1" dirty="0" err="1">
                <a:latin typeface="Arial" pitchFamily="34" charset="0"/>
                <a:cs typeface="Arial" pitchFamily="34" charset="0"/>
              </a:rPr>
              <a:t>ou</a:t>
            </a:r>
            <a:r>
              <a:rPr lang="en-US" sz="29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900" i="1" dirty="0" err="1">
                <a:latin typeface="Arial" pitchFamily="34" charset="0"/>
                <a:cs typeface="Arial" pitchFamily="34" charset="0"/>
              </a:rPr>
              <a:t>gera</a:t>
            </a:r>
            <a:r>
              <a:rPr lang="en-US" sz="29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900" i="1" dirty="0" err="1">
                <a:latin typeface="Arial" pitchFamily="34" charset="0"/>
                <a:cs typeface="Arial" pitchFamily="34" charset="0"/>
              </a:rPr>
              <a:t>algum</a:t>
            </a:r>
            <a:r>
              <a:rPr lang="en-US" sz="29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900" i="1" dirty="0" err="1">
                <a:latin typeface="Arial" pitchFamily="34" charset="0"/>
                <a:cs typeface="Arial" pitchFamily="34" charset="0"/>
              </a:rPr>
              <a:t>problema</a:t>
            </a:r>
            <a:r>
              <a:rPr lang="en-US" sz="2900" i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900" i="1" dirty="0" err="1">
                <a:latin typeface="Arial" pitchFamily="34" charset="0"/>
                <a:cs typeface="Arial" pitchFamily="34" charset="0"/>
              </a:rPr>
              <a:t>então</a:t>
            </a:r>
            <a:r>
              <a:rPr lang="en-US" sz="29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900" i="1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en-US" sz="2900" i="1" dirty="0" err="1" smtClean="0">
                <a:latin typeface="Arial" pitchFamily="34" charset="0"/>
                <a:cs typeface="Arial" pitchFamily="34" charset="0"/>
              </a:rPr>
              <a:t>governo</a:t>
            </a:r>
            <a:r>
              <a:rPr lang="en-US" sz="29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900" i="1" dirty="0" err="1">
                <a:latin typeface="Arial" pitchFamily="34" charset="0"/>
                <a:cs typeface="Arial" pitchFamily="34" charset="0"/>
              </a:rPr>
              <a:t>entra</a:t>
            </a:r>
            <a:r>
              <a:rPr lang="en-US" sz="29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900" i="1" dirty="0" err="1">
                <a:latin typeface="Arial" pitchFamily="34" charset="0"/>
                <a:cs typeface="Arial" pitchFamily="34" charset="0"/>
              </a:rPr>
              <a:t>aplicando</a:t>
            </a:r>
            <a:r>
              <a:rPr lang="en-US" sz="29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900" i="1" dirty="0" err="1">
                <a:latin typeface="Arial" pitchFamily="34" charset="0"/>
                <a:cs typeface="Arial" pitchFamily="34" charset="0"/>
              </a:rPr>
              <a:t>alguma</a:t>
            </a:r>
            <a:r>
              <a:rPr lang="en-US" sz="29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900" i="1" dirty="0" err="1">
                <a:latin typeface="Arial" pitchFamily="34" charset="0"/>
                <a:cs typeface="Arial" pitchFamily="34" charset="0"/>
              </a:rPr>
              <a:t>medida</a:t>
            </a:r>
            <a:r>
              <a:rPr lang="en-US" sz="2900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900" i="1" dirty="0" err="1">
                <a:latin typeface="Arial" pitchFamily="34" charset="0"/>
                <a:cs typeface="Arial" pitchFamily="34" charset="0"/>
              </a:rPr>
              <a:t>saneadora</a:t>
            </a:r>
            <a:r>
              <a:rPr lang="en-US" sz="2900" b="1" i="1" dirty="0">
                <a:latin typeface="Arial" pitchFamily="34" charset="0"/>
                <a:cs typeface="Arial" pitchFamily="34" charset="0"/>
              </a:rPr>
              <a:t>.</a:t>
            </a:r>
            <a:endParaRPr lang="pt-BR" sz="2900" b="1" i="1" dirty="0"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Tx/>
              <a:buChar char="•"/>
              <a:defRPr/>
            </a:pPr>
            <a:endParaRPr lang="pt-BR" sz="2800" dirty="0" smtClean="0">
              <a:latin typeface="Arial" pitchFamily="34" charset="0"/>
              <a:cs typeface="Arial" pitchFamily="34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8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243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426BFB-74CA-4C8C-BB5E-5FD88EBEEF57}" type="slidenum">
              <a:rPr lang="en-US" sz="1400" smtClean="0">
                <a:latin typeface="Arial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z="140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1336380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Espaço Reservado para Conteúdo 2"/>
          <p:cNvSpPr>
            <a:spLocks noGrp="1"/>
          </p:cNvSpPr>
          <p:nvPr>
            <p:ph idx="1"/>
          </p:nvPr>
        </p:nvSpPr>
        <p:spPr>
          <a:xfrm>
            <a:off x="539750" y="549275"/>
            <a:ext cx="8228013" cy="5684838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pt-BR" sz="2900" dirty="0" smtClean="0">
                <a:latin typeface="Arial" pitchFamily="34" charset="0"/>
                <a:cs typeface="Arial" pitchFamily="34" charset="0"/>
              </a:rPr>
              <a:t>A ocorrência desta situação ótima, entretanto depende de alguns pressupostos: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t-BR" sz="2900" dirty="0" smtClean="0">
              <a:latin typeface="Arial" pitchFamily="34" charset="0"/>
              <a:cs typeface="Arial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900" dirty="0" smtClean="0">
                <a:latin typeface="Arial" pitchFamily="34" charset="0"/>
                <a:cs typeface="Arial" pitchFamily="34" charset="0"/>
              </a:rPr>
              <a:t>i) não existência de progresso técnico; 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900" dirty="0" err="1" smtClean="0">
                <a:latin typeface="Arial" pitchFamily="34" charset="0"/>
                <a:cs typeface="Arial" pitchFamily="34" charset="0"/>
              </a:rPr>
              <a:t>ii</a:t>
            </a:r>
            <a:r>
              <a:rPr lang="pt-BR" sz="2900" dirty="0" smtClean="0">
                <a:latin typeface="Arial" pitchFamily="34" charset="0"/>
                <a:cs typeface="Arial" pitchFamily="34" charset="0"/>
              </a:rPr>
              <a:t>) funcionamento do modelo de concorrência perfeita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800" dirty="0" smtClean="0">
                <a:latin typeface="Arial" charset="0"/>
              </a:rPr>
              <a:t>        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800" dirty="0" smtClean="0">
                <a:latin typeface="Arial" charset="0"/>
              </a:rPr>
              <a:t>    Essa é uma </a:t>
            </a:r>
            <a:r>
              <a:rPr lang="pt-BR" sz="2800" b="1" dirty="0" smtClean="0">
                <a:latin typeface="Arial" charset="0"/>
              </a:rPr>
              <a:t>visão idealizada </a:t>
            </a:r>
            <a:r>
              <a:rPr lang="pt-BR" sz="2800" dirty="0" smtClean="0">
                <a:latin typeface="Arial" charset="0"/>
              </a:rPr>
              <a:t>do sistema de mercado. Na realidade, existem circunstâncias conhecidas como “falhas de mercado” que impedem que ocorra uma situação ótimo de Pareto.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t-BR" sz="2900" dirty="0" smtClean="0">
              <a:latin typeface="Arial" pitchFamily="34" charset="0"/>
              <a:cs typeface="Arial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t-BR" sz="2900" dirty="0" smtClean="0">
              <a:latin typeface="Arial" pitchFamily="34" charset="0"/>
              <a:cs typeface="Arial" pitchFamily="34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t-BR" sz="29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267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6EF819-A186-4DEA-8AAE-17FE6D9379CB}" type="slidenum">
              <a:rPr lang="en-US" sz="1400" smtClean="0">
                <a:latin typeface="Arial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z="140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713123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Conteúdo 2"/>
          <p:cNvSpPr>
            <a:spLocks noGrp="1"/>
          </p:cNvSpPr>
          <p:nvPr>
            <p:ph idx="1"/>
          </p:nvPr>
        </p:nvSpPr>
        <p:spPr>
          <a:xfrm>
            <a:off x="517525" y="333375"/>
            <a:ext cx="8335963" cy="590391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pt-BR" sz="2900" dirty="0" smtClean="0">
                <a:latin typeface="Arial" charset="0"/>
              </a:rPr>
              <a:t>        Os mercados competitivos apresentam </a:t>
            </a:r>
            <a:r>
              <a:rPr lang="pt-BR" sz="2900" b="1" dirty="0" smtClean="0">
                <a:solidFill>
                  <a:srgbClr val="FF0000"/>
                </a:solidFill>
                <a:latin typeface="Arial" charset="0"/>
              </a:rPr>
              <a:t>Falhas</a:t>
            </a:r>
            <a:r>
              <a:rPr lang="pt-BR" sz="2900" dirty="0" smtClean="0">
                <a:latin typeface="Arial" charset="0"/>
              </a:rPr>
              <a:t>  devido as principais razões básicas: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900" dirty="0" smtClean="0">
                <a:latin typeface="Arial" charset="0"/>
              </a:rPr>
              <a:t>a) Existência de bens públicos;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900" dirty="0" smtClean="0">
                <a:latin typeface="Arial" charset="0"/>
              </a:rPr>
              <a:t>b) Existência de monopólios naturais;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900" dirty="0" smtClean="0">
                <a:latin typeface="Arial" charset="0"/>
              </a:rPr>
              <a:t>c) Externalidades;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900" dirty="0" smtClean="0">
                <a:latin typeface="Arial" charset="0"/>
              </a:rPr>
              <a:t>d) Mercados incompletos; </a:t>
            </a:r>
          </a:p>
          <a:p>
            <a:pPr marL="0" indent="0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900" dirty="0" smtClean="0">
                <a:latin typeface="Arial" charset="0"/>
              </a:rPr>
              <a:t>e) Falhas de Informação, </a:t>
            </a:r>
            <a:r>
              <a:rPr lang="pt-BR" sz="2900" dirty="0" err="1" smtClean="0">
                <a:latin typeface="Arial" charset="0"/>
              </a:rPr>
              <a:t>etc</a:t>
            </a:r>
            <a:r>
              <a:rPr lang="pt-BR" sz="2900" dirty="0" smtClean="0">
                <a:latin typeface="Arial" charset="0"/>
              </a:rPr>
              <a:t> 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sz="2900" dirty="0" smtClean="0">
              <a:latin typeface="Arial" charset="0"/>
            </a:endParaRPr>
          </a:p>
        </p:txBody>
      </p:sp>
      <p:sp>
        <p:nvSpPr>
          <p:cNvPr id="12291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BD8123C-9CBD-47C9-8DC0-438CD0622D1C}" type="slidenum">
              <a:rPr lang="en-US" sz="1400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sz="140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477210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Conteúdo 2"/>
          <p:cNvSpPr>
            <a:spLocks noGrp="1"/>
          </p:cNvSpPr>
          <p:nvPr>
            <p:ph idx="1"/>
          </p:nvPr>
        </p:nvSpPr>
        <p:spPr>
          <a:xfrm>
            <a:off x="468313" y="549275"/>
            <a:ext cx="8385175" cy="568801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pt-BR" sz="3000" b="1" dirty="0" smtClean="0">
                <a:latin typeface="Arial" charset="0"/>
              </a:rPr>
              <a:t>a) Existência de Bens Públicos</a:t>
            </a: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3000" dirty="0" smtClean="0">
                <a:latin typeface="Arial" charset="0"/>
              </a:rPr>
              <a:t>    </a:t>
            </a:r>
            <a:r>
              <a:rPr lang="pt-BR" sz="2800" dirty="0" smtClean="0">
                <a:latin typeface="Arial" charset="0"/>
              </a:rPr>
              <a:t>Bens Públicos são aqueles cujo consumo/uso é </a:t>
            </a:r>
            <a:r>
              <a:rPr lang="pt-BR" sz="2800" b="1" dirty="0" smtClean="0">
                <a:latin typeface="Arial" charset="0"/>
              </a:rPr>
              <a:t>não exclusivo </a:t>
            </a:r>
            <a:r>
              <a:rPr lang="pt-BR" sz="2800" dirty="0" smtClean="0">
                <a:latin typeface="Arial" charset="0"/>
              </a:rPr>
              <a:t>(ninguém pode ser excluído de </a:t>
            </a:r>
            <a:r>
              <a:rPr lang="pt-BR" sz="2800" dirty="0" err="1" smtClean="0">
                <a:latin typeface="Arial" charset="0"/>
              </a:rPr>
              <a:t>consumí-los</a:t>
            </a:r>
            <a:r>
              <a:rPr lang="pt-BR" sz="2800" dirty="0" smtClean="0">
                <a:latin typeface="Arial" charset="0"/>
              </a:rPr>
              <a:t>)  e </a:t>
            </a:r>
            <a:r>
              <a:rPr lang="pt-BR" sz="2800" b="1" dirty="0" smtClean="0">
                <a:latin typeface="Arial" charset="0"/>
              </a:rPr>
              <a:t>não rival </a:t>
            </a:r>
            <a:r>
              <a:rPr lang="pt-BR" sz="2800" dirty="0" smtClean="0">
                <a:latin typeface="Arial" charset="0"/>
              </a:rPr>
              <a:t>( o consumo de uma pessoa não reduz o montante disponível de consumo de outra pessoa) que pode ser disponibilizado a baixo custo para muitos consumidores. </a:t>
            </a: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800" dirty="0" err="1" smtClean="0">
                <a:latin typeface="Arial" charset="0"/>
              </a:rPr>
              <a:t>Ex</a:t>
            </a:r>
            <a:r>
              <a:rPr lang="pt-BR" sz="2800" dirty="0" smtClean="0">
                <a:latin typeface="Arial" charset="0"/>
              </a:rPr>
              <a:t>: ruas (bem tangível) , segurança pública , </a:t>
            </a:r>
            <a:r>
              <a:rPr lang="pt-BR" sz="2800" dirty="0" err="1" smtClean="0">
                <a:latin typeface="Arial" charset="0"/>
              </a:rPr>
              <a:t>etc</a:t>
            </a:r>
            <a:endParaRPr lang="pt-BR" sz="2800" dirty="0" smtClean="0">
              <a:latin typeface="Arial" charset="0"/>
            </a:endParaRPr>
          </a:p>
          <a:p>
            <a:pPr marL="0" indent="0" algn="just"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endParaRPr lang="pt-BR" sz="2800" dirty="0" smtClean="0">
              <a:latin typeface="Arial" charset="0"/>
            </a:endParaRPr>
          </a:p>
        </p:txBody>
      </p:sp>
      <p:sp>
        <p:nvSpPr>
          <p:cNvPr id="13315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4EDEBD5-E683-4E0A-9229-E9842E9B6E56}" type="slidenum">
              <a:rPr lang="en-US" sz="1400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sz="140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354939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Conteúdo 2"/>
          <p:cNvSpPr>
            <a:spLocks noGrp="1"/>
          </p:cNvSpPr>
          <p:nvPr>
            <p:ph idx="1"/>
          </p:nvPr>
        </p:nvSpPr>
        <p:spPr>
          <a:xfrm>
            <a:off x="468313" y="549275"/>
            <a:ext cx="8385175" cy="5688013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pt-BR" sz="2800" dirty="0" smtClean="0"/>
              <a:t> </a:t>
            </a:r>
            <a:r>
              <a:rPr lang="pt-BR" sz="2900" dirty="0" smtClean="0">
                <a:latin typeface="Arial" pitchFamily="34" charset="0"/>
                <a:cs typeface="Arial" pitchFamily="34" charset="0"/>
              </a:rPr>
              <a:t>A definição clássica de um bem público depende de dois conceitos fundamentais: </a:t>
            </a:r>
          </a:p>
          <a:p>
            <a:pPr algn="just" eaLnBrk="1" fontAlgn="auto" hangingPunct="1">
              <a:spcAft>
                <a:spcPts val="0"/>
              </a:spcAft>
              <a:buFontTx/>
              <a:buNone/>
              <a:defRPr/>
            </a:pPr>
            <a:endParaRPr lang="pt-BR" sz="2900" dirty="0" smtClean="0"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2900" b="1" dirty="0" smtClean="0">
                <a:latin typeface="Arial" pitchFamily="34" charset="0"/>
                <a:cs typeface="Arial" pitchFamily="34" charset="0"/>
              </a:rPr>
              <a:t>Princípio da rivalidade: </a:t>
            </a:r>
            <a:r>
              <a:rPr lang="pt-BR" sz="2900" dirty="0" smtClean="0">
                <a:latin typeface="Arial" pitchFamily="34" charset="0"/>
                <a:cs typeface="Arial" pitchFamily="34" charset="0"/>
              </a:rPr>
              <a:t>se aplica a bens em que o consumo por um indivíduo reduz a quantidade disponível desses bens para o consumo de outros  indivíduos  -  se aplica à maioria dos bens privados conhecidos; 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pt-BR" sz="2900" dirty="0" smtClean="0"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29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pt-BR" sz="2900" b="1" dirty="0" smtClean="0">
                <a:latin typeface="Arial" pitchFamily="34" charset="0"/>
                <a:cs typeface="Arial" pitchFamily="34" charset="0"/>
              </a:rPr>
              <a:t>Princípio da exclusão: </a:t>
            </a:r>
            <a:r>
              <a:rPr lang="pt-BR" sz="2900" dirty="0" smtClean="0">
                <a:latin typeface="Arial" pitchFamily="34" charset="0"/>
                <a:cs typeface="Arial" pitchFamily="34" charset="0"/>
              </a:rPr>
              <a:t>o único beneficiado pelo consumo de um determinado bem é o seu proprietário, ou seja, aquele que paga pelo bem. </a:t>
            </a:r>
          </a:p>
        </p:txBody>
      </p:sp>
      <p:sp>
        <p:nvSpPr>
          <p:cNvPr id="14339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8A79A6C-D562-47C8-A252-275349352022}" type="slidenum">
              <a:rPr lang="en-US" sz="1400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sz="140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090899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Conteúdo 2"/>
          <p:cNvSpPr>
            <a:spLocks noGrp="1"/>
          </p:cNvSpPr>
          <p:nvPr>
            <p:ph idx="1"/>
          </p:nvPr>
        </p:nvSpPr>
        <p:spPr>
          <a:xfrm>
            <a:off x="468313" y="549275"/>
            <a:ext cx="8207375" cy="5688013"/>
          </a:xfrm>
        </p:spPr>
        <p:txBody>
          <a:bodyPr/>
          <a:lstStyle/>
          <a:p>
            <a:pPr algn="just" eaLnBrk="1" hangingPunct="1"/>
            <a:endParaRPr lang="pt-BR" sz="2900" smtClean="0">
              <a:latin typeface="Arial" charset="0"/>
              <a:cs typeface="Arial" charset="0"/>
            </a:endParaRPr>
          </a:p>
          <a:p>
            <a:pPr algn="just" eaLnBrk="1" hangingPunct="1"/>
            <a:r>
              <a:rPr lang="pt-BR" sz="2900" smtClean="0">
                <a:latin typeface="Arial" charset="0"/>
                <a:cs typeface="Arial" charset="0"/>
              </a:rPr>
              <a:t>Um  bem  é</a:t>
            </a:r>
            <a:r>
              <a:rPr lang="pt-BR" sz="2900" b="1" smtClean="0">
                <a:latin typeface="Arial" charset="0"/>
                <a:cs typeface="Arial" charset="0"/>
              </a:rPr>
              <a:t>  público  se  é  não-rival  e  não  excludente.  </a:t>
            </a:r>
            <a:r>
              <a:rPr lang="pt-BR" sz="2900" smtClean="0">
                <a:latin typeface="Arial" charset="0"/>
                <a:cs typeface="Arial" charset="0"/>
              </a:rPr>
              <a:t>Alguns  autores  utilizam  a expressão bem público puro, pois não é difícil encontrar bens que satisfazem a um princípio e não  o  outro.</a:t>
            </a:r>
          </a:p>
        </p:txBody>
      </p:sp>
      <p:sp>
        <p:nvSpPr>
          <p:cNvPr id="15363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8DDF72F-7D0E-4E98-A546-E44D055E3DA5}" type="slidenum">
              <a:rPr lang="en-US" sz="1400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sz="140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3310301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765175"/>
            <a:ext cx="8343900" cy="5688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746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476250"/>
            <a:ext cx="8229600" cy="6048375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Problema do Carona  (</a:t>
            </a:r>
            <a:r>
              <a:rPr lang="pt-BR" b="1" dirty="0" err="1" smtClean="0">
                <a:latin typeface="Arial" pitchFamily="34" charset="0"/>
                <a:cs typeface="Arial" pitchFamily="34" charset="0"/>
              </a:rPr>
              <a:t>Free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-Rider)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2900" dirty="0" smtClean="0">
                <a:latin typeface="Arial" pitchFamily="34" charset="0"/>
                <a:cs typeface="Arial" pitchFamily="34" charset="0"/>
              </a:rPr>
              <a:t>O problema dos “caronas” ou “</a:t>
            </a:r>
            <a:r>
              <a:rPr lang="pt-BR" sz="2900" dirty="0" err="1" smtClean="0">
                <a:latin typeface="Arial" pitchFamily="34" charset="0"/>
                <a:cs typeface="Arial" pitchFamily="34" charset="0"/>
              </a:rPr>
              <a:t>free-riders</a:t>
            </a:r>
            <a:r>
              <a:rPr lang="pt-BR" sz="2900" dirty="0" smtClean="0">
                <a:latin typeface="Arial" pitchFamily="34" charset="0"/>
                <a:cs typeface="Arial" pitchFamily="34" charset="0"/>
              </a:rPr>
              <a:t>”: geralmente associados a bens não excludentes.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2900" dirty="0" smtClean="0">
                <a:latin typeface="Arial" pitchFamily="34" charset="0"/>
                <a:cs typeface="Arial" pitchFamily="34" charset="0"/>
              </a:rPr>
              <a:t>Uma pessoa que se utiliza de um bem mas se recusa a pagar por ele. 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2900" i="1" u="sng" dirty="0" err="1" smtClean="0">
                <a:latin typeface="Arial" pitchFamily="34" charset="0"/>
                <a:cs typeface="Arial" pitchFamily="34" charset="0"/>
              </a:rPr>
              <a:t>Ex</a:t>
            </a:r>
            <a:r>
              <a:rPr lang="pt-BR" sz="2900" i="1" u="sng" dirty="0" smtClean="0">
                <a:latin typeface="Arial" pitchFamily="34" charset="0"/>
                <a:cs typeface="Arial" pitchFamily="34" charset="0"/>
              </a:rPr>
              <a:t>:</a:t>
            </a:r>
            <a:r>
              <a:rPr lang="pt-BR" sz="2900" dirty="0" smtClean="0">
                <a:latin typeface="Arial" pitchFamily="34" charset="0"/>
                <a:cs typeface="Arial" pitchFamily="34" charset="0"/>
              </a:rPr>
              <a:t> alguém que se recuse a pagar uma taxa para a queima de fogos no final do ano mas sempre assiste ao espetáculo.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2900" dirty="0" smtClean="0">
                <a:latin typeface="Arial" pitchFamily="34" charset="0"/>
                <a:cs typeface="Arial" pitchFamily="34" charset="0"/>
              </a:rPr>
              <a:t>Devido ao problema do carona o setor privado não consegue ofertar bens públicos em uma quantidade socialmente desejável.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sz="29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22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765175"/>
            <a:ext cx="8229600" cy="5543550"/>
          </a:xfrm>
        </p:spPr>
        <p:txBody>
          <a:bodyPr rtlCol="0">
            <a:noAutofit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2900" dirty="0" smtClean="0">
                <a:latin typeface="Arial" pitchFamily="34" charset="0"/>
                <a:cs typeface="Arial" pitchFamily="34" charset="0"/>
              </a:rPr>
              <a:t>O </a:t>
            </a:r>
            <a:r>
              <a:rPr lang="pt-BR" sz="2900" dirty="0">
                <a:latin typeface="Arial" pitchFamily="34" charset="0"/>
                <a:cs typeface="Arial" pitchFamily="34" charset="0"/>
              </a:rPr>
              <a:t>governo pode resolver o problema da provisão de bens públicos produzindo estes bens e financiando os custos por meio de </a:t>
            </a:r>
            <a:r>
              <a:rPr lang="pt-BR" sz="2900" dirty="0" smtClean="0">
                <a:latin typeface="Arial" pitchFamily="34" charset="0"/>
                <a:cs typeface="Arial" pitchFamily="34" charset="0"/>
              </a:rPr>
              <a:t>tributação</a:t>
            </a:r>
          </a:p>
          <a:p>
            <a:pPr algn="just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pt-BR" sz="2800" dirty="0" smtClean="0"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2800" dirty="0" smtClean="0">
                <a:latin typeface="Arial" pitchFamily="34" charset="0"/>
                <a:cs typeface="Arial" pitchFamily="34" charset="0"/>
              </a:rPr>
              <a:t>Solução para o problema do "</a:t>
            </a:r>
            <a:r>
              <a:rPr lang="pt-BR" sz="2800" i="1" dirty="0" err="1" smtClean="0">
                <a:latin typeface="Arial" pitchFamily="34" charset="0"/>
                <a:cs typeface="Arial" pitchFamily="34" charset="0"/>
              </a:rPr>
              <a:t>free-ride</a:t>
            </a:r>
            <a:r>
              <a:rPr lang="pt-BR" sz="2800" dirty="0" err="1" smtClean="0">
                <a:latin typeface="Arial" pitchFamily="34" charset="0"/>
                <a:cs typeface="Arial" pitchFamily="34" charset="0"/>
              </a:rPr>
              <a:t>r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": </a:t>
            </a:r>
          </a:p>
          <a:p>
            <a:pPr marL="0" indent="0" algn="just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pt-BR" sz="2800" dirty="0" smtClean="0"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800" b="1" dirty="0" smtClean="0">
                <a:latin typeface="Arial" pitchFamily="34" charset="0"/>
                <a:cs typeface="Arial" pitchFamily="34" charset="0"/>
              </a:rPr>
              <a:t>- Redução do custo de transação na cobrança pelo bem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(condomínios para a contratação de segurança).</a:t>
            </a:r>
          </a:p>
          <a:p>
            <a:pPr algn="just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8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pt-BR" sz="2800" b="1" dirty="0" smtClean="0">
                <a:latin typeface="Arial" pitchFamily="34" charset="0"/>
                <a:cs typeface="Arial" pitchFamily="34" charset="0"/>
              </a:rPr>
              <a:t>Disponibilizar o bem condicionado a um pagamento mínimo </a:t>
            </a:r>
            <a:r>
              <a:rPr lang="pt-BR" sz="2800" dirty="0" smtClean="0">
                <a:latin typeface="Arial" pitchFamily="34" charset="0"/>
                <a:cs typeface="Arial" pitchFamily="34" charset="0"/>
              </a:rPr>
              <a:t>(livros na internet).</a:t>
            </a:r>
          </a:p>
          <a:p>
            <a:pPr algn="just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28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5974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Conteúdo 2"/>
          <p:cNvSpPr>
            <a:spLocks noGrp="1"/>
          </p:cNvSpPr>
          <p:nvPr>
            <p:ph idx="1"/>
          </p:nvPr>
        </p:nvSpPr>
        <p:spPr>
          <a:xfrm>
            <a:off x="468313" y="333375"/>
            <a:ext cx="8385175" cy="5688013"/>
          </a:xfrm>
        </p:spPr>
        <p:txBody>
          <a:bodyPr rtlCol="0">
            <a:normAutofit fontScale="55000" lnSpcReduction="20000"/>
          </a:bodyPr>
          <a:lstStyle/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pt-BR" sz="6100" b="1" dirty="0" smtClean="0">
                <a:latin typeface="Arial" charset="0"/>
              </a:rPr>
              <a:t>b) Existência de Monopólios Naturais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endParaRPr lang="pt-BR" sz="5100" b="1" dirty="0" smtClean="0">
              <a:latin typeface="Arial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5800" dirty="0" smtClean="0">
                <a:latin typeface="Arial" charset="0"/>
              </a:rPr>
              <a:t>  - </a:t>
            </a:r>
            <a:r>
              <a:rPr lang="pt-BR" sz="5800" dirty="0" smtClean="0">
                <a:latin typeface="Arial" pitchFamily="34" charset="0"/>
                <a:cs typeface="Arial" pitchFamily="34" charset="0"/>
              </a:rPr>
              <a:t>Uma indústria é um monopólio natural quando uma única firma pode oferecer um bem ou serviço para todo um mercado a um custo menor que duas ou mais empresas</a:t>
            </a:r>
            <a:r>
              <a:rPr lang="pt-BR" sz="5800" b="1" dirty="0" smtClean="0"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5800" b="1" dirty="0" smtClean="0">
                <a:latin typeface="Arial" pitchFamily="34" charset="0"/>
                <a:cs typeface="Arial" pitchFamily="34" charset="0"/>
              </a:rPr>
              <a:t>   - </a:t>
            </a:r>
            <a:r>
              <a:rPr lang="pt-BR" sz="5800" dirty="0" smtClean="0">
                <a:latin typeface="Arial" pitchFamily="34" charset="0"/>
                <a:cs typeface="Arial" pitchFamily="34" charset="0"/>
              </a:rPr>
              <a:t>O processo produtivo caracteriza-se pelos retornos crescentes de escala. 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5800" dirty="0">
                <a:latin typeface="Arial" pitchFamily="34" charset="0"/>
                <a:cs typeface="Arial" pitchFamily="34" charset="0"/>
              </a:rPr>
              <a:t>    </a:t>
            </a:r>
            <a:r>
              <a:rPr lang="pt-BR" sz="5800" i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</a:t>
            </a:r>
            <a:r>
              <a:rPr lang="pt-BR" sz="5800" dirty="0" smtClean="0">
                <a:latin typeface="Arial" pitchFamily="34" charset="0"/>
                <a:cs typeface="Arial" pitchFamily="34" charset="0"/>
              </a:rPr>
              <a:t>: saneamento básico (água, lixo e esgoto),    telecomunicação</a:t>
            </a:r>
            <a:r>
              <a:rPr lang="pt-BR" sz="5800" dirty="0">
                <a:latin typeface="Arial" pitchFamily="34" charset="0"/>
                <a:cs typeface="Arial" pitchFamily="34" charset="0"/>
              </a:rPr>
              <a:t>, </a:t>
            </a:r>
            <a:r>
              <a:rPr lang="pt-BR" sz="5800" dirty="0" smtClean="0">
                <a:latin typeface="Arial" pitchFamily="34" charset="0"/>
                <a:cs typeface="Arial" pitchFamily="34" charset="0"/>
              </a:rPr>
              <a:t>eletricidade </a:t>
            </a:r>
            <a:r>
              <a:rPr lang="pt-BR" sz="5800" dirty="0" err="1" smtClean="0">
                <a:latin typeface="Arial" pitchFamily="34" charset="0"/>
                <a:cs typeface="Arial" pitchFamily="34" charset="0"/>
              </a:rPr>
              <a:t>etc</a:t>
            </a:r>
            <a:endParaRPr lang="pt-BR" sz="5800" b="1" dirty="0" smtClean="0">
              <a:latin typeface="Arial" charset="0"/>
            </a:endParaRPr>
          </a:p>
        </p:txBody>
      </p:sp>
      <p:sp>
        <p:nvSpPr>
          <p:cNvPr id="19459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1FE6AB2-5FF5-4750-89D8-BDDBDB6FC989}" type="slidenum">
              <a:rPr lang="en-US" sz="1400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sz="140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6619521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5688632"/>
          </a:xfrm>
          <a:extLst/>
        </p:spPr>
        <p:style>
          <a:lnRef idx="2">
            <a:schemeClr val="accent6">
              <a:shade val="50000"/>
            </a:schemeClr>
          </a:lnRef>
          <a:fillRef idx="1002">
            <a:schemeClr val="dk2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>
                <a:solidFill>
                  <a:schemeClr val="tx1"/>
                </a:solidFill>
              </a:rPr>
              <a:t>UNIVERSIDADE FEDERAL DO CEARÁ            CAMPUS SOBRAL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>
                <a:solidFill>
                  <a:schemeClr val="tx1"/>
                </a:solidFill>
              </a:rPr>
              <a:t>CURSO: CIÊNCIAS ECONÔMICAS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/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sz="4800" dirty="0" smtClean="0">
                <a:solidFill>
                  <a:schemeClr val="tx1"/>
                </a:solidFill>
              </a:rPr>
              <a:t>DISCIPLINA: </a:t>
            </a:r>
            <a:r>
              <a:rPr lang="pt-BR" sz="4800" b="1" dirty="0" smtClean="0">
                <a:solidFill>
                  <a:schemeClr val="tx1"/>
                </a:solidFill>
              </a:rPr>
              <a:t>ECONOMIA PÚBLICA</a:t>
            </a:r>
            <a:br>
              <a:rPr lang="pt-BR" sz="4800" b="1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/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sz="3600" dirty="0" smtClean="0">
                <a:solidFill>
                  <a:schemeClr val="tx1"/>
                </a:solidFill>
              </a:rPr>
              <a:t>PROF(A): Débora Gaspar Feitosa</a:t>
            </a:r>
            <a:br>
              <a:rPr lang="pt-BR" sz="3600" dirty="0" smtClean="0">
                <a:solidFill>
                  <a:schemeClr val="tx1"/>
                </a:solidFill>
              </a:rPr>
            </a:br>
            <a:endParaRPr lang="pt-BR" sz="3600" dirty="0" smtClean="0">
              <a:solidFill>
                <a:schemeClr val="tx1"/>
              </a:solidFill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57312E-1ADE-4345-9BE1-EE9815D46820}" type="slidenum">
              <a:rPr lang="pt-BR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92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Conteúdo 2"/>
          <p:cNvSpPr>
            <a:spLocks noGrp="1"/>
          </p:cNvSpPr>
          <p:nvPr>
            <p:ph idx="1"/>
          </p:nvPr>
        </p:nvSpPr>
        <p:spPr>
          <a:xfrm>
            <a:off x="468313" y="333375"/>
            <a:ext cx="8385175" cy="56880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b="1" smtClean="0">
                <a:latin typeface="Arial" charset="0"/>
              </a:rPr>
              <a:t>c) Externalidades</a:t>
            </a:r>
          </a:p>
          <a:p>
            <a:pPr eaLnBrk="1" hangingPunct="1">
              <a:buFontTx/>
              <a:buNone/>
            </a:pPr>
            <a:endParaRPr lang="pt-BR" sz="3000" b="1" smtClean="0">
              <a:latin typeface="Arial" charset="0"/>
            </a:endParaRPr>
          </a:p>
          <a:p>
            <a:pPr algn="just" eaLnBrk="1" hangingPunct="1">
              <a:buFont typeface="Arial" charset="0"/>
              <a:buNone/>
            </a:pPr>
            <a:r>
              <a:rPr lang="pt-BR" sz="3000" smtClean="0">
                <a:latin typeface="Arial" charset="0"/>
              </a:rPr>
              <a:t>  </a:t>
            </a:r>
            <a:r>
              <a:rPr lang="pt-BR" sz="3100" smtClean="0">
                <a:latin typeface="Arial" charset="0"/>
              </a:rPr>
              <a:t>- Uma externalidade ocorre quando alguma atividade de produção ou consumo possui efeitos indiretos sobre outras atividades de produção ou de consumo que não estejam diretamente refletidas nos preços de mercado.</a:t>
            </a:r>
          </a:p>
        </p:txBody>
      </p:sp>
      <p:sp>
        <p:nvSpPr>
          <p:cNvPr id="20483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C4A7E7B-1AAE-46F5-A085-5ED4B39DFDE3}" type="slidenum">
              <a:rPr lang="en-US" sz="1400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sz="140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5428127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Conteúdo 2"/>
          <p:cNvSpPr>
            <a:spLocks noGrp="1"/>
          </p:cNvSpPr>
          <p:nvPr>
            <p:ph idx="1"/>
          </p:nvPr>
        </p:nvSpPr>
        <p:spPr>
          <a:xfrm>
            <a:off x="468313" y="333375"/>
            <a:ext cx="8385175" cy="5688013"/>
          </a:xfrm>
        </p:spPr>
        <p:txBody>
          <a:bodyPr/>
          <a:lstStyle/>
          <a:p>
            <a:pPr algn="just" eaLnBrk="1" hangingPunct="1">
              <a:buFont typeface="Arial" charset="0"/>
              <a:buNone/>
            </a:pPr>
            <a:r>
              <a:rPr lang="pt-BR" sz="3000" smtClean="0">
                <a:latin typeface="Arial" charset="0"/>
              </a:rPr>
              <a:t>  </a:t>
            </a:r>
            <a:r>
              <a:rPr lang="pt-BR" sz="3100" smtClean="0">
                <a:latin typeface="Arial" charset="0"/>
              </a:rPr>
              <a:t>- As externalidades podem ser:</a:t>
            </a:r>
          </a:p>
          <a:p>
            <a:pPr algn="just" eaLnBrk="1" hangingPunct="1">
              <a:buFont typeface="Arial" charset="0"/>
              <a:buNone/>
            </a:pPr>
            <a:endParaRPr lang="pt-BR" sz="3100" b="1" smtClean="0">
              <a:latin typeface="Arial" charset="0"/>
            </a:endParaRPr>
          </a:p>
          <a:p>
            <a:pPr algn="just" eaLnBrk="1" hangingPunct="1">
              <a:buFont typeface="Arial" charset="0"/>
              <a:buNone/>
            </a:pPr>
            <a:r>
              <a:rPr lang="pt-BR" sz="3100" b="1" smtClean="0">
                <a:latin typeface="Arial" charset="0"/>
              </a:rPr>
              <a:t>- Positivas: </a:t>
            </a:r>
            <a:r>
              <a:rPr lang="pt-BR" sz="3100" smtClean="0">
                <a:latin typeface="Arial" charset="0"/>
              </a:rPr>
              <a:t>quando a sua ocorrência introduz benefícios externos a terceiros associadas à produção ou ao consumo.</a:t>
            </a:r>
          </a:p>
          <a:p>
            <a:pPr algn="just" eaLnBrk="1" hangingPunct="1">
              <a:buFont typeface="Arial" charset="0"/>
              <a:buNone/>
            </a:pPr>
            <a:r>
              <a:rPr lang="pt-BR" sz="3100" smtClean="0">
                <a:latin typeface="Arial" charset="0"/>
              </a:rPr>
              <a:t>    Ex1: Indivíduo que decide fazer uma limpeza geral em sua casa p/ eliminar focos do mosquito da dengue, contribui para a sua saúde e a dos vizinhos.</a:t>
            </a:r>
          </a:p>
          <a:p>
            <a:pPr algn="just" eaLnBrk="1" hangingPunct="1">
              <a:buFont typeface="Arial" charset="0"/>
              <a:buNone/>
            </a:pPr>
            <a:r>
              <a:rPr lang="pt-BR" sz="3100" smtClean="0">
                <a:latin typeface="Arial" charset="0"/>
              </a:rPr>
              <a:t>    Ex2: Vacinação	</a:t>
            </a:r>
          </a:p>
        </p:txBody>
      </p:sp>
      <p:sp>
        <p:nvSpPr>
          <p:cNvPr id="21507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67A1256B-84CE-4F2C-A5C4-455050698B8D}" type="slidenum">
              <a:rPr lang="en-US" sz="1400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sz="140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5609490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Conteúdo 2"/>
          <p:cNvSpPr>
            <a:spLocks noGrp="1"/>
          </p:cNvSpPr>
          <p:nvPr>
            <p:ph idx="1"/>
          </p:nvPr>
        </p:nvSpPr>
        <p:spPr>
          <a:xfrm>
            <a:off x="468313" y="333375"/>
            <a:ext cx="8385175" cy="5688013"/>
          </a:xfrm>
        </p:spPr>
        <p:txBody>
          <a:bodyPr/>
          <a:lstStyle/>
          <a:p>
            <a:pPr algn="just" eaLnBrk="1" hangingPunct="1">
              <a:buFont typeface="Arial" charset="0"/>
              <a:buNone/>
            </a:pPr>
            <a:r>
              <a:rPr lang="pt-BR" sz="3000" smtClean="0">
                <a:latin typeface="Arial" charset="0"/>
              </a:rPr>
              <a:t>  - </a:t>
            </a:r>
            <a:r>
              <a:rPr lang="pt-BR" sz="3100" b="1" smtClean="0">
                <a:latin typeface="Arial" charset="0"/>
              </a:rPr>
              <a:t>Negativas: </a:t>
            </a:r>
            <a:r>
              <a:rPr lang="pt-BR" sz="3100" smtClean="0">
                <a:latin typeface="Arial" charset="0"/>
              </a:rPr>
              <a:t>quando a sua ocorrência introduz custos externos a terceiros associadas à produção ou ao consumo.</a:t>
            </a:r>
          </a:p>
          <a:p>
            <a:pPr algn="just" eaLnBrk="1" hangingPunct="1">
              <a:buFont typeface="Arial" charset="0"/>
              <a:buNone/>
            </a:pPr>
            <a:r>
              <a:rPr lang="pt-BR" sz="3100" smtClean="0">
                <a:latin typeface="Arial" charset="0"/>
              </a:rPr>
              <a:t>   </a:t>
            </a:r>
          </a:p>
          <a:p>
            <a:pPr algn="just" eaLnBrk="1" hangingPunct="1">
              <a:buFont typeface="Arial" charset="0"/>
              <a:buNone/>
            </a:pPr>
            <a:r>
              <a:rPr lang="pt-BR" sz="3100" smtClean="0">
                <a:latin typeface="Arial" charset="0"/>
              </a:rPr>
              <a:t>   Ex1: Lixo das indústrias químicas jogados nos rios e mares e a poluição do ar pelas empresas </a:t>
            </a:r>
          </a:p>
          <a:p>
            <a:pPr algn="just" eaLnBrk="1" hangingPunct="1">
              <a:buFont typeface="Arial" charset="0"/>
              <a:buNone/>
            </a:pPr>
            <a:r>
              <a:rPr lang="pt-BR" sz="3100" smtClean="0">
                <a:latin typeface="Arial" charset="0"/>
              </a:rPr>
              <a:t>   Ex2: Fumantes em um consultório dentário que obriga as pessoas a inspirar a fumaça de seu cigarro</a:t>
            </a:r>
          </a:p>
        </p:txBody>
      </p:sp>
      <p:sp>
        <p:nvSpPr>
          <p:cNvPr id="22531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3D42654-0A2E-4810-B554-99F174D93E8D}" type="slidenum">
              <a:rPr lang="en-US" sz="1400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sz="140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372601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Conteúdo 2"/>
          <p:cNvSpPr>
            <a:spLocks noGrp="1"/>
          </p:cNvSpPr>
          <p:nvPr>
            <p:ph idx="1"/>
          </p:nvPr>
        </p:nvSpPr>
        <p:spPr>
          <a:xfrm>
            <a:off x="468313" y="333375"/>
            <a:ext cx="8385175" cy="5688013"/>
          </a:xfrm>
        </p:spPr>
        <p:txBody>
          <a:bodyPr rtlCol="0">
            <a:noAutofit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pt-BR" sz="3000" dirty="0" smtClean="0">
                <a:latin typeface="Arial" charset="0"/>
              </a:rPr>
              <a:t>  - A existência da externalidade justifica a intervenção do Estado, que pode ser através: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pitchFamily="34" charset="0"/>
              <a:buAutoNum type="alphaLcParenR"/>
              <a:defRPr/>
            </a:pPr>
            <a:r>
              <a:rPr lang="pt-BR" sz="3000" dirty="0" smtClean="0">
                <a:latin typeface="Arial" charset="0"/>
              </a:rPr>
              <a:t>Da produção direta ou da concessão de subsídios, para gerar externalidades positivas;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pt-BR" sz="3000" dirty="0">
                <a:latin typeface="Arial" charset="0"/>
              </a:rPr>
              <a:t> </a:t>
            </a:r>
            <a:r>
              <a:rPr lang="pt-BR" sz="3000" dirty="0" smtClean="0">
                <a:latin typeface="Arial" charset="0"/>
              </a:rPr>
              <a:t>    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pt-BR" sz="3000" dirty="0" err="1" smtClean="0">
                <a:latin typeface="Arial" charset="0"/>
              </a:rPr>
              <a:t>Ex</a:t>
            </a:r>
            <a:r>
              <a:rPr lang="pt-BR" sz="3000" dirty="0" smtClean="0">
                <a:latin typeface="Arial" charset="0"/>
              </a:rPr>
              <a:t>: Investimento de longo prazo e pouco rentável como a eletrificação rural  em que o governo pode conceder subsídios ao setor privado.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pt-BR" sz="3000" dirty="0" smtClean="0">
                <a:latin typeface="Arial" charset="0"/>
              </a:rPr>
              <a:t> </a:t>
            </a:r>
            <a:endParaRPr lang="pt-BR" sz="3100" dirty="0">
              <a:latin typeface="Arial" charset="0"/>
            </a:endParaRPr>
          </a:p>
        </p:txBody>
      </p:sp>
      <p:sp>
        <p:nvSpPr>
          <p:cNvPr id="23555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79BE30D-0D16-4C21-A2FD-E4B37DDBA828}" type="slidenum">
              <a:rPr lang="en-US" sz="1400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sz="140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8509074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Conteúdo 2"/>
          <p:cNvSpPr>
            <a:spLocks noGrp="1"/>
          </p:cNvSpPr>
          <p:nvPr>
            <p:ph idx="1"/>
          </p:nvPr>
        </p:nvSpPr>
        <p:spPr>
          <a:xfrm>
            <a:off x="468313" y="333375"/>
            <a:ext cx="8385175" cy="5903913"/>
          </a:xfrm>
        </p:spPr>
        <p:txBody>
          <a:bodyPr/>
          <a:lstStyle/>
          <a:p>
            <a:pPr marL="0" indent="0" algn="just" eaLnBrk="1" hangingPunct="1">
              <a:buFont typeface="Arial" charset="0"/>
              <a:buNone/>
            </a:pPr>
            <a:r>
              <a:rPr lang="pt-BR" sz="3000" smtClean="0">
                <a:latin typeface="Arial" charset="0"/>
              </a:rPr>
              <a:t>b) De multas e impostos, para desestimular externalidades negativas;</a:t>
            </a:r>
          </a:p>
          <a:p>
            <a:pPr marL="0" indent="0" algn="just" eaLnBrk="1" hangingPunct="1">
              <a:buFont typeface="Arial" charset="0"/>
              <a:buNone/>
            </a:pPr>
            <a:endParaRPr lang="pt-BR" sz="3000" smtClean="0">
              <a:latin typeface="Arial" charset="0"/>
            </a:endParaRPr>
          </a:p>
          <a:p>
            <a:pPr marL="0" indent="0" algn="just" eaLnBrk="1" hangingPunct="1">
              <a:buFont typeface="Arial" charset="0"/>
              <a:buNone/>
            </a:pPr>
            <a:r>
              <a:rPr lang="pt-BR" sz="3000" smtClean="0">
                <a:latin typeface="Arial" charset="0"/>
              </a:rPr>
              <a:t>Ex: Multas de trânsitos </a:t>
            </a:r>
          </a:p>
          <a:p>
            <a:pPr marL="0" indent="0" algn="just" eaLnBrk="1" hangingPunct="1">
              <a:buFont typeface="Arial" charset="0"/>
              <a:buNone/>
            </a:pPr>
            <a:endParaRPr lang="pt-BR" sz="3000" smtClean="0">
              <a:latin typeface="Arial" charset="0"/>
            </a:endParaRPr>
          </a:p>
          <a:p>
            <a:pPr marL="0" indent="0" algn="just" eaLnBrk="1" hangingPunct="1">
              <a:buFont typeface="Arial" charset="0"/>
              <a:buNone/>
            </a:pPr>
            <a:r>
              <a:rPr lang="pt-BR" sz="3000" smtClean="0">
                <a:latin typeface="Arial" charset="0"/>
              </a:rPr>
              <a:t>c) Regulamentação;</a:t>
            </a:r>
          </a:p>
          <a:p>
            <a:pPr marL="0" indent="0" algn="just" eaLnBrk="1" hangingPunct="1">
              <a:buFont typeface="Arial" charset="0"/>
              <a:buNone/>
            </a:pPr>
            <a:r>
              <a:rPr lang="pt-BR" sz="3000" smtClean="0">
                <a:latin typeface="Arial" charset="0"/>
              </a:rPr>
              <a:t>Ex1: Regulamentações específicas como a estipulação de um máximo de emissão de gases na atmosfera por parte das empresas.</a:t>
            </a:r>
          </a:p>
          <a:p>
            <a:pPr marL="0" indent="0" algn="just" eaLnBrk="1" hangingPunct="1">
              <a:buFont typeface="Arial" charset="0"/>
              <a:buNone/>
            </a:pPr>
            <a:r>
              <a:rPr lang="pt-BR" sz="3000" smtClean="0">
                <a:latin typeface="Arial" charset="0"/>
              </a:rPr>
              <a:t>Ex2: Exigência de áreas para não-fumantes em ambientes fechados.</a:t>
            </a:r>
          </a:p>
          <a:p>
            <a:pPr marL="0" indent="0" algn="just" eaLnBrk="1" hangingPunct="1">
              <a:buFont typeface="Arial" charset="0"/>
              <a:buNone/>
            </a:pPr>
            <a:r>
              <a:rPr lang="pt-BR" sz="3000" smtClean="0">
                <a:latin typeface="Arial" charset="0"/>
              </a:rPr>
              <a:t>   </a:t>
            </a:r>
            <a:endParaRPr lang="pt-BR" sz="3100" smtClean="0">
              <a:latin typeface="Arial" charset="0"/>
            </a:endParaRPr>
          </a:p>
        </p:txBody>
      </p:sp>
      <p:sp>
        <p:nvSpPr>
          <p:cNvPr id="24579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234ECD1-1FB6-40DC-8D5A-9FF9BDA2DC0F}" type="slidenum">
              <a:rPr lang="en-US" sz="1400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sz="140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694470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Conteúdo 2"/>
          <p:cNvSpPr>
            <a:spLocks noGrp="1"/>
          </p:cNvSpPr>
          <p:nvPr>
            <p:ph idx="1"/>
          </p:nvPr>
        </p:nvSpPr>
        <p:spPr>
          <a:xfrm>
            <a:off x="468313" y="333375"/>
            <a:ext cx="8385175" cy="56880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b="1" smtClean="0">
                <a:latin typeface="Arial" charset="0"/>
              </a:rPr>
              <a:t>d) Mercados Incompletos</a:t>
            </a:r>
          </a:p>
          <a:p>
            <a:pPr eaLnBrk="1" hangingPunct="1">
              <a:buFontTx/>
              <a:buNone/>
            </a:pPr>
            <a:endParaRPr lang="pt-BR" sz="3000" b="1" smtClean="0">
              <a:latin typeface="Arial" charset="0"/>
            </a:endParaRPr>
          </a:p>
          <a:p>
            <a:pPr algn="just" eaLnBrk="1" hangingPunct="1">
              <a:buFont typeface="Arial" charset="0"/>
              <a:buNone/>
            </a:pPr>
            <a:r>
              <a:rPr lang="pt-BR" sz="3000" smtClean="0">
                <a:latin typeface="Arial" charset="0"/>
              </a:rPr>
              <a:t>  </a:t>
            </a:r>
            <a:r>
              <a:rPr lang="pt-BR" sz="3100" smtClean="0">
                <a:latin typeface="Arial" charset="0"/>
              </a:rPr>
              <a:t>- Um mercado é incompleto quando um bem/serviço não é ofertado, ainda que o seu custo de produção esteja abaixo do preço que os potenciais consumidores estariam dispostos a pagar.</a:t>
            </a:r>
          </a:p>
          <a:p>
            <a:pPr algn="just" eaLnBrk="1" hangingPunct="1">
              <a:buFont typeface="Arial" charset="0"/>
              <a:buNone/>
            </a:pPr>
            <a:endParaRPr lang="pt-BR" sz="3100" smtClean="0">
              <a:latin typeface="Arial" charset="0"/>
            </a:endParaRPr>
          </a:p>
          <a:p>
            <a:pPr algn="just" eaLnBrk="1" hangingPunct="1">
              <a:buFont typeface="Arial" charset="0"/>
              <a:buNone/>
            </a:pPr>
            <a:r>
              <a:rPr lang="pt-BR" sz="3100" smtClean="0">
                <a:latin typeface="Arial" charset="0"/>
              </a:rPr>
              <a:t>   Ex: A existência de um sistema financeiro pouco desenvolvido inibe o setor privado a assumir riscos. </a:t>
            </a:r>
          </a:p>
        </p:txBody>
      </p:sp>
      <p:sp>
        <p:nvSpPr>
          <p:cNvPr id="25603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ACBC5029-5900-49A7-9B52-945D22564E6D}" type="slidenum">
              <a:rPr lang="en-US" sz="1400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sz="140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8809857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Conteúdo 2"/>
          <p:cNvSpPr>
            <a:spLocks noGrp="1"/>
          </p:cNvSpPr>
          <p:nvPr>
            <p:ph idx="1"/>
          </p:nvPr>
        </p:nvSpPr>
        <p:spPr>
          <a:xfrm>
            <a:off x="468313" y="333375"/>
            <a:ext cx="8385175" cy="5688013"/>
          </a:xfrm>
        </p:spPr>
        <p:txBody>
          <a:bodyPr/>
          <a:lstStyle/>
          <a:p>
            <a:pPr algn="just" eaLnBrk="1" hangingPunct="1">
              <a:buFont typeface="Arial" charset="0"/>
              <a:buNone/>
            </a:pPr>
            <a:r>
              <a:rPr lang="pt-BR" sz="3000" smtClean="0">
                <a:latin typeface="Arial" charset="0"/>
              </a:rPr>
              <a:t>  </a:t>
            </a:r>
            <a:r>
              <a:rPr lang="pt-BR" sz="3100" smtClean="0">
                <a:latin typeface="Arial" charset="0"/>
              </a:rPr>
              <a:t>- O governo intervém através da concessão de crédito de longo prazo que financie os investimentos no setor produtivo. </a:t>
            </a:r>
          </a:p>
          <a:p>
            <a:pPr algn="just" eaLnBrk="1" hangingPunct="1">
              <a:buFont typeface="Arial" charset="0"/>
              <a:buNone/>
            </a:pPr>
            <a:endParaRPr lang="pt-BR" sz="3100" smtClean="0">
              <a:latin typeface="Arial" charset="0"/>
            </a:endParaRPr>
          </a:p>
          <a:p>
            <a:pPr algn="just" eaLnBrk="1" hangingPunct="1">
              <a:buFont typeface="Arial" charset="0"/>
              <a:buNone/>
            </a:pPr>
            <a:r>
              <a:rPr lang="pt-BR" sz="3100" smtClean="0">
                <a:latin typeface="Arial" charset="0"/>
              </a:rPr>
              <a:t>      No Brasil, destacam-se os bancos públicos de desenvolvimento econômico, como os</a:t>
            </a:r>
          </a:p>
          <a:p>
            <a:pPr algn="just" eaLnBrk="1" hangingPunct="1">
              <a:buFont typeface="Arial" charset="0"/>
              <a:buNone/>
            </a:pPr>
            <a:r>
              <a:rPr lang="pt-BR" sz="3100" smtClean="0">
                <a:latin typeface="Arial" charset="0"/>
              </a:rPr>
              <a:t>    BNDES.</a:t>
            </a:r>
          </a:p>
        </p:txBody>
      </p:sp>
      <p:sp>
        <p:nvSpPr>
          <p:cNvPr id="26627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5E6E827-387E-4C2F-8731-A4B7BA07F36D}" type="slidenum">
              <a:rPr lang="en-US" sz="1400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sz="140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70645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Espaço Reservado para Conteúdo 2"/>
          <p:cNvSpPr>
            <a:spLocks noGrp="1"/>
          </p:cNvSpPr>
          <p:nvPr>
            <p:ph idx="1"/>
          </p:nvPr>
        </p:nvSpPr>
        <p:spPr>
          <a:xfrm>
            <a:off x="468313" y="333375"/>
            <a:ext cx="8385175" cy="56880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b="1" smtClean="0">
                <a:latin typeface="Arial" charset="0"/>
              </a:rPr>
              <a:t>e) Falhas de Informação  </a:t>
            </a:r>
          </a:p>
          <a:p>
            <a:pPr eaLnBrk="1" hangingPunct="1">
              <a:buFontTx/>
              <a:buNone/>
            </a:pPr>
            <a:endParaRPr lang="pt-BR" sz="3000" b="1" smtClean="0">
              <a:latin typeface="Arial" charset="0"/>
            </a:endParaRPr>
          </a:p>
          <a:p>
            <a:pPr algn="just" eaLnBrk="1" hangingPunct="1">
              <a:buFont typeface="Arial" charset="0"/>
              <a:buNone/>
            </a:pPr>
            <a:r>
              <a:rPr lang="pt-BR" sz="3000" smtClean="0">
                <a:latin typeface="Arial" charset="0"/>
                <a:cs typeface="Arial" charset="0"/>
              </a:rPr>
              <a:t>  - É comum que alguma parte envolvida em uma transação, geralmente o consumidor, não possua informação completa sobre o produto que está negociando. </a:t>
            </a:r>
          </a:p>
          <a:p>
            <a:pPr algn="just" eaLnBrk="1" hangingPunct="1">
              <a:buFont typeface="Arial" charset="0"/>
              <a:buNone/>
            </a:pPr>
            <a:endParaRPr lang="pt-BR" sz="3000" smtClean="0">
              <a:latin typeface="Arial" charset="0"/>
              <a:cs typeface="Arial" charset="0"/>
            </a:endParaRPr>
          </a:p>
          <a:p>
            <a:pPr algn="just" eaLnBrk="1" hangingPunct="1">
              <a:buFont typeface="Arial" charset="0"/>
              <a:buNone/>
            </a:pPr>
            <a:r>
              <a:rPr lang="pt-BR" sz="3000" smtClean="0">
                <a:latin typeface="Arial" charset="0"/>
                <a:cs typeface="Arial" charset="0"/>
              </a:rPr>
              <a:t> - A forma de ação do Estado pode ser mediante a introdução de uma legislação que induza uma maior transparência de mercado</a:t>
            </a:r>
          </a:p>
          <a:p>
            <a:pPr algn="just" eaLnBrk="1" hangingPunct="1">
              <a:buFont typeface="Arial" charset="0"/>
              <a:buNone/>
            </a:pPr>
            <a:endParaRPr lang="pt-BR" sz="3100" smtClean="0">
              <a:latin typeface="Arial" charset="0"/>
            </a:endParaRPr>
          </a:p>
        </p:txBody>
      </p:sp>
      <p:sp>
        <p:nvSpPr>
          <p:cNvPr id="27651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EF06AC1-C4CC-4F8A-907E-319CFA160CEA}" type="slidenum">
              <a:rPr lang="en-US" sz="1400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sz="140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7702017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Conteúdo 2"/>
          <p:cNvSpPr>
            <a:spLocks noGrp="1"/>
          </p:cNvSpPr>
          <p:nvPr>
            <p:ph idx="1"/>
          </p:nvPr>
        </p:nvSpPr>
        <p:spPr>
          <a:xfrm>
            <a:off x="468313" y="333375"/>
            <a:ext cx="8385175" cy="568801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sz="3000" smtClean="0">
                <a:latin typeface="Arial" charset="0"/>
                <a:cs typeface="Arial" charset="0"/>
              </a:rPr>
              <a:t>Ex: Exigência de que os balanços contábeis das empresas sejam publicados periodicamente pela imprensa </a:t>
            </a:r>
          </a:p>
          <a:p>
            <a:pPr algn="just" eaLnBrk="1" hangingPunct="1">
              <a:buFont typeface="Arial" charset="0"/>
              <a:buNone/>
            </a:pPr>
            <a:endParaRPr lang="pt-BR" sz="3100" smtClean="0">
              <a:latin typeface="Arial" charset="0"/>
            </a:endParaRPr>
          </a:p>
        </p:txBody>
      </p:sp>
      <p:sp>
        <p:nvSpPr>
          <p:cNvPr id="28675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40AAA80B-47AE-4F15-9CD9-0F1C48AC9BA0}" type="slidenum">
              <a:rPr lang="en-US" sz="1400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sz="140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6845326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Espaço Reservado para Conteúdo 2"/>
          <p:cNvSpPr>
            <a:spLocks noGrp="1"/>
          </p:cNvSpPr>
          <p:nvPr>
            <p:ph idx="1"/>
          </p:nvPr>
        </p:nvSpPr>
        <p:spPr>
          <a:xfrm>
            <a:off x="650875" y="1844675"/>
            <a:ext cx="8108950" cy="44640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pt-BR" sz="3000" dirty="0" smtClean="0">
                <a:latin typeface="Arial" charset="0"/>
              </a:rPr>
              <a:t>A ação do governo através da política fiscal abrange três funções básicas: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pt-BR" sz="3000" dirty="0" smtClean="0">
              <a:latin typeface="Arial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pt-BR" sz="3000" dirty="0" smtClean="0">
                <a:latin typeface="Arial" charset="0"/>
              </a:rPr>
              <a:t>i)  Função </a:t>
            </a:r>
            <a:r>
              <a:rPr lang="pt-BR" sz="3000" dirty="0" err="1" smtClean="0">
                <a:latin typeface="Arial" charset="0"/>
              </a:rPr>
              <a:t>Alocativa</a:t>
            </a:r>
            <a:r>
              <a:rPr lang="pt-BR" sz="3000" dirty="0" smtClean="0">
                <a:latin typeface="Arial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pt-BR" sz="3000" dirty="0" err="1" smtClean="0">
                <a:latin typeface="Arial" charset="0"/>
              </a:rPr>
              <a:t>ii</a:t>
            </a:r>
            <a:r>
              <a:rPr lang="pt-BR" sz="3000" dirty="0" smtClean="0">
                <a:latin typeface="Arial" charset="0"/>
              </a:rPr>
              <a:t>)  Função Distributiva;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pt-BR" sz="3000" dirty="0" err="1" smtClean="0">
                <a:latin typeface="Arial" charset="0"/>
              </a:rPr>
              <a:t>iii</a:t>
            </a:r>
            <a:r>
              <a:rPr lang="pt-BR" sz="3000" dirty="0" smtClean="0">
                <a:latin typeface="Arial" charset="0"/>
              </a:rPr>
              <a:t>) Função Estabilizadora.</a:t>
            </a:r>
            <a:endParaRPr lang="pt-BR" sz="3000" dirty="0">
              <a:latin typeface="Arial" charset="0"/>
            </a:endParaRPr>
          </a:p>
        </p:txBody>
      </p:sp>
      <p:sp>
        <p:nvSpPr>
          <p:cNvPr id="29699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0733308-853F-4B34-9AFA-F7105A1DD607}" type="slidenum">
              <a:rPr lang="en-US" sz="1400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sz="1400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15963" y="260350"/>
            <a:ext cx="7888287" cy="1368425"/>
          </a:xfrm>
          <a:solidFill>
            <a:schemeClr val="accent6">
              <a:lumMod val="40000"/>
              <a:lumOff val="60000"/>
              <a:alpha val="73000"/>
            </a:schemeClr>
          </a:solidFill>
          <a:ln>
            <a:solidFill>
              <a:srgbClr val="002060"/>
            </a:solidFill>
          </a:ln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pt-BR" sz="4200" b="1" dirty="0"/>
              <a:t>4</a:t>
            </a:r>
            <a:r>
              <a:rPr lang="pt-BR" sz="4200" b="1" dirty="0" smtClean="0"/>
              <a:t>. Objetivos da Política  Fiscal e as </a:t>
            </a:r>
            <a:br>
              <a:rPr lang="pt-BR" sz="4200" b="1" dirty="0" smtClean="0"/>
            </a:br>
            <a:r>
              <a:rPr lang="pt-BR" sz="4200" b="1" dirty="0" smtClean="0"/>
              <a:t>Funções do Governo</a:t>
            </a:r>
          </a:p>
        </p:txBody>
      </p:sp>
    </p:spTree>
    <p:extLst>
      <p:ext uri="{BB962C8B-B14F-4D97-AF65-F5344CB8AC3E}">
        <p14:creationId xmlns:p14="http://schemas.microsoft.com/office/powerpoint/2010/main" val="2903917909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5288" y="333375"/>
            <a:ext cx="8496300" cy="57594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defRPr>
            </a:lvl9pPr>
          </a:lstStyle>
          <a:p>
            <a:pPr algn="l">
              <a:defRPr/>
            </a:pPr>
            <a:endParaRPr lang="pt-BR" sz="3600" b="1" i="1" kern="0" dirty="0" smtClean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endParaRPr lang="pt-BR" b="1" i="1" kern="0" dirty="0" smtClean="0">
              <a:solidFill>
                <a:srgbClr val="003399"/>
              </a:solidFill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b="1" i="1" kern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Unidade I:</a:t>
            </a:r>
          </a:p>
          <a:p>
            <a:pPr algn="l">
              <a:defRPr/>
            </a:pPr>
            <a:endParaRPr lang="pt-BR" b="1" i="1" kern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l">
              <a:defRPr/>
            </a:pPr>
            <a:r>
              <a:rPr lang="pt-BR" b="1" i="1" kern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pt-BR" sz="4500" b="1" i="1" kern="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 bwMode="auto">
          <a:xfrm>
            <a:off x="733425" y="2997200"/>
            <a:ext cx="7821613" cy="792163"/>
          </a:xfrm>
          <a:prstGeom prst="rect">
            <a:avLst/>
          </a:prstGeom>
          <a:solidFill>
            <a:schemeClr val="accent6">
              <a:lumMod val="40000"/>
              <a:lumOff val="60000"/>
              <a:alpha val="73000"/>
            </a:schemeClr>
          </a:solidFill>
          <a:ln>
            <a:solidFill>
              <a:srgbClr val="002060"/>
            </a:solidFill>
          </a:ln>
          <a:extLst/>
        </p:spPr>
        <p:txBody>
          <a:bodyPr anchor="ctr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pt-BR" b="1" i="1" kern="0" dirty="0" smtClean="0">
                <a:latin typeface="Arial" pitchFamily="34" charset="0"/>
                <a:cs typeface="Arial" pitchFamily="34" charset="0"/>
              </a:rPr>
              <a:t>Introdução</a:t>
            </a:r>
            <a:endParaRPr lang="pt-BR" b="1" i="1" kern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89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549275"/>
            <a:ext cx="8324850" cy="5688013"/>
          </a:xfrm>
        </p:spPr>
        <p:txBody>
          <a:bodyPr rtlCol="0">
            <a:normAutofit/>
          </a:bodyPr>
          <a:lstStyle/>
          <a:p>
            <a:pPr marL="571500" indent="-571500" eaLnBrk="1" fontAlgn="auto" hangingPunct="1">
              <a:spcAft>
                <a:spcPts val="0"/>
              </a:spcAft>
              <a:buFont typeface="Arial" charset="0"/>
              <a:buAutoNum type="romanLcParenR"/>
              <a:defRPr/>
            </a:pPr>
            <a:r>
              <a:rPr lang="pt-BR" sz="3000" b="1" dirty="0" smtClean="0">
                <a:latin typeface="Arial" charset="0"/>
              </a:rPr>
              <a:t>Função </a:t>
            </a:r>
            <a:r>
              <a:rPr lang="pt-BR" sz="3000" b="1" dirty="0" err="1" smtClean="0">
                <a:latin typeface="Arial" charset="0"/>
              </a:rPr>
              <a:t>Alocativa</a:t>
            </a:r>
            <a:endParaRPr lang="pt-BR" sz="3000" b="1" dirty="0" smtClean="0">
              <a:latin typeface="Arial" charset="0"/>
            </a:endParaRPr>
          </a:p>
          <a:p>
            <a:pPr algn="just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pt-BR" sz="3000" dirty="0" smtClean="0">
                <a:latin typeface="Arial" charset="0"/>
              </a:rPr>
              <a:t>Refere-se ao fornecimento de bens públicos, visto que que estes não podem ser fornecidos de forma compatível com as necessidades da sociedade através do sistema de mercado.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pt-BR" sz="3000" dirty="0" smtClean="0">
                <a:latin typeface="Arial" charset="0"/>
              </a:rPr>
              <a:t> </a:t>
            </a:r>
          </a:p>
          <a:p>
            <a:pPr algn="just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pt-BR" sz="3000" dirty="0" smtClean="0">
                <a:latin typeface="Arial" charset="0"/>
              </a:rPr>
              <a:t>O governo deve: 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charset="0"/>
              <a:buAutoNum type="alphaLcParenR"/>
              <a:defRPr/>
            </a:pPr>
            <a:r>
              <a:rPr lang="pt-BR" sz="3000" dirty="0" smtClean="0">
                <a:latin typeface="Arial" charset="0"/>
              </a:rPr>
              <a:t>Determinar o tipo e a quantidade de bens públicos a serem ofertados;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Arial" charset="0"/>
              <a:buAutoNum type="alphaLcParenR"/>
              <a:defRPr/>
            </a:pPr>
            <a:r>
              <a:rPr lang="pt-BR" sz="3000" dirty="0" smtClean="0">
                <a:latin typeface="Arial" charset="0"/>
              </a:rPr>
              <a:t>Calcular o nível de contribuição de cada consumidor</a:t>
            </a:r>
          </a:p>
        </p:txBody>
      </p:sp>
      <p:sp>
        <p:nvSpPr>
          <p:cNvPr id="30723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BE1A4D4-92B7-4F06-8A55-83112CFA42BA}" type="slidenum">
              <a:rPr lang="en-US" sz="1400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sz="140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2342667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549275"/>
            <a:ext cx="8324850" cy="5688013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pt-BR" sz="3000" dirty="0" smtClean="0">
                <a:latin typeface="Arial" charset="0"/>
              </a:rPr>
              <a:t>Há atividades em que o Estado é intrinsecamente responsável pela provisão de um bem ou serviço, ou seja, deve zelar para que a população seja adequadamente servida em termos de oferta e qualidade de certos bens e serviços.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pt-BR" sz="3000" dirty="0" smtClean="0">
                <a:latin typeface="Arial" charset="0"/>
              </a:rPr>
              <a:t>   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pt-BR" sz="3000" dirty="0">
                <a:latin typeface="Arial" charset="0"/>
              </a:rPr>
              <a:t> </a:t>
            </a:r>
            <a:r>
              <a:rPr lang="pt-BR" sz="3000" dirty="0" smtClean="0">
                <a:latin typeface="Arial" charset="0"/>
              </a:rPr>
              <a:t>  Ex1: Provisão de energia elétrica e telefonia.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pt-BR" sz="3000" dirty="0" smtClean="0">
                <a:latin typeface="Arial" charset="0"/>
              </a:rPr>
              <a:t> 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pt-BR" sz="3000" dirty="0">
                <a:latin typeface="Arial" charset="0"/>
              </a:rPr>
              <a:t> </a:t>
            </a:r>
            <a:r>
              <a:rPr lang="pt-BR" sz="3000" dirty="0" smtClean="0">
                <a:latin typeface="Arial" charset="0"/>
              </a:rPr>
              <a:t> </a:t>
            </a:r>
            <a:r>
              <a:rPr lang="pt-BR" sz="3000" b="1" dirty="0" smtClean="0">
                <a:latin typeface="Arial" charset="0"/>
              </a:rPr>
              <a:t> </a:t>
            </a:r>
          </a:p>
        </p:txBody>
      </p:sp>
      <p:sp>
        <p:nvSpPr>
          <p:cNvPr id="31747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09B74F3-9BD3-49BF-9F26-22DC1AEF11E5}" type="slidenum">
              <a:rPr lang="en-US" sz="1400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sz="140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1755249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549275"/>
            <a:ext cx="8324850" cy="5688013"/>
          </a:xfrm>
        </p:spPr>
        <p:txBody>
          <a:bodyPr rtlCol="0">
            <a:normAutofit lnSpcReduction="10000"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pt-BR" sz="3000" dirty="0" smtClean="0">
                <a:latin typeface="Arial" charset="0"/>
              </a:rPr>
              <a:t> Ex2: Provisão de b</a:t>
            </a:r>
            <a:r>
              <a:rPr lang="pt-BR" sz="3000" b="1" dirty="0" smtClean="0">
                <a:latin typeface="Arial" charset="0"/>
              </a:rPr>
              <a:t>ens </a:t>
            </a:r>
            <a:r>
              <a:rPr lang="pt-BR" sz="3000" b="1" dirty="0" err="1">
                <a:latin typeface="Arial" charset="0"/>
              </a:rPr>
              <a:t>s</a:t>
            </a:r>
            <a:r>
              <a:rPr lang="pt-BR" sz="3000" b="1" dirty="0" err="1" smtClean="0">
                <a:latin typeface="Arial" charset="0"/>
              </a:rPr>
              <a:t>emipúblicos</a:t>
            </a:r>
            <a:r>
              <a:rPr lang="pt-BR" sz="3000" b="1" dirty="0" smtClean="0">
                <a:latin typeface="Arial" charset="0"/>
              </a:rPr>
              <a:t> ou     meritórios, </a:t>
            </a:r>
            <a:r>
              <a:rPr lang="pt-BR" sz="3000" dirty="0" smtClean="0">
                <a:latin typeface="Arial" charset="0"/>
              </a:rPr>
              <a:t>constituem um caso intermediário entre os bens privados e os bens públicos.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pt-BR" sz="3000" b="1" dirty="0">
                <a:latin typeface="Arial" charset="0"/>
              </a:rPr>
              <a:t> </a:t>
            </a:r>
            <a:r>
              <a:rPr lang="pt-BR" sz="3000" b="1" dirty="0" smtClean="0">
                <a:latin typeface="Arial" charset="0"/>
              </a:rPr>
              <a:t>     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pt-BR" sz="3000" b="1" dirty="0">
                <a:latin typeface="Arial" charset="0"/>
              </a:rPr>
              <a:t> </a:t>
            </a:r>
            <a:r>
              <a:rPr lang="pt-BR" sz="3000" b="1" dirty="0" smtClean="0">
                <a:latin typeface="Arial" charset="0"/>
              </a:rPr>
              <a:t>      </a:t>
            </a:r>
            <a:r>
              <a:rPr lang="pt-BR" sz="3000" dirty="0" smtClean="0">
                <a:latin typeface="Arial" charset="0"/>
              </a:rPr>
              <a:t>Apesar de poderem ser submetidos ao princípio da exclusão e, desta forma, serem explorados pelo setor privado, o fato de gerarem alto benefícios sociais e externalidades positivas justifica a produção total ou parcial dos bens meritórios pelo setor público.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pt-BR" sz="3000" dirty="0">
                <a:latin typeface="Arial" charset="0"/>
              </a:rPr>
              <a:t> </a:t>
            </a:r>
            <a:r>
              <a:rPr lang="pt-BR" sz="3000" dirty="0" smtClean="0">
                <a:latin typeface="Arial" charset="0"/>
              </a:rPr>
              <a:t> 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pt-BR" sz="3000" dirty="0" err="1" smtClean="0">
                <a:latin typeface="Arial" charset="0"/>
              </a:rPr>
              <a:t>Ex</a:t>
            </a:r>
            <a:r>
              <a:rPr lang="pt-BR" sz="3000" dirty="0" smtClean="0">
                <a:latin typeface="Arial" charset="0"/>
              </a:rPr>
              <a:t>: </a:t>
            </a:r>
            <a:r>
              <a:rPr lang="pt-BR" sz="3000" i="1" dirty="0" smtClean="0">
                <a:latin typeface="Arial" charset="0"/>
              </a:rPr>
              <a:t>Serviços de educação e saúde.</a:t>
            </a:r>
          </a:p>
        </p:txBody>
      </p:sp>
      <p:sp>
        <p:nvSpPr>
          <p:cNvPr id="32771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0DBEDB1-CE98-40AC-AC2E-C5A5C3094ABB}" type="slidenum">
              <a:rPr lang="en-US" sz="1400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sz="140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3520952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549275"/>
            <a:ext cx="8324850" cy="5688013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Tx/>
              <a:buChar char="-"/>
              <a:defRPr/>
            </a:pPr>
            <a:endParaRPr lang="pt-BR" sz="3000" smtClean="0">
              <a:latin typeface="Arial" charset="0"/>
            </a:endParaRPr>
          </a:p>
          <a:p>
            <a:pPr algn="just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pt-BR" sz="3000" smtClean="0">
                <a:latin typeface="Arial" charset="0"/>
              </a:rPr>
              <a:t>O </a:t>
            </a:r>
            <a:r>
              <a:rPr lang="pt-BR" sz="3000" dirty="0" smtClean="0">
                <a:latin typeface="Arial" charset="0"/>
              </a:rPr>
              <a:t>Estado também pode atuar como o “Estado empresário” na promoção do crescimento econômico</a:t>
            </a:r>
            <a:r>
              <a:rPr lang="pt-BR" sz="3000" smtClean="0">
                <a:latin typeface="Arial" charset="0"/>
              </a:rPr>
              <a:t>, dando suporte </a:t>
            </a:r>
            <a:r>
              <a:rPr lang="pt-BR" sz="3000" dirty="0" smtClean="0">
                <a:latin typeface="Arial" charset="0"/>
              </a:rPr>
              <a:t>ao setor privado, ao investir em setores de </a:t>
            </a:r>
            <a:r>
              <a:rPr lang="pt-BR" sz="3000" dirty="0" err="1" smtClean="0">
                <a:latin typeface="Arial" charset="0"/>
              </a:rPr>
              <a:t>infra-estrutura</a:t>
            </a:r>
            <a:endParaRPr lang="pt-BR" sz="3000" dirty="0" smtClean="0">
              <a:latin typeface="Arial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pt-BR" sz="3000" i="1" dirty="0" smtClean="0">
                <a:latin typeface="Arial" charset="0"/>
              </a:rPr>
              <a:t>.</a:t>
            </a:r>
          </a:p>
        </p:txBody>
      </p:sp>
      <p:sp>
        <p:nvSpPr>
          <p:cNvPr id="33795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2116E53-D87A-402F-99C7-16441F266324}" type="slidenum">
              <a:rPr lang="en-US" sz="1400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sz="140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734160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549275"/>
            <a:ext cx="8324850" cy="5688013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pt-BR" sz="3000" b="1" dirty="0" err="1" smtClean="0">
                <a:latin typeface="Arial" charset="0"/>
              </a:rPr>
              <a:t>ii</a:t>
            </a:r>
            <a:r>
              <a:rPr lang="pt-BR" sz="3000" b="1" dirty="0" smtClean="0">
                <a:latin typeface="Arial" charset="0"/>
              </a:rPr>
              <a:t>) Função Distributiva</a:t>
            </a:r>
          </a:p>
          <a:p>
            <a:pPr algn="just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pt-BR" sz="3000" dirty="0" smtClean="0">
                <a:latin typeface="Arial" charset="0"/>
              </a:rPr>
              <a:t>Visa </a:t>
            </a:r>
            <a:r>
              <a:rPr lang="pt-BR" sz="3000" dirty="0">
                <a:latin typeface="Arial" charset="0"/>
              </a:rPr>
              <a:t>corrigir falhas de distribuição de renda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pt-BR" sz="3000" dirty="0">
                <a:latin typeface="Arial" charset="0"/>
              </a:rPr>
              <a:t>provocados pelo mecanismo de mercado. </a:t>
            </a:r>
            <a:endParaRPr lang="pt-BR" sz="3000" dirty="0" smtClean="0">
              <a:latin typeface="Arial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pt-BR" sz="3000" dirty="0" smtClean="0">
                <a:latin typeface="Arial" charset="0"/>
              </a:rPr>
              <a:t>    Para </a:t>
            </a:r>
            <a:r>
              <a:rPr lang="pt-BR" sz="3000" dirty="0">
                <a:latin typeface="Arial" charset="0"/>
              </a:rPr>
              <a:t>redistribuir a renda,	</a:t>
            </a:r>
            <a:r>
              <a:rPr lang="pt-BR" sz="3000" dirty="0" smtClean="0">
                <a:latin typeface="Arial" charset="0"/>
              </a:rPr>
              <a:t> </a:t>
            </a:r>
            <a:r>
              <a:rPr lang="pt-BR" sz="3000" dirty="0">
                <a:latin typeface="Arial" charset="0"/>
              </a:rPr>
              <a:t>o </a:t>
            </a:r>
            <a:r>
              <a:rPr lang="pt-BR" sz="3000" dirty="0" smtClean="0">
                <a:latin typeface="Arial" charset="0"/>
              </a:rPr>
              <a:t>governo utiliza os principais instrumentos: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pt-BR" sz="3000" dirty="0" smtClean="0">
                <a:latin typeface="Arial" charset="0"/>
              </a:rPr>
              <a:t>a) </a:t>
            </a:r>
            <a:r>
              <a:rPr lang="pt-BR" sz="3000" b="1" i="1" dirty="0" smtClean="0">
                <a:latin typeface="Arial" charset="0"/>
              </a:rPr>
              <a:t>As transferências</a:t>
            </a:r>
            <a:r>
              <a:rPr lang="pt-BR" sz="3000" dirty="0" smtClean="0">
                <a:latin typeface="Arial" charset="0"/>
              </a:rPr>
              <a:t>:  o governo pode promover uma redistribuição direta da renda, tributando em maior medida os indivíduos das camadas de renda mais alta e subsidiando os indivíduos de baixa renda. </a:t>
            </a:r>
            <a:endParaRPr lang="pt-BR" sz="3000" dirty="0">
              <a:latin typeface="Arial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pt-BR" sz="3000" dirty="0" smtClean="0">
              <a:latin typeface="Arial" charset="0"/>
            </a:endParaRPr>
          </a:p>
        </p:txBody>
      </p:sp>
      <p:sp>
        <p:nvSpPr>
          <p:cNvPr id="34819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12929E9-CDD0-440C-B92F-1DD958A3DACD}" type="slidenum">
              <a:rPr lang="en-US" sz="1400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sz="140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3834640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549275"/>
            <a:ext cx="8324850" cy="5688013"/>
          </a:xfrm>
        </p:spPr>
        <p:txBody>
          <a:bodyPr/>
          <a:lstStyle/>
          <a:p>
            <a:pPr marL="0" indent="0" algn="just" eaLnBrk="1" hangingPunct="1">
              <a:buFont typeface="Arial" charset="0"/>
              <a:buNone/>
            </a:pPr>
            <a:endParaRPr lang="pt-BR" sz="3000" smtClean="0">
              <a:latin typeface="Arial" charset="0"/>
            </a:endParaRPr>
          </a:p>
          <a:p>
            <a:pPr marL="0" indent="0" algn="just" eaLnBrk="1" hangingPunct="1">
              <a:buFont typeface="Arial" charset="0"/>
              <a:buNone/>
            </a:pPr>
            <a:r>
              <a:rPr lang="pt-BR" sz="3000" smtClean="0">
                <a:latin typeface="Arial" charset="0"/>
              </a:rPr>
              <a:t>b) </a:t>
            </a:r>
            <a:r>
              <a:rPr lang="pt-BR" sz="3000" b="1" i="1" smtClean="0">
                <a:latin typeface="Arial" charset="0"/>
              </a:rPr>
              <a:t>Os impostos</a:t>
            </a:r>
            <a:r>
              <a:rPr lang="pt-BR" sz="3000" b="1" smtClean="0">
                <a:latin typeface="Arial" charset="0"/>
              </a:rPr>
              <a:t>: </a:t>
            </a:r>
            <a:r>
              <a:rPr lang="pt-BR" sz="3000" smtClean="0">
                <a:latin typeface="Arial" charset="0"/>
              </a:rPr>
              <a:t>O governo pode impor alíquotas de impostos mais altas aos bens de luxo ou supérfluos e cobrar alíquotas mais baixas dos bens que compõem a cesta básica, subsidiando, desta forma, a produção dos bens de primeira necessidade.</a:t>
            </a:r>
            <a:r>
              <a:rPr lang="pt-BR" sz="3000" b="1" smtClean="0">
                <a:latin typeface="Arial" charset="0"/>
              </a:rPr>
              <a:t> </a:t>
            </a:r>
          </a:p>
        </p:txBody>
      </p:sp>
      <p:sp>
        <p:nvSpPr>
          <p:cNvPr id="35843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FCFB006-64ED-48C9-B186-23E09FB023BB}" type="slidenum">
              <a:rPr lang="en-US" sz="1400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sz="140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110449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549275"/>
            <a:ext cx="8324850" cy="5688013"/>
          </a:xfrm>
        </p:spPr>
        <p:txBody>
          <a:bodyPr/>
          <a:lstStyle/>
          <a:p>
            <a:pPr marL="0" indent="0" algn="just" eaLnBrk="1" hangingPunct="1">
              <a:buFont typeface="Arial" charset="0"/>
              <a:buNone/>
            </a:pPr>
            <a:r>
              <a:rPr lang="pt-BR" sz="3000" smtClean="0">
                <a:latin typeface="Arial" charset="0"/>
              </a:rPr>
              <a:t>c) </a:t>
            </a:r>
            <a:r>
              <a:rPr lang="pt-BR" sz="3000" b="1" i="1" smtClean="0">
                <a:latin typeface="Arial" charset="0"/>
              </a:rPr>
              <a:t>Os subsídios: </a:t>
            </a:r>
            <a:r>
              <a:rPr lang="pt-BR" sz="3000" smtClean="0">
                <a:latin typeface="Arial" charset="0"/>
              </a:rPr>
              <a:t>Os recursos captados pela tributação de indivíduos de renda mais alta podem ser utilizados para o financiamento de programas voltados para a população de baixa renda, como a construção de moradias populares.</a:t>
            </a:r>
          </a:p>
          <a:p>
            <a:pPr marL="0" indent="0" algn="just" eaLnBrk="1" hangingPunct="1">
              <a:buFont typeface="Arial" charset="0"/>
              <a:buNone/>
            </a:pPr>
            <a:endParaRPr lang="pt-BR" sz="3000" b="1" smtClean="0">
              <a:latin typeface="Arial" charset="0"/>
            </a:endParaRPr>
          </a:p>
          <a:p>
            <a:pPr marL="0" indent="0" algn="just" eaLnBrk="1" hangingPunct="1">
              <a:buFont typeface="Arial" charset="0"/>
              <a:buNone/>
            </a:pPr>
            <a:r>
              <a:rPr lang="pt-BR" sz="3000" b="1" smtClean="0">
                <a:latin typeface="Arial" charset="0"/>
              </a:rPr>
              <a:t>OBS: </a:t>
            </a:r>
            <a:r>
              <a:rPr lang="pt-BR" sz="3000" smtClean="0">
                <a:latin typeface="Arial" charset="0"/>
              </a:rPr>
              <a:t>É importante destacar o sistema de seguridade social (saúde, assistência social e previdência social) na redistribuição de renda da sociedade. </a:t>
            </a:r>
            <a:endParaRPr lang="pt-BR" sz="3000" b="1" smtClean="0">
              <a:latin typeface="Arial" charset="0"/>
            </a:endParaRPr>
          </a:p>
        </p:txBody>
      </p:sp>
      <p:sp>
        <p:nvSpPr>
          <p:cNvPr id="36867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BD55A2F-F87D-43A5-9B62-159A9E770FA2}" type="slidenum">
              <a:rPr lang="en-US" sz="1400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sz="140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9051941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Espaço Reservado para Conteúdo 2"/>
          <p:cNvSpPr>
            <a:spLocks noGrp="1"/>
          </p:cNvSpPr>
          <p:nvPr>
            <p:ph idx="1"/>
          </p:nvPr>
        </p:nvSpPr>
        <p:spPr>
          <a:xfrm>
            <a:off x="395288" y="549275"/>
            <a:ext cx="8324850" cy="5688013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pt-BR" sz="3000" b="1" dirty="0" err="1" smtClean="0">
                <a:latin typeface="Arial" charset="0"/>
              </a:rPr>
              <a:t>iii</a:t>
            </a:r>
            <a:r>
              <a:rPr lang="pt-BR" sz="3000" b="1" dirty="0" smtClean="0">
                <a:latin typeface="Arial" charset="0"/>
              </a:rPr>
              <a:t>) Função Estabilizadora</a:t>
            </a:r>
            <a:endParaRPr lang="pt-BR" sz="3000" b="1" dirty="0">
              <a:latin typeface="Arial" charset="0"/>
            </a:endParaRP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pt-BR" sz="3000" dirty="0">
              <a:latin typeface="Arial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pt-BR" sz="3000" dirty="0" smtClean="0">
                <a:latin typeface="Arial" charset="0"/>
              </a:rPr>
              <a:t>      Está diretamente relacionada às questões macroeconômicas da economia. Considerando-se </a:t>
            </a:r>
            <a:r>
              <a:rPr lang="pt-BR" sz="3000" dirty="0">
                <a:latin typeface="Arial" charset="0"/>
              </a:rPr>
              <a:t>que o funcionamento do sistema de mercado não é, por si só, capaz de assegurar:  </a:t>
            </a:r>
            <a:endParaRPr lang="pt-BR" sz="3000" dirty="0" smtClean="0">
              <a:latin typeface="Arial" charset="0"/>
            </a:endParaRPr>
          </a:p>
          <a:p>
            <a:pPr marL="0" indent="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pt-BR" sz="3000" dirty="0">
              <a:latin typeface="Arial" charset="0"/>
            </a:endParaRPr>
          </a:p>
          <a:p>
            <a:pPr algn="just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pt-BR" sz="3000" dirty="0" smtClean="0">
                <a:latin typeface="Arial" charset="0"/>
              </a:rPr>
              <a:t>Altos </a:t>
            </a:r>
            <a:r>
              <a:rPr lang="pt-BR" sz="3000" dirty="0">
                <a:latin typeface="Arial" charset="0"/>
              </a:rPr>
              <a:t>níveis de emprego;  </a:t>
            </a:r>
          </a:p>
          <a:p>
            <a:pPr algn="just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pt-BR" sz="3000" dirty="0" smtClean="0">
                <a:latin typeface="Arial" charset="0"/>
              </a:rPr>
              <a:t>Estabilidade </a:t>
            </a:r>
            <a:r>
              <a:rPr lang="pt-BR" sz="3000" dirty="0">
                <a:latin typeface="Arial" charset="0"/>
              </a:rPr>
              <a:t>de preços; e</a:t>
            </a:r>
          </a:p>
          <a:p>
            <a:pPr algn="just" eaLnBrk="1" fontAlgn="auto" hangingPunct="1">
              <a:spcAft>
                <a:spcPts val="0"/>
              </a:spcAft>
              <a:buFontTx/>
              <a:buChar char="-"/>
              <a:defRPr/>
            </a:pPr>
            <a:r>
              <a:rPr lang="pt-BR" sz="3000" dirty="0" smtClean="0">
                <a:latin typeface="Arial" charset="0"/>
              </a:rPr>
              <a:t>Altas </a:t>
            </a:r>
            <a:r>
              <a:rPr lang="pt-BR" sz="3000" dirty="0">
                <a:latin typeface="Arial" charset="0"/>
              </a:rPr>
              <a:t>taxas de crescimento econômico. </a:t>
            </a:r>
            <a:endParaRPr lang="pt-BR" sz="3000" dirty="0" smtClean="0">
              <a:latin typeface="Arial" charset="0"/>
            </a:endParaRPr>
          </a:p>
        </p:txBody>
      </p:sp>
      <p:sp>
        <p:nvSpPr>
          <p:cNvPr id="37891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14751050-6399-49F8-869C-4FE20F44C8AB}" type="slidenum">
              <a:rPr lang="en-US" sz="1400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sz="140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456460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404813"/>
            <a:ext cx="8280400" cy="5688012"/>
          </a:xfrm>
        </p:spPr>
        <p:txBody>
          <a:bodyPr/>
          <a:lstStyle/>
          <a:p>
            <a:pPr algn="just" eaLnBrk="1" hangingPunct="1">
              <a:lnSpc>
                <a:spcPct val="130000"/>
              </a:lnSpc>
              <a:buFont typeface="Wingdings" pitchFamily="2" charset="2"/>
              <a:buNone/>
              <a:defRPr/>
            </a:pPr>
            <a:r>
              <a:rPr lang="pt-BR" dirty="0" smtClean="0">
                <a:ea typeface="ＭＳ Ｐゴシック" pitchFamily="34" charset="-128"/>
              </a:rPr>
              <a:t>Principais instrumentos à disposição do governo: 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pt-BR" b="1" dirty="0" smtClean="0">
                <a:ea typeface="ＭＳ Ｐゴシック" pitchFamily="34" charset="-128"/>
              </a:rPr>
              <a:t>a) Política Fiscal:</a:t>
            </a:r>
          </a:p>
          <a:p>
            <a:pPr algn="just" eaLnBrk="1" hangingPunct="1">
              <a:lnSpc>
                <a:spcPct val="110000"/>
              </a:lnSpc>
              <a:buFontTx/>
              <a:buChar char="-"/>
              <a:defRPr/>
            </a:pPr>
            <a:r>
              <a:rPr lang="pt-BR" dirty="0" smtClean="0">
                <a:ea typeface="ＭＳ Ｐゴシック" pitchFamily="34" charset="-128"/>
              </a:rPr>
              <a:t>Provocar impacto direto através de variação dos gastos públicos em consumo e investimento; ou indiretamente, pela variação das alíquotas de impostos.   </a:t>
            </a:r>
          </a:p>
          <a:p>
            <a:pPr marL="0" indent="0" algn="just" eaLnBrk="1" hangingPunct="1">
              <a:lnSpc>
                <a:spcPct val="110000"/>
              </a:lnSpc>
              <a:buFont typeface="Arial" charset="0"/>
              <a:buNone/>
              <a:defRPr/>
            </a:pPr>
            <a:r>
              <a:rPr lang="pt-BR" sz="3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  </a:t>
            </a:r>
            <a:r>
              <a:rPr lang="pt-BR" sz="3000" dirty="0" err="1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Ex</a:t>
            </a:r>
            <a:r>
              <a:rPr lang="pt-BR" sz="3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: Em uma situação recessiva, o governo pode aumentar seus gastos para incentivar a demanda agregada.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endParaRPr lang="pt-BR" b="1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9412588"/>
      </p:ext>
    </p:extLst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404813"/>
            <a:ext cx="8280400" cy="568801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pt-BR" b="1" dirty="0" smtClean="0">
                <a:ea typeface="ＭＳ Ｐゴシック" pitchFamily="34" charset="-128"/>
              </a:rPr>
              <a:t>b) Política Monetária: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pt-BR" b="1" dirty="0" smtClean="0">
              <a:ea typeface="ＭＳ Ｐゴシック" pitchFamily="34" charset="-128"/>
            </a:endParaRPr>
          </a:p>
          <a:p>
            <a:pPr algn="just" eaLnBrk="1" hangingPunct="1">
              <a:lnSpc>
                <a:spcPct val="110000"/>
              </a:lnSpc>
              <a:buFontTx/>
              <a:buChar char="-"/>
              <a:defRPr/>
            </a:pPr>
            <a:r>
              <a:rPr lang="pt-BR" dirty="0" smtClean="0">
                <a:ea typeface="ＭＳ Ｐゴシック" pitchFamily="34" charset="-128"/>
              </a:rPr>
              <a:t>Em casos de recessão, o governo pode promover uma redução das taxas de juros, estimulando o aumento do investimento e consequentemente, o crescimento da demanda agregada.</a:t>
            </a:r>
          </a:p>
          <a:p>
            <a:pPr marL="0" indent="0" algn="just" eaLnBrk="1" hangingPunct="1">
              <a:lnSpc>
                <a:spcPct val="110000"/>
              </a:lnSpc>
              <a:buFont typeface="Arial" charset="0"/>
              <a:buNone/>
              <a:defRPr/>
            </a:pPr>
            <a:r>
              <a:rPr lang="pt-BR" sz="3000" dirty="0" smtClean="0">
                <a:latin typeface="Arial" pitchFamily="34" charset="0"/>
                <a:ea typeface="ＭＳ Ｐゴシック" pitchFamily="34" charset="-128"/>
                <a:cs typeface="Arial" pitchFamily="34" charset="0"/>
              </a:rPr>
              <a:t>.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  <a:defRPr/>
            </a:pPr>
            <a:endParaRPr lang="pt-BR" b="1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4975783"/>
      </p:ext>
    </p:extLst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175" y="620713"/>
            <a:ext cx="8229600" cy="5976937"/>
          </a:xfrm>
        </p:spPr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3400" b="1" dirty="0" err="1" smtClean="0"/>
              <a:t>Bibliografia</a:t>
            </a:r>
            <a:r>
              <a:rPr lang="en-US" sz="3400" b="1" dirty="0" smtClean="0"/>
              <a:t> </a:t>
            </a:r>
            <a:r>
              <a:rPr lang="en-US" sz="3400" b="1" dirty="0" err="1" smtClean="0"/>
              <a:t>Básica</a:t>
            </a:r>
            <a:r>
              <a:rPr lang="en-US" sz="3400" b="1" dirty="0" smtClean="0"/>
              <a:t>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3400" dirty="0"/>
              <a:t>GIAMBIAGI, Fábio; ALÉM, Ana Cláudia. Finanças Públicas. </a:t>
            </a:r>
            <a:r>
              <a:rPr lang="pt-BR" sz="3400" dirty="0" smtClean="0"/>
              <a:t>3. </a:t>
            </a:r>
            <a:r>
              <a:rPr lang="pt-BR" sz="3400" dirty="0"/>
              <a:t>ed. Rio de Janeiro</a:t>
            </a:r>
            <a:r>
              <a:rPr lang="pt-BR" sz="3400" dirty="0" smtClean="0"/>
              <a:t>: </a:t>
            </a:r>
            <a:r>
              <a:rPr lang="pt-BR" sz="3400" dirty="0" err="1" smtClean="0"/>
              <a:t>Elsevier</a:t>
            </a:r>
            <a:r>
              <a:rPr lang="pt-BR" sz="3400" dirty="0" smtClean="0"/>
              <a:t>, 2008.    </a:t>
            </a:r>
            <a:r>
              <a:rPr lang="pt-BR" sz="3400" b="1" dirty="0" smtClean="0"/>
              <a:t>(LIVRO TEXTO)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3400" dirty="0" smtClean="0"/>
              <a:t>REZENDE</a:t>
            </a:r>
            <a:r>
              <a:rPr lang="pt-BR" sz="3400" dirty="0"/>
              <a:t>, Fernando. Finanças Públicas. 2. ed. São Paulo: Atlas, 2001</a:t>
            </a:r>
            <a:r>
              <a:rPr lang="pt-BR" sz="3400" dirty="0" smtClean="0"/>
              <a:t>.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pt-BR" sz="3600" b="1" dirty="0" smtClean="0"/>
              <a:t>Bibliografia Complementar 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3400" dirty="0" smtClean="0"/>
              <a:t>RIANI</a:t>
            </a:r>
            <a:r>
              <a:rPr lang="pt-BR" sz="3400" dirty="0"/>
              <a:t>, Flávio. Economia do Setor Público: Uma abordagem introdutória. </a:t>
            </a:r>
            <a:r>
              <a:rPr lang="pt-BR" sz="3400" dirty="0" smtClean="0"/>
              <a:t>5 ed. Rio de Janeiro: Atlas</a:t>
            </a:r>
            <a:r>
              <a:rPr lang="pt-BR" sz="3400" dirty="0"/>
              <a:t>, </a:t>
            </a:r>
            <a:r>
              <a:rPr lang="pt-BR" sz="3400" dirty="0" smtClean="0"/>
              <a:t>2009.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3400" dirty="0" smtClean="0"/>
              <a:t>PEREIRA, Jose M.</a:t>
            </a:r>
            <a:r>
              <a:rPr lang="pt-BR" sz="3400" dirty="0"/>
              <a:t/>
            </a:r>
            <a:br>
              <a:rPr lang="pt-BR" sz="3400" dirty="0"/>
            </a:br>
            <a:r>
              <a:rPr lang="pt-BR" sz="3400" dirty="0"/>
              <a:t/>
            </a:r>
            <a:br>
              <a:rPr lang="pt-BR" sz="3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5204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404813"/>
            <a:ext cx="8280400" cy="568801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pt-BR" b="1" smtClean="0">
                <a:ea typeface="ＭＳ Ｐゴシック" pitchFamily="34" charset="-128"/>
              </a:rPr>
              <a:t>c) Política Cambial: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pt-BR" b="1" smtClean="0">
              <a:ea typeface="ＭＳ Ｐゴシック" pitchFamily="34" charset="-128"/>
            </a:endParaRPr>
          </a:p>
          <a:p>
            <a:pPr algn="just" eaLnBrk="1" hangingPunct="1">
              <a:lnSpc>
                <a:spcPct val="110000"/>
              </a:lnSpc>
              <a:buFontTx/>
              <a:buChar char="-"/>
            </a:pPr>
            <a:r>
              <a:rPr lang="pt-BR" sz="3000" smtClean="0">
                <a:latin typeface="Arial" charset="0"/>
                <a:ea typeface="ＭＳ Ｐゴシック" pitchFamily="34" charset="-128"/>
                <a:cs typeface="Arial" charset="0"/>
              </a:rPr>
              <a:t>Os principais mecanismos utilizados são o controle da taxa de câmbio e dos níveis de reservas internacionais. </a:t>
            </a:r>
          </a:p>
          <a:p>
            <a:pPr algn="just" eaLnBrk="1" hangingPunct="1">
              <a:lnSpc>
                <a:spcPct val="110000"/>
              </a:lnSpc>
              <a:buFontTx/>
              <a:buChar char="-"/>
            </a:pPr>
            <a:r>
              <a:rPr lang="pt-BR" sz="3000" smtClean="0">
                <a:latin typeface="Arial" charset="0"/>
                <a:ea typeface="ＭＳ Ｐゴシック" pitchFamily="34" charset="-128"/>
                <a:cs typeface="Arial" charset="0"/>
              </a:rPr>
              <a:t>Nesse caso, o governo atua sobre o valor da moeda em relação às demais, vendendo e comprando divisas.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endParaRPr lang="pt-BR" b="1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403514"/>
      </p:ext>
    </p:extLst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7089775" cy="792163"/>
          </a:xfrm>
          <a:solidFill>
            <a:schemeClr val="accent6">
              <a:lumMod val="40000"/>
              <a:lumOff val="60000"/>
              <a:alpha val="73000"/>
            </a:schemeClr>
          </a:solidFill>
          <a:ln>
            <a:solidFill>
              <a:srgbClr val="002060"/>
            </a:solidFill>
          </a:ln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pt-BR" sz="4200" b="1" dirty="0" smtClean="0"/>
              <a:t>1. Conceito</a:t>
            </a:r>
          </a:p>
        </p:txBody>
      </p:sp>
      <p:sp>
        <p:nvSpPr>
          <p:cNvPr id="4099" name="Rectangle 3"/>
          <p:cNvSpPr txBox="1">
            <a:spLocks noChangeArrowheads="1"/>
          </p:cNvSpPr>
          <p:nvPr/>
        </p:nvSpPr>
        <p:spPr bwMode="auto">
          <a:xfrm>
            <a:off x="274638" y="1412875"/>
            <a:ext cx="8545512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marL="457200" indent="-457200" algn="just" eaLnBrk="1" fontAlgn="auto" hangingPunct="1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endParaRPr lang="pt-BR" sz="3400" dirty="0" smtClean="0">
              <a:latin typeface="Arial" charset="0"/>
            </a:endParaRPr>
          </a:p>
          <a:p>
            <a:pPr marL="457200" indent="-457200" algn="just" eaLnBrk="1" fontAlgn="auto" hangingPunct="1">
              <a:spcBef>
                <a:spcPct val="2000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pt-BR" sz="3400" dirty="0" smtClean="0">
                <a:latin typeface="+mj-lt"/>
              </a:rPr>
              <a:t>Economia do Setor Publico refere-se ao </a:t>
            </a:r>
            <a:r>
              <a:rPr lang="pt-BR" sz="3400" dirty="0">
                <a:latin typeface="+mj-lt"/>
              </a:rPr>
              <a:t>campo da economia, dentro do aparelho estatal, cujo objetivo é analisar e otimizar as atividades financeiras executadas pelo governo, gerenciando e organizando o orçamento e a divida pública. </a:t>
            </a:r>
          </a:p>
          <a:p>
            <a:pPr algn="just" eaLnBrk="1" fontAlgn="auto" hangingPunct="1"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  <a:defRPr/>
            </a:pPr>
            <a:endParaRPr lang="pt-BR" sz="3200" dirty="0">
              <a:latin typeface="Arial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0E6C9E-7760-4E32-91E3-85603618EF78}" type="slidenum">
              <a:rPr lang="pt-BR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36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317500" y="1773238"/>
            <a:ext cx="8470900" cy="4103687"/>
          </a:xfrm>
        </p:spPr>
        <p:txBody>
          <a:bodyPr rtlCol="0">
            <a:normAutofit lnSpcReduction="10000"/>
          </a:bodyPr>
          <a:lstStyle/>
          <a:p>
            <a:pPr indent="98425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>
                <a:latin typeface="Arial" charset="0"/>
              </a:rPr>
              <a:t> Qual a </a:t>
            </a:r>
            <a:r>
              <a:rPr lang="pt-BR" b="1" dirty="0" smtClean="0">
                <a:latin typeface="Arial" charset="0"/>
              </a:rPr>
              <a:t>racionalidade </a:t>
            </a:r>
            <a:r>
              <a:rPr lang="pt-BR" dirty="0" smtClean="0">
                <a:latin typeface="Arial" charset="0"/>
              </a:rPr>
              <a:t>para a existência do governo?  </a:t>
            </a:r>
          </a:p>
          <a:p>
            <a:pPr indent="98425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>
                <a:latin typeface="Arial" charset="0"/>
              </a:rPr>
              <a:t>  Qual a </a:t>
            </a:r>
            <a:r>
              <a:rPr lang="pt-BR" b="1" dirty="0" smtClean="0">
                <a:latin typeface="Arial" charset="0"/>
              </a:rPr>
              <a:t>lógica </a:t>
            </a:r>
            <a:r>
              <a:rPr lang="pt-BR" b="1" i="1" dirty="0" smtClean="0">
                <a:latin typeface="Arial" charset="0"/>
              </a:rPr>
              <a:t>econômica</a:t>
            </a:r>
            <a:r>
              <a:rPr lang="pt-BR" b="1" dirty="0" smtClean="0">
                <a:latin typeface="Arial" charset="0"/>
              </a:rPr>
              <a:t> </a:t>
            </a:r>
            <a:r>
              <a:rPr lang="pt-BR" dirty="0" smtClean="0">
                <a:latin typeface="Arial" charset="0"/>
              </a:rPr>
              <a:t>da intervenção governamental na economia?  </a:t>
            </a:r>
          </a:p>
          <a:p>
            <a:pPr indent="98425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>
                <a:latin typeface="Arial" charset="0"/>
              </a:rPr>
              <a:t>  Qual o </a:t>
            </a:r>
            <a:r>
              <a:rPr lang="pt-BR" b="1" dirty="0" smtClean="0">
                <a:latin typeface="Arial" charset="0"/>
              </a:rPr>
              <a:t>papel assumido</a:t>
            </a:r>
            <a:r>
              <a:rPr lang="pt-BR" dirty="0" smtClean="0">
                <a:latin typeface="Arial" charset="0"/>
              </a:rPr>
              <a:t> pelo setor público em economias modernas? </a:t>
            </a:r>
          </a:p>
          <a:p>
            <a:pPr indent="98425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dirty="0" smtClean="0">
                <a:latin typeface="Arial" charset="0"/>
              </a:rPr>
              <a:t>   Quais os </a:t>
            </a:r>
            <a:r>
              <a:rPr lang="pt-BR" b="1" dirty="0" smtClean="0">
                <a:latin typeface="Arial" charset="0"/>
              </a:rPr>
              <a:t>efeitos das ações </a:t>
            </a:r>
            <a:r>
              <a:rPr lang="pt-BR" dirty="0" smtClean="0">
                <a:latin typeface="Arial" charset="0"/>
              </a:rPr>
              <a:t>dos governos</a:t>
            </a:r>
            <a:r>
              <a:rPr lang="pt-BR" b="1" dirty="0" smtClean="0">
                <a:latin typeface="Arial" charset="0"/>
              </a:rPr>
              <a:t>?</a:t>
            </a:r>
          </a:p>
          <a:p>
            <a:pPr indent="98425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dirty="0" smtClean="0">
              <a:latin typeface="Arial" charset="0"/>
            </a:endParaRPr>
          </a:p>
          <a:p>
            <a:pPr indent="98425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sz="2400" dirty="0" smtClean="0">
              <a:latin typeface="Arial" charset="0"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539750" y="333375"/>
            <a:ext cx="6689725" cy="792163"/>
          </a:xfrm>
          <a:solidFill>
            <a:schemeClr val="accent6">
              <a:lumMod val="40000"/>
              <a:lumOff val="60000"/>
              <a:alpha val="73000"/>
            </a:schemeClr>
          </a:solidFill>
          <a:ln>
            <a:solidFill>
              <a:srgbClr val="002060"/>
            </a:solidFill>
          </a:ln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pt-BR" sz="4200" b="1" dirty="0"/>
              <a:t>2</a:t>
            </a:r>
            <a:r>
              <a:rPr lang="pt-BR" sz="4200" b="1" dirty="0" smtClean="0"/>
              <a:t>. A Importância do Governo </a:t>
            </a:r>
          </a:p>
        </p:txBody>
      </p:sp>
    </p:spTree>
    <p:extLst>
      <p:ext uri="{BB962C8B-B14F-4D97-AF65-F5344CB8AC3E}">
        <p14:creationId xmlns:p14="http://schemas.microsoft.com/office/powerpoint/2010/main" val="3700206801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Espaço Reservado para Conteúdo 2"/>
          <p:cNvSpPr>
            <a:spLocks noGrp="1"/>
          </p:cNvSpPr>
          <p:nvPr>
            <p:ph idx="1"/>
          </p:nvPr>
        </p:nvSpPr>
        <p:spPr>
          <a:xfrm>
            <a:off x="650875" y="765175"/>
            <a:ext cx="8110538" cy="4895850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b="1" i="1" dirty="0" smtClean="0">
                <a:latin typeface="Arial" pitchFamily="34" charset="0"/>
                <a:cs typeface="Arial" pitchFamily="34" charset="0"/>
              </a:rPr>
              <a:t>A existência do governo é necessária para guiar, corrigir e complementar o sistema de mercado </a:t>
            </a:r>
            <a:r>
              <a:rPr lang="pt-BR" i="1" dirty="0" smtClean="0">
                <a:latin typeface="Arial" pitchFamily="34" charset="0"/>
                <a:cs typeface="Arial" pitchFamily="34" charset="0"/>
              </a:rPr>
              <a:t>que, sozinho, não é capaz de desempenhar todas as funções econômicas. 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i="1" dirty="0" smtClean="0">
              <a:latin typeface="Arial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altLang="ko-KR" dirty="0" smtClean="0">
                <a:latin typeface="Arial" pitchFamily="34" charset="0"/>
                <a:ea typeface="Batang" pitchFamily="18" charset="-127"/>
                <a:cs typeface="Arial" pitchFamily="34" charset="0"/>
              </a:rPr>
              <a:t>A teoria das Finanças Públicas pauta-se na existência de </a:t>
            </a:r>
            <a:r>
              <a:rPr lang="pt-BR" altLang="ko-KR" b="1" i="1" dirty="0" smtClean="0">
                <a:latin typeface="Arial" pitchFamily="34" charset="0"/>
                <a:ea typeface="Batang" pitchFamily="18" charset="-127"/>
                <a:cs typeface="Arial" pitchFamily="34" charset="0"/>
              </a:rPr>
              <a:t>falhas de mercado</a:t>
            </a:r>
            <a:r>
              <a:rPr lang="pt-BR" altLang="ko-KR" b="1" dirty="0" smtClean="0">
                <a:latin typeface="Arial" pitchFamily="34" charset="0"/>
                <a:ea typeface="Batang" pitchFamily="18" charset="-127"/>
                <a:cs typeface="Arial" pitchFamily="34" charset="0"/>
              </a:rPr>
              <a:t> </a:t>
            </a:r>
            <a:r>
              <a:rPr lang="pt-BR" altLang="ko-KR" dirty="0" smtClean="0">
                <a:latin typeface="Arial" pitchFamily="34" charset="0"/>
                <a:ea typeface="Batang" pitchFamily="18" charset="-127"/>
                <a:cs typeface="Arial" pitchFamily="34" charset="0"/>
              </a:rPr>
              <a:t>que tornam necessárias intervenções do governo na economia.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i="1" dirty="0" smtClean="0">
              <a:latin typeface="Arial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i="1" dirty="0" smtClean="0">
              <a:latin typeface="Arial" charset="0"/>
            </a:endParaRPr>
          </a:p>
        </p:txBody>
      </p:sp>
      <p:sp>
        <p:nvSpPr>
          <p:cNvPr id="7171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51591424-815B-4202-99E3-3606CA5CB0DC}" type="slidenum">
              <a:rPr lang="en-US" sz="1400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z="140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8447499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Espaço Reservado para Conteúdo 2"/>
          <p:cNvSpPr>
            <a:spLocks noGrp="1"/>
          </p:cNvSpPr>
          <p:nvPr>
            <p:ph idx="1"/>
          </p:nvPr>
        </p:nvSpPr>
        <p:spPr>
          <a:xfrm>
            <a:off x="650875" y="1484313"/>
            <a:ext cx="8108950" cy="4824412"/>
          </a:xfrm>
        </p:spPr>
        <p:txBody>
          <a:bodyPr rtlCol="0">
            <a:normAutofit fontScale="925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3100" dirty="0" smtClean="0"/>
              <a:t>A discussão sobre as falhas de mercado  centra-se na definição de Ótimo de Pareto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pt-BR" sz="3100" dirty="0" smtClean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sz="3100" dirty="0" smtClean="0"/>
              <a:t>Segundo </a:t>
            </a:r>
            <a:r>
              <a:rPr lang="pt-BR" sz="3100" dirty="0"/>
              <a:t>a teoria tradicional do </a:t>
            </a:r>
            <a:r>
              <a:rPr lang="pt-BR" sz="3100" dirty="0" smtClean="0"/>
              <a:t>Bem </a:t>
            </a:r>
            <a:r>
              <a:rPr lang="pt-BR" sz="3100" dirty="0"/>
              <a:t>E</a:t>
            </a:r>
            <a:r>
              <a:rPr lang="pt-BR" sz="3100" dirty="0" smtClean="0"/>
              <a:t>star</a:t>
            </a:r>
            <a:r>
              <a:rPr lang="pt-BR" sz="3100" dirty="0"/>
              <a:t>, sob certas condições, mercados competitivos geram uma alocação de recursos </a:t>
            </a:r>
            <a:r>
              <a:rPr lang="pt-BR" sz="3100" dirty="0" smtClean="0"/>
              <a:t>segundo um “</a:t>
            </a:r>
            <a:r>
              <a:rPr lang="pt-BR" altLang="ja-JP" sz="3100" b="1" dirty="0" smtClean="0"/>
              <a:t>Ótimo de Pareto</a:t>
            </a:r>
            <a:r>
              <a:rPr lang="pt-BR" sz="3100" dirty="0" smtClean="0"/>
              <a:t>”</a:t>
            </a:r>
            <a:r>
              <a:rPr lang="pt-BR" altLang="ja-JP" sz="3100" dirty="0"/>
              <a:t>: </a:t>
            </a:r>
            <a:r>
              <a:rPr lang="pt-BR" altLang="ja-JP" sz="3100" dirty="0" smtClean="0"/>
              <a:t> </a:t>
            </a:r>
          </a:p>
          <a:p>
            <a:pPr marL="0" indent="0" algn="just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3100" dirty="0" smtClean="0"/>
              <a:t>                             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pt-BR" altLang="ja-JP" sz="3100" b="1" dirty="0" smtClean="0"/>
              <a:t>Ótimo de Pareto</a:t>
            </a:r>
            <a:r>
              <a:rPr lang="pt-BR" altLang="ja-JP" sz="3100" dirty="0" smtClean="0"/>
              <a:t> se refere a</a:t>
            </a:r>
            <a:r>
              <a:rPr lang="en-US" sz="3100" dirty="0" smtClean="0"/>
              <a:t> </a:t>
            </a:r>
            <a:r>
              <a:rPr lang="en-US" sz="3100" dirty="0" err="1" smtClean="0"/>
              <a:t>uma</a:t>
            </a:r>
            <a:r>
              <a:rPr lang="en-US" sz="3100" dirty="0" smtClean="0"/>
              <a:t> </a:t>
            </a:r>
            <a:r>
              <a:rPr lang="en-US" sz="3100" dirty="0" err="1" smtClean="0"/>
              <a:t>situação</a:t>
            </a:r>
            <a:r>
              <a:rPr lang="en-US" sz="3100" dirty="0" smtClean="0"/>
              <a:t> </a:t>
            </a:r>
            <a:r>
              <a:rPr lang="en-US" sz="3100" dirty="0" err="1" smtClean="0"/>
              <a:t>onde</a:t>
            </a:r>
            <a:r>
              <a:rPr lang="en-US" sz="3100" dirty="0" smtClean="0"/>
              <a:t> </a:t>
            </a:r>
            <a:r>
              <a:rPr lang="en-US" sz="3100" dirty="0" err="1" smtClean="0"/>
              <a:t>não</a:t>
            </a:r>
            <a:r>
              <a:rPr lang="en-US" sz="3100" dirty="0" smtClean="0"/>
              <a:t> é </a:t>
            </a:r>
            <a:r>
              <a:rPr lang="en-US" sz="3100" dirty="0" err="1" smtClean="0"/>
              <a:t>possível</a:t>
            </a:r>
            <a:r>
              <a:rPr lang="en-US" sz="3100" dirty="0" smtClean="0"/>
              <a:t> </a:t>
            </a:r>
            <a:r>
              <a:rPr lang="en-US" sz="3100" dirty="0" err="1" smtClean="0"/>
              <a:t>elevar</a:t>
            </a:r>
            <a:r>
              <a:rPr lang="en-US" sz="3100" dirty="0" smtClean="0"/>
              <a:t> o </a:t>
            </a:r>
            <a:r>
              <a:rPr lang="en-US" sz="3100" dirty="0" err="1" smtClean="0"/>
              <a:t>bem</a:t>
            </a:r>
            <a:r>
              <a:rPr lang="en-US" sz="3100" dirty="0" smtClean="0"/>
              <a:t> </a:t>
            </a:r>
            <a:r>
              <a:rPr lang="en-US" sz="3100" dirty="0" err="1" smtClean="0"/>
              <a:t>estar</a:t>
            </a:r>
            <a:r>
              <a:rPr lang="en-US" sz="3100" dirty="0" smtClean="0"/>
              <a:t> de </a:t>
            </a:r>
            <a:r>
              <a:rPr lang="en-US" sz="3100" dirty="0" err="1" smtClean="0"/>
              <a:t>alguém</a:t>
            </a:r>
            <a:r>
              <a:rPr lang="en-US" sz="3100" dirty="0" smtClean="0"/>
              <a:t> </a:t>
            </a:r>
            <a:r>
              <a:rPr lang="en-US" sz="3100" dirty="0" err="1" smtClean="0"/>
              <a:t>sem</a:t>
            </a:r>
            <a:r>
              <a:rPr lang="en-US" sz="3100" dirty="0" smtClean="0"/>
              <a:t> </a:t>
            </a:r>
            <a:r>
              <a:rPr lang="en-US" sz="3100" dirty="0" err="1" smtClean="0"/>
              <a:t>que</a:t>
            </a:r>
            <a:r>
              <a:rPr lang="en-US" sz="3100" dirty="0" smtClean="0"/>
              <a:t> </a:t>
            </a:r>
            <a:r>
              <a:rPr lang="en-US" sz="3100" dirty="0" err="1" smtClean="0"/>
              <a:t>ocorra</a:t>
            </a:r>
            <a:r>
              <a:rPr lang="en-US" sz="3100" dirty="0" smtClean="0"/>
              <a:t> </a:t>
            </a:r>
            <a:r>
              <a:rPr lang="en-US" sz="3100" dirty="0" err="1" smtClean="0"/>
              <a:t>uma</a:t>
            </a:r>
            <a:r>
              <a:rPr lang="en-US" sz="3100" dirty="0" smtClean="0"/>
              <a:t> </a:t>
            </a:r>
            <a:r>
              <a:rPr lang="en-US" sz="3100" dirty="0" err="1" smtClean="0"/>
              <a:t>redução</a:t>
            </a:r>
            <a:r>
              <a:rPr lang="en-US" sz="3100" dirty="0" smtClean="0"/>
              <a:t> do </a:t>
            </a:r>
            <a:r>
              <a:rPr lang="en-US" sz="3100" dirty="0" err="1" smtClean="0"/>
              <a:t>bem</a:t>
            </a:r>
            <a:r>
              <a:rPr lang="en-US" sz="3100" dirty="0" smtClean="0"/>
              <a:t> </a:t>
            </a:r>
            <a:r>
              <a:rPr lang="en-US" sz="3100" dirty="0" err="1" smtClean="0"/>
              <a:t>estar</a:t>
            </a:r>
            <a:r>
              <a:rPr lang="en-US" sz="3100" dirty="0" smtClean="0"/>
              <a:t> de outro </a:t>
            </a:r>
            <a:r>
              <a:rPr lang="en-US" sz="3100" dirty="0" err="1" smtClean="0"/>
              <a:t>agente</a:t>
            </a:r>
            <a:r>
              <a:rPr lang="en-US" sz="3100" dirty="0" smtClean="0"/>
              <a:t>.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pt-BR" sz="2400" dirty="0">
              <a:latin typeface="Arial" charset="0"/>
            </a:endParaRPr>
          </a:p>
        </p:txBody>
      </p:sp>
      <p:sp>
        <p:nvSpPr>
          <p:cNvPr id="8195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CE660B3B-7001-43E9-A07D-5304143555FC}" type="slidenum">
              <a:rPr lang="en-US" sz="1400" smtClean="0">
                <a:latin typeface="Arial" charset="0"/>
                <a:ea typeface="ＭＳ Ｐゴシック" pitchFamily="34" charset="-128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sz="1400" smtClean="0">
              <a:latin typeface="Arial" charset="0"/>
              <a:ea typeface="ＭＳ Ｐゴシック" pitchFamily="34" charset="-128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715963" y="260350"/>
            <a:ext cx="5429250" cy="792163"/>
          </a:xfrm>
          <a:solidFill>
            <a:schemeClr val="accent6">
              <a:lumMod val="40000"/>
              <a:lumOff val="60000"/>
              <a:alpha val="73000"/>
            </a:schemeClr>
          </a:solidFill>
          <a:ln>
            <a:solidFill>
              <a:srgbClr val="002060"/>
            </a:solidFill>
          </a:ln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pt-BR" sz="4200" b="1" dirty="0" smtClean="0"/>
              <a:t>3. Falhas de Mercado </a:t>
            </a:r>
          </a:p>
        </p:txBody>
      </p:sp>
    </p:spTree>
    <p:extLst>
      <p:ext uri="{BB962C8B-B14F-4D97-AF65-F5344CB8AC3E}">
        <p14:creationId xmlns:p14="http://schemas.microsoft.com/office/powerpoint/2010/main" val="635043508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911225"/>
            <a:ext cx="8228013" cy="5686425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pt-BR" sz="2900" smtClean="0">
                <a:latin typeface="Arial" charset="0"/>
                <a:cs typeface="Arial" charset="0"/>
              </a:rPr>
              <a:t>O Primeiro Teorema do bem-estar diz que </a:t>
            </a:r>
            <a:r>
              <a:rPr lang="pt-BR" sz="2900" b="1" smtClean="0">
                <a:latin typeface="Arial" charset="0"/>
                <a:cs typeface="Arial" charset="0"/>
              </a:rPr>
              <a:t>o equilíbrio em mercados competitivos é eficiente no sentido de Pareto.  </a:t>
            </a:r>
          </a:p>
          <a:p>
            <a:pPr eaLnBrk="1" hangingPunct="1">
              <a:buFontTx/>
              <a:buChar char="•"/>
            </a:pPr>
            <a:endParaRPr lang="pt-BR" sz="2900" smtClean="0">
              <a:latin typeface="Arial" charset="0"/>
              <a:cs typeface="Arial" charset="0"/>
            </a:endParaRPr>
          </a:p>
          <a:p>
            <a:pPr eaLnBrk="1" hangingPunct="1">
              <a:buFontTx/>
              <a:buChar char="•"/>
            </a:pPr>
            <a:r>
              <a:rPr lang="pt-BR" sz="2900" i="1" smtClean="0">
                <a:latin typeface="Arial" charset="0"/>
                <a:cs typeface="Arial" charset="0"/>
              </a:rPr>
              <a:t>Para atingir a situação “Pareto eficiente” de recursos, não é necessário que exista a figura de um “planejador central” já que a livre concorrência, com as firmas operando em um mercado competitivo, levaria a essa alocação. </a:t>
            </a:r>
          </a:p>
          <a:p>
            <a:pPr eaLnBrk="1" hangingPunct="1">
              <a:buFontTx/>
              <a:buChar char="•"/>
            </a:pPr>
            <a:endParaRPr lang="pt-BR" sz="2900" i="1" smtClean="0">
              <a:latin typeface="Arial" charset="0"/>
              <a:cs typeface="Arial" charset="0"/>
            </a:endParaRPr>
          </a:p>
          <a:p>
            <a:pPr eaLnBrk="1" hangingPunct="1"/>
            <a:r>
              <a:rPr lang="en-US" sz="2900" smtClean="0">
                <a:latin typeface="Arial" charset="0"/>
                <a:cs typeface="Arial" charset="0"/>
              </a:rPr>
              <a:t>Qual a finalidade  do governo? </a:t>
            </a:r>
            <a:r>
              <a:rPr lang="pt-BR" sz="2900" smtClean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9219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6F81B0-FDB8-483A-9C45-4840FFD43107}" type="slidenum">
              <a:rPr lang="en-US" sz="1400" smtClean="0">
                <a:latin typeface="Arial" charset="0"/>
                <a:ea typeface="ＭＳ Ｐゴシック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z="1400" smtClean="0"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100885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1989</Words>
  <Application>Microsoft Office PowerPoint</Application>
  <PresentationFormat>Apresentação na tela (4:3)</PresentationFormat>
  <Paragraphs>237</Paragraphs>
  <Slides>40</Slides>
  <Notes>33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1" baseType="lpstr">
      <vt:lpstr>Tema do Office</vt:lpstr>
      <vt:lpstr>Apresentação do PowerPoint</vt:lpstr>
      <vt:lpstr> UNIVERSIDADE FEDERAL DO CEARÁ            CAMPUS SOBRAL  CURSO: CIÊNCIAS ECONÔMICAS  DISCIPLINA: ECONOMIA PÚBLICA  PROF(A): Débora Gaspar Feitosa </vt:lpstr>
      <vt:lpstr>Apresentação do PowerPoint</vt:lpstr>
      <vt:lpstr>Apresentação do PowerPoint</vt:lpstr>
      <vt:lpstr>1. Conceito</vt:lpstr>
      <vt:lpstr>2. A Importância do Governo </vt:lpstr>
      <vt:lpstr>Apresentação do PowerPoint</vt:lpstr>
      <vt:lpstr>3. Falhas de Mercado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4. Objetivos da Política  Fiscal e as  Funções do Governo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1</cp:revision>
  <dcterms:created xsi:type="dcterms:W3CDTF">2023-05-01T19:36:57Z</dcterms:created>
  <dcterms:modified xsi:type="dcterms:W3CDTF">2023-05-01T19:41:48Z</dcterms:modified>
</cp:coreProperties>
</file>