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ubik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ubik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428c7d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9428c7d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428c7d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428c7d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428c7d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428c7d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791fcc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791fcc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791fccd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791fccd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f9703c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f9703c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428c7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428c7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428c7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428c7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9428c7d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9428c7d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4ac64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4ac64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4ac64b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94ac64b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9428c7d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9428c7d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9428c7d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9428c7d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://wto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imf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worldbank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2297600"/>
            <a:ext cx="76881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Organismos Internacionais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Mundial do Comércio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1853850"/>
            <a:ext cx="7984351" cy="30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315400" y="4791600"/>
            <a:ext cx="32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Fonte:</a:t>
            </a: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 wto.org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Mundial do Comércio (OMC)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5604100" y="2264675"/>
            <a:ext cx="31956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2150">
                <a:solidFill>
                  <a:srgbClr val="3E474F"/>
                </a:solidFill>
                <a:highlight>
                  <a:srgbClr val="FFFFFF"/>
                </a:highlight>
              </a:rPr>
              <a:t>WTO Director-General: Ngozi Okonjo-Iweala</a:t>
            </a:r>
            <a:endParaRPr b="1" sz="2150">
              <a:solidFill>
                <a:srgbClr val="3E474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 de  2008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7688700" cy="28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Fatores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Aquecimento do mercado de hipotecas;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pt-BR" sz="1700"/>
              <a:t>empréstimo </a:t>
            </a:r>
            <a:r>
              <a:rPr b="1" lang="pt-BR" sz="1700">
                <a:latin typeface="Rubik"/>
                <a:ea typeface="Rubik"/>
                <a:cs typeface="Rubik"/>
                <a:sym typeface="Rubik"/>
              </a:rPr>
              <a:t>NINJA </a:t>
            </a:r>
            <a:r>
              <a:rPr b="1" lang="pt-BR" sz="1700"/>
              <a:t>- </a:t>
            </a:r>
            <a:r>
              <a:rPr b="1" i="1" lang="pt-BR" sz="1700"/>
              <a:t>No income, No Job, No Assets</a:t>
            </a:r>
            <a:r>
              <a:rPr b="1" lang="pt-BR" sz="1700"/>
              <a:t>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Desregulamentação do sistema financeiro paralelo;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pt-BR" sz="1700"/>
              <a:t>subprime - títulos de  alto risco;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pt-BR" sz="1700"/>
              <a:t>prime - títulos de baixo risco;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Grande liquidez dos mercados financeiros norte - americano e mundial.</a:t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2008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Consequências: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Primeira etapa (julho de 2007 a agosto de 2008): a crise ainda é predominantemente bancária;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Segunda etapa (entre setembro e outubro de 2008): estabelece-se uma crise sistêmica após a concordata do banco Lehman Brothers;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Terceira etapa (a partir de outubro de 2008): a crise chega aos países emergentes.</a:t>
            </a:r>
            <a:endParaRPr b="1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valorização do real estaria provocando a desindustrialização da economia brasileira?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A doença holandesa;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Crise de 2008;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Organismos Internacionais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Antecedentes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Grandes Guerras  Mundiais;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Crise  de 1929;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Conferência de Bretton Woods (1944);</a:t>
            </a:r>
            <a:endParaRPr b="1"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BR" sz="1700"/>
              <a:t> Criação um Sistema Monetário Internacional.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Organismos Internacionais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Consequências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Sistema Monetário Internacional;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Fundo Monetário Internacional (FMI);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Banco Mundial;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Organização Mundial do Comércio (OMC).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Fundo Monetário Internacional (FMI)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Objetivos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lphaLcParenR"/>
            </a:pPr>
            <a:r>
              <a:rPr b="1" lang="pt-BR" sz="1700"/>
              <a:t>evitar possíveis instabilidades cambiais e garantir a estabilidade financeira;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b="1" lang="pt-BR" sz="1700"/>
              <a:t>socorrer os países a ele associados quando da ocorrência de desequilíbrios transitórios em seus balanços de pagamentos.</a:t>
            </a:r>
            <a:endParaRPr b="1" sz="1700"/>
          </a:p>
        </p:txBody>
      </p:sp>
      <p:sp>
        <p:nvSpPr>
          <p:cNvPr id="106" name="Google Shape;106;p16"/>
          <p:cNvSpPr txBox="1"/>
          <p:nvPr/>
        </p:nvSpPr>
        <p:spPr>
          <a:xfrm>
            <a:off x="6911450" y="932475"/>
            <a:ext cx="15066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441500" y="813125"/>
            <a:ext cx="19767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284850" y="828025"/>
            <a:ext cx="19767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850" y="663250"/>
            <a:ext cx="1765650" cy="17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Fundo Monetário Internacional (FMI)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50" y="2078875"/>
            <a:ext cx="8354925" cy="2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725750" y="4438550"/>
            <a:ext cx="27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imf.org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Fundo Monetário Internacional (FMI)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725750" y="4438550"/>
            <a:ext cx="27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0" y="1853850"/>
            <a:ext cx="8411474" cy="2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Fundo Monetário Internacional (FMI)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Fonte: https://www.cnnbrasil.com.br/business/2020/10/27/fmi-ve-brasil-com-a-pior-divida-entre-emergentes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25750" y="4438550"/>
            <a:ext cx="27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105025"/>
            <a:ext cx="88106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Mundial - BIRD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75" y="1853850"/>
            <a:ext cx="8521326" cy="30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7062725" y="4567725"/>
            <a:ext cx="13554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715250" y="4798050"/>
            <a:ext cx="73698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854350" y="4565000"/>
            <a:ext cx="13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worldbank.org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484325" y="4949075"/>
            <a:ext cx="7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Mundial do Comércio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419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GATT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b="1" i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General Agreement on Tariffs and Trade -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Acordo Geral de Tarifas e Comércio )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pt-BR" sz="1700"/>
              <a:t>OBJETIVOS: 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pt-BR" sz="1700"/>
              <a:t>redução das restrições ao comércio internacional;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pt-BR" sz="1700"/>
              <a:t>e a liberalização do comércio multilateral.</a:t>
            </a:r>
            <a:br>
              <a:rPr b="1" lang="pt-BR" sz="1700"/>
            </a:br>
            <a:br>
              <a:rPr b="1" lang="pt-BR" sz="1700"/>
            </a:br>
            <a:endParaRPr b="1" sz="1700"/>
          </a:p>
        </p:txBody>
      </p:sp>
      <p:sp>
        <p:nvSpPr>
          <p:cNvPr id="151" name="Google Shape;151;p21"/>
          <p:cNvSpPr txBox="1"/>
          <p:nvPr/>
        </p:nvSpPr>
        <p:spPr>
          <a:xfrm>
            <a:off x="5949100" y="774625"/>
            <a:ext cx="26337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188" y="533337"/>
            <a:ext cx="1248637" cy="15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