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7ABA-3583-4192-B22E-983363F7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15EE8-304F-4AD6-BD39-E84CC1223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9DA294-894F-4F46-ACEA-60D880A0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C1CA2E-D1B7-4474-BE69-7CDFFC08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D67748-FE4C-4CB7-8A85-48FE186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6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16649-AB69-4997-9CE8-1FED995B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1D133C-DE91-41D4-AA9C-5C3F6EFE9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B33EF-DF21-41CF-9EC0-187C50B5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5A879-E35A-485D-8155-061CF008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9EE5D4-3BF2-40A4-B31F-9A0EFF27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97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EA2D0A-DDF9-4127-A053-2DA53293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7A5F87-F7A8-44D3-A6C1-758D6A4E0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D3EE3-D96F-45DD-B252-21A7887A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7D4D43-95CC-46A4-9951-0837D969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50590A-A93F-42F8-9B29-EFCF2CC92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98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1E86-5FAA-48C7-B222-08121192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C6896-6EC8-4974-9910-00E794C13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8A0FA5-F500-499B-A060-65F88542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BD191-8654-45AB-9B8B-6AAAFEAA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F9C8D-32C9-44C8-8D4A-EFC96B6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90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D78AA-D6B6-48EC-8A1C-92E4AC0E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5B624F-8B2D-4918-8126-4FACA868D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9B2B64-15E6-433C-9005-A7089AB4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148E2-E17D-4864-8586-8F0DB44D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769565-FF6B-4321-90E4-356946C0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40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EECD0-A82B-43C7-A849-C96FF582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C3192-BC13-42B7-87AB-E06D86823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54E0BC-0F24-4458-8024-7B84048B0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90BF4F-D426-40BA-89DC-840434CB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1C9C51-F3DF-457A-AA58-29D73A9F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277E70-C6AF-4671-9B79-68BC3659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6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5D2F3-037B-4B32-B148-241BB809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ACD6D-5686-4649-B163-04E9D048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59D87-3328-4B70-8AA8-40DE110F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AAB6B8-B24B-43D9-835D-2E072E8F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41E5D7F-64EA-4706-AA9F-B7BC2422A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00EE1D-8B16-4B0F-948F-F4AB4D67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C3BC6F-4235-4EF6-BCCB-9A49FDBD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8E70BF-5EC8-4B77-B36D-296A69C9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03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E417F-4362-44D5-A621-CEDDAB4E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3B2DF0-162E-41D6-9896-FA3735A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1BD8C3-CD5C-4A72-BFD5-C6B8B636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5E5421-C286-4613-93DA-3B24BF4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69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3FB59-4A17-4373-9D9B-2E066501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141FDC-3181-4138-B163-AEDB77A4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2F57DB-44BB-489A-A47D-EE91F67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7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E6D0B-0C87-4F25-81A5-805951A5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A06AB-F7F6-4052-993B-10034BB07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BCBCD-20D3-462C-8D91-80625D478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9398CC-8DAE-4AFB-831B-CCA34F84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8AB392-CBD2-47CC-8E27-5EE1C643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C53DB9-14B3-40FB-A7ED-59BE4EF7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6C7EA-A874-40C1-9E58-6D361FEE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1E2809-750E-4621-8A85-111785E60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7D54F0-2B52-4A17-93B4-36E9D0AE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EC8241-62C8-4266-B285-DA0F2D7C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B9EA9F-C76C-4AD8-9027-5D8CDEBB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DA5A99-6853-45E8-9E01-6833EBDD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8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87D5B2-6F80-498A-9D92-E574F81A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052C03-EF16-45C5-894C-0C4AAEA8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FCAEB-EA7F-483F-9EBF-791B2BBA6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872BD-7D69-48A8-8D77-B745CD459B7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0EB8FD-AAFB-4527-9B27-ED2F81CF2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74944-E3BC-48D4-AE23-E2ADD4E8E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8A69-9BB5-47EE-B730-3B027DE980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8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8DBBF52-C166-4399-A6B9-F8054212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" y="234889"/>
            <a:ext cx="3162574" cy="234716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83E5063-7E9E-458B-B2E0-02BDA24B3272}"/>
              </a:ext>
            </a:extLst>
          </p:cNvPr>
          <p:cNvSpPr txBox="1"/>
          <p:nvPr/>
        </p:nvSpPr>
        <p:spPr>
          <a:xfrm>
            <a:off x="3255980" y="353961"/>
            <a:ext cx="35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 de corrente e tensão;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F7680C-1C2A-49D8-930C-650B45C7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" y="2582052"/>
            <a:ext cx="3258626" cy="246189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679A3ED-771D-4D02-ABD0-B8A3569AE910}"/>
              </a:ext>
            </a:extLst>
          </p:cNvPr>
          <p:cNvSpPr txBox="1"/>
          <p:nvPr/>
        </p:nvSpPr>
        <p:spPr>
          <a:xfrm>
            <a:off x="3246148" y="723293"/>
            <a:ext cx="384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Associar as correntes aos potenciais;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DD0B726-34E8-4486-8E36-A8DA8E6151F2}"/>
                  </a:ext>
                </a:extLst>
              </p:cNvPr>
              <p:cNvSpPr txBox="1"/>
              <p:nvPr/>
            </p:nvSpPr>
            <p:spPr>
              <a:xfrm>
                <a:off x="3255980" y="1092625"/>
                <a:ext cx="4309943" cy="3227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I1: </a:t>
                </a:r>
                <a:r>
                  <a:rPr lang="pt-BR" dirty="0" err="1"/>
                  <a:t>va</a:t>
                </a:r>
                <a:r>
                  <a:rPr lang="pt-BR" dirty="0"/>
                  <a:t> – 16.i1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𝑣𝑎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pt-BR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pt-BR" dirty="0"/>
                  <a:t>I2: -20.i2 – </a:t>
                </a:r>
                <a:r>
                  <a:rPr lang="pt-BR" dirty="0" err="1"/>
                  <a:t>vd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I3: </a:t>
                </a:r>
                <a:r>
                  <a:rPr lang="pt-BR" dirty="0" err="1"/>
                  <a:t>vd</a:t>
                </a:r>
                <a:r>
                  <a:rPr lang="pt-BR" dirty="0"/>
                  <a:t> – 4.i3 + 60 – </a:t>
                </a:r>
                <a:r>
                  <a:rPr lang="pt-BR" dirty="0" err="1"/>
                  <a:t>va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𝑣𝑎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+ 60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I4: </a:t>
                </a:r>
                <a:r>
                  <a:rPr lang="pt-BR" dirty="0" err="1"/>
                  <a:t>va</a:t>
                </a:r>
                <a:r>
                  <a:rPr lang="pt-BR" dirty="0"/>
                  <a:t> + 90 – 8.i4 – </a:t>
                </a:r>
                <a:r>
                  <a:rPr lang="pt-BR" dirty="0" err="1"/>
                  <a:t>vb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𝑣𝑎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𝑣𝑏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+ 90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I5: </a:t>
                </a:r>
                <a:r>
                  <a:rPr lang="pt-BR" dirty="0" err="1"/>
                  <a:t>vb</a:t>
                </a:r>
                <a:r>
                  <a:rPr lang="pt-BR" dirty="0"/>
                  <a:t> – 8.i5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I6: -5.i6 – </a:t>
                </a:r>
                <a:r>
                  <a:rPr lang="pt-BR" dirty="0" err="1"/>
                  <a:t>vc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 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I7: </a:t>
                </a:r>
                <a:r>
                  <a:rPr lang="pt-BR" dirty="0" err="1"/>
                  <a:t>vc</a:t>
                </a:r>
                <a:r>
                  <a:rPr lang="pt-BR" dirty="0"/>
                  <a:t> – 10.i7 – </a:t>
                </a:r>
                <a:r>
                  <a:rPr lang="pt-BR" dirty="0" err="1"/>
                  <a:t>vd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𝑣𝑑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/>
                  <a:t>I8: </a:t>
                </a:r>
                <a:r>
                  <a:rPr lang="pt-BR" dirty="0" err="1"/>
                  <a:t>vc</a:t>
                </a:r>
                <a:r>
                  <a:rPr lang="pt-BR" dirty="0"/>
                  <a:t> – 4.i8 – </a:t>
                </a:r>
                <a:r>
                  <a:rPr lang="pt-BR" dirty="0" err="1"/>
                  <a:t>vb</a:t>
                </a:r>
                <a:r>
                  <a:rPr lang="pt-BR" dirty="0"/>
                  <a:t> = 0 →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8= 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𝑣𝑏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DD0B726-34E8-4486-8E36-A8DA8E61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980" y="1092625"/>
                <a:ext cx="4309943" cy="3227871"/>
              </a:xfrm>
              <a:prstGeom prst="rect">
                <a:avLst/>
              </a:prstGeom>
              <a:blipFill>
                <a:blip r:embed="rId4"/>
                <a:stretch>
                  <a:fillRect l="-1132" b="-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533F1DE-F4AE-4D26-9D70-A7D72E577C2B}"/>
              </a:ext>
            </a:extLst>
          </p:cNvPr>
          <p:cNvSpPr txBox="1"/>
          <p:nvPr/>
        </p:nvSpPr>
        <p:spPr>
          <a:xfrm>
            <a:off x="7565923" y="353961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Aplicar LKC;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247F131-7274-443D-AC69-A32C797FEC6B}"/>
                  </a:ext>
                </a:extLst>
              </p:cNvPr>
              <p:cNvSpPr txBox="1"/>
              <p:nvPr/>
            </p:nvSpPr>
            <p:spPr>
              <a:xfrm>
                <a:off x="7565923" y="723293"/>
                <a:ext cx="3978397" cy="117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a</a:t>
                </a:r>
                <a:r>
                  <a:rPr lang="pt-BR" dirty="0"/>
                  <a:t>: i3 = i1 + i4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+60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u="sng" dirty="0">
                    <a:solidFill>
                      <a:schemeClr val="accent6"/>
                    </a:solidFill>
                  </a:rPr>
                  <a:t>7.va – 2.vb – 4.vd = 60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247F131-7274-443D-AC69-A32C797FE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23" y="723293"/>
                <a:ext cx="3978397" cy="1172244"/>
              </a:xfrm>
              <a:prstGeom prst="rect">
                <a:avLst/>
              </a:prstGeom>
              <a:blipFill>
                <a:blip r:embed="rId5"/>
                <a:stretch>
                  <a:fillRect l="-1225" t="-3125"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273C8C6-1985-4A20-A8A7-866A935FB5AE}"/>
                  </a:ext>
                </a:extLst>
              </p:cNvPr>
              <p:cNvSpPr txBox="1"/>
              <p:nvPr/>
            </p:nvSpPr>
            <p:spPr>
              <a:xfrm>
                <a:off x="7565923" y="1895537"/>
                <a:ext cx="3460050" cy="11722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b</a:t>
                </a:r>
                <a:r>
                  <a:rPr lang="pt-BR" dirty="0"/>
                  <a:t>: i4 + i8 = i5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+ 90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u="sng" dirty="0" err="1">
                    <a:solidFill>
                      <a:schemeClr val="accent6"/>
                    </a:solidFill>
                  </a:rPr>
                  <a:t>va</a:t>
                </a:r>
                <a:r>
                  <a:rPr lang="pt-BR" u="sng" dirty="0">
                    <a:solidFill>
                      <a:schemeClr val="accent6"/>
                    </a:solidFill>
                  </a:rPr>
                  <a:t> – 4.vb + 2.vc = -90</a:t>
                </a: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273C8C6-1985-4A20-A8A7-866A935FB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23" y="1895537"/>
                <a:ext cx="3460050" cy="1172244"/>
              </a:xfrm>
              <a:prstGeom prst="rect">
                <a:avLst/>
              </a:prstGeom>
              <a:blipFill>
                <a:blip r:embed="rId6"/>
                <a:stretch>
                  <a:fillRect l="-1408" t="-3125"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3C5F82A-B833-42EC-B283-6F97033ADFE7}"/>
                  </a:ext>
                </a:extLst>
              </p:cNvPr>
              <p:cNvSpPr txBox="1"/>
              <p:nvPr/>
            </p:nvSpPr>
            <p:spPr>
              <a:xfrm>
                <a:off x="7565923" y="3067716"/>
                <a:ext cx="3628104" cy="1172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c</a:t>
                </a:r>
                <a:r>
                  <a:rPr lang="pt-BR" dirty="0"/>
                  <a:t>: i6 = i7 + i8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𝑣𝑑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:r>
                  <a:rPr lang="pt-BR" u="sng" dirty="0">
                    <a:solidFill>
                      <a:schemeClr val="accent6"/>
                    </a:solidFill>
                  </a:rPr>
                  <a:t>5.vb – 11.vc + 2.vd = 0</a:t>
                </a: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D3C5F82A-B833-42EC-B283-6F97033AD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23" y="3067716"/>
                <a:ext cx="3628104" cy="1172309"/>
              </a:xfrm>
              <a:prstGeom prst="rect">
                <a:avLst/>
              </a:prstGeom>
              <a:blipFill>
                <a:blip r:embed="rId7"/>
                <a:stretch>
                  <a:fillRect l="-1345" t="-2591" b="-7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B473BD2-CAB6-4122-9407-664E2A647C48}"/>
                  </a:ext>
                </a:extLst>
              </p:cNvPr>
              <p:cNvSpPr txBox="1"/>
              <p:nvPr/>
            </p:nvSpPr>
            <p:spPr>
              <a:xfrm>
                <a:off x="7565923" y="4239960"/>
                <a:ext cx="3628103" cy="117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d</a:t>
                </a:r>
                <a:r>
                  <a:rPr lang="pt-BR" dirty="0"/>
                  <a:t>: i7 + i2 = i3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𝑣𝑐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𝑣𝑑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𝑣𝑑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+ 60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:r>
                  <a:rPr lang="pt-BR" u="sng" dirty="0">
                    <a:solidFill>
                      <a:schemeClr val="accent6"/>
                    </a:solidFill>
                  </a:rPr>
                  <a:t>5.va + 2.vc – 8.vd = 300</a:t>
                </a: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B473BD2-CAB6-4122-9407-664E2A647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923" y="4239960"/>
                <a:ext cx="3628103" cy="1172244"/>
              </a:xfrm>
              <a:prstGeom prst="rect">
                <a:avLst/>
              </a:prstGeom>
              <a:blipFill>
                <a:blip r:embed="rId8"/>
                <a:stretch>
                  <a:fillRect l="-1345" t="-3125"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85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0F7680C-1C2A-49D8-930C-650B45C75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353961"/>
            <a:ext cx="3258626" cy="246189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33F1DE-F4AE-4D26-9D70-A7D72E577C2B}"/>
              </a:ext>
            </a:extLst>
          </p:cNvPr>
          <p:cNvSpPr txBox="1"/>
          <p:nvPr/>
        </p:nvSpPr>
        <p:spPr>
          <a:xfrm>
            <a:off x="3405978" y="353961"/>
            <a:ext cx="261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Resolvemos o sistema;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47F131-7274-443D-AC69-A32C797FEC6B}"/>
              </a:ext>
            </a:extLst>
          </p:cNvPr>
          <p:cNvSpPr txBox="1"/>
          <p:nvPr/>
        </p:nvSpPr>
        <p:spPr>
          <a:xfrm>
            <a:off x="3405978" y="723293"/>
            <a:ext cx="2331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chemeClr val="accent6"/>
                </a:solidFill>
              </a:rPr>
              <a:t>7.va – 2.vb – 4.vd = 60</a:t>
            </a:r>
          </a:p>
          <a:p>
            <a:r>
              <a:rPr lang="pt-BR" u="sng" dirty="0" err="1">
                <a:solidFill>
                  <a:schemeClr val="accent6"/>
                </a:solidFill>
              </a:rPr>
              <a:t>va</a:t>
            </a:r>
            <a:r>
              <a:rPr lang="pt-BR" u="sng" dirty="0">
                <a:solidFill>
                  <a:schemeClr val="accent6"/>
                </a:solidFill>
              </a:rPr>
              <a:t> – 4.vb + 2.vc = -90</a:t>
            </a:r>
          </a:p>
          <a:p>
            <a:r>
              <a:rPr lang="pt-BR" u="sng" dirty="0">
                <a:solidFill>
                  <a:schemeClr val="accent6"/>
                </a:solidFill>
              </a:rPr>
              <a:t>5.vb – 11.vc + 2.vd = 0</a:t>
            </a:r>
          </a:p>
          <a:p>
            <a:r>
              <a:rPr lang="pt-BR" u="sng" dirty="0">
                <a:solidFill>
                  <a:schemeClr val="accent6"/>
                </a:solidFill>
              </a:rPr>
              <a:t>5.va + 2.vc – 8.vd = 300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4D2B939-40E3-4DB5-B2F0-E3DDB82EADB5}"/>
                  </a:ext>
                </a:extLst>
              </p:cNvPr>
              <p:cNvSpPr txBox="1"/>
              <p:nvPr/>
            </p:nvSpPr>
            <p:spPr>
              <a:xfrm>
                <a:off x="3405978" y="1923622"/>
                <a:ext cx="3014928" cy="1421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−95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𝑣𝑏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185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𝑣𝑐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𝑣𝑑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−17</m:t>
                          </m:r>
                          <m: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4D2B939-40E3-4DB5-B2F0-E3DDB82E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78" y="1923622"/>
                <a:ext cx="3014928" cy="1421287"/>
              </a:xfrm>
              <a:prstGeom prst="rect">
                <a:avLst/>
              </a:prstGeom>
              <a:blipFill>
                <a:blip r:embed="rId3"/>
                <a:stretch>
                  <a:fillRect l="-1822" t="-25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AEEDB-F123-4336-8C1E-36829537EDD2}"/>
                  </a:ext>
                </a:extLst>
              </p:cNvPr>
              <p:cNvSpPr txBox="1"/>
              <p:nvPr/>
            </p:nvSpPr>
            <p:spPr>
              <a:xfrm>
                <a:off x="3405978" y="3348320"/>
                <a:ext cx="3053721" cy="2472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Assim, temos as correntes: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−95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965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530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72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185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72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62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−115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AEEDB-F123-4336-8C1E-36829537E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978" y="3348320"/>
                <a:ext cx="3053721" cy="2472280"/>
              </a:xfrm>
              <a:prstGeom prst="rect">
                <a:avLst/>
              </a:prstGeom>
              <a:blipFill>
                <a:blip r:embed="rId4"/>
                <a:stretch>
                  <a:fillRect l="-1796" t="-1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ED79157-BA18-43E8-9DE2-89A41D68E2F0}"/>
                  </a:ext>
                </a:extLst>
              </p:cNvPr>
              <p:cNvSpPr txBox="1"/>
              <p:nvPr/>
            </p:nvSpPr>
            <p:spPr>
              <a:xfrm>
                <a:off x="6420906" y="400127"/>
                <a:ext cx="4332148" cy="2242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u="sng" dirty="0">
                    <a:solidFill>
                      <a:srgbClr val="00B0F0"/>
                    </a:solidFill>
                  </a:rPr>
                  <a:t>V) Usando Lei de Ohm, calculamos</a:t>
                </a:r>
              </a:p>
              <a:p>
                <a:r>
                  <a:rPr lang="pt-BR" u="sng" dirty="0">
                    <a:solidFill>
                      <a:srgbClr val="00B0F0"/>
                    </a:solidFill>
                  </a:rPr>
                  <a:t>As tensões nos resistores;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−95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175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965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530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185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1625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−115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ED79157-BA18-43E8-9DE2-89A41D68E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06" y="400127"/>
                <a:ext cx="4332148" cy="2242537"/>
              </a:xfrm>
              <a:prstGeom prst="rect">
                <a:avLst/>
              </a:prstGeom>
              <a:blipFill>
                <a:blip r:embed="rId5"/>
                <a:stretch>
                  <a:fillRect l="-1125" t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5683BD0-4D67-4FEE-B70B-D56C2DAE51AC}"/>
                  </a:ext>
                </a:extLst>
              </p:cNvPr>
              <p:cNvSpPr txBox="1"/>
              <p:nvPr/>
            </p:nvSpPr>
            <p:spPr>
              <a:xfrm>
                <a:off x="6420906" y="2642664"/>
                <a:ext cx="3372270" cy="171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u="sng" dirty="0">
                    <a:solidFill>
                      <a:srgbClr val="00B0F0"/>
                    </a:solidFill>
                  </a:rPr>
                  <a:t>VI) Aplicamos o teste da potência;</a:t>
                </a:r>
              </a:p>
              <a:p>
                <a:r>
                  <a:rPr lang="pt-BR" dirty="0">
                    <a:solidFill>
                      <a:srgbClr val="00B0F0"/>
                    </a:solidFill>
                  </a:rPr>
                  <a:t>Potência fornecida:</a:t>
                </a:r>
              </a:p>
              <a:p>
                <a:r>
                  <a:rPr lang="pt-BR" dirty="0" err="1"/>
                  <a:t>Pf</a:t>
                </a:r>
                <a:r>
                  <a:rPr lang="pt-BR" dirty="0"/>
                  <a:t> = -60.i3 – 90.i4 </a:t>
                </a:r>
              </a:p>
              <a:p>
                <a:r>
                  <a:rPr lang="pt-BR" dirty="0" err="1"/>
                  <a:t>Pf</a:t>
                </a:r>
                <a:r>
                  <a:rPr lang="pt-BR" dirty="0"/>
                  <a:t> = -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60.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965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−90.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530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72</m:t>
                        </m:r>
                      </m:den>
                    </m:f>
                  </m:oMath>
                </a14:m>
                <a:endParaRPr lang="pt-BR" dirty="0"/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Pf = -</a:t>
                </a:r>
                <a:r>
                  <a:rPr lang="pt-BR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12775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5683BD0-4D67-4FEE-B70B-D56C2DAE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06" y="2642664"/>
                <a:ext cx="3372270" cy="1715021"/>
              </a:xfrm>
              <a:prstGeom prst="rect">
                <a:avLst/>
              </a:prstGeom>
              <a:blipFill>
                <a:blip r:embed="rId6"/>
                <a:stretch>
                  <a:fillRect l="-1447" t="-2135" r="-1085" b="-1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C675E0-E6C8-4236-AEE2-F791E07A7678}"/>
                  </a:ext>
                </a:extLst>
              </p:cNvPr>
              <p:cNvSpPr txBox="1"/>
              <p:nvPr/>
            </p:nvSpPr>
            <p:spPr>
              <a:xfrm>
                <a:off x="6420906" y="4357685"/>
                <a:ext cx="3269806" cy="13189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dissipada:</a:t>
                </a:r>
              </a:p>
              <a:p>
                <a:r>
                  <a:rPr lang="pt-BR" dirty="0" err="1"/>
                  <a:t>Pd</a:t>
                </a:r>
                <a:r>
                  <a:rPr lang="pt-BR" dirty="0"/>
                  <a:t> = v1.i1 + v2.i2 + v3.i3 + v4.i4 +</a:t>
                </a:r>
              </a:p>
              <a:p>
                <a:r>
                  <a:rPr lang="pt-BR" dirty="0"/>
                  <a:t>         v5.i5 + v6.i6 + v7.i7 + v8.i8</a:t>
                </a:r>
              </a:p>
              <a:p>
                <a:r>
                  <a:rPr lang="pt-BR" dirty="0">
                    <a:solidFill>
                      <a:srgbClr val="00B050"/>
                    </a:solidFill>
                  </a:rPr>
                  <a:t>Pd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12775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C675E0-E6C8-4236-AEE2-F791E07A7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906" y="4357685"/>
                <a:ext cx="3269806" cy="1318951"/>
              </a:xfrm>
              <a:prstGeom prst="rect">
                <a:avLst/>
              </a:prstGeom>
              <a:blipFill>
                <a:blip r:embed="rId7"/>
                <a:stretch>
                  <a:fillRect l="-1490" t="-2778" r="-559" b="-23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4BB6D1-9C60-418F-97A8-AA79D72D401D}"/>
              </a:ext>
            </a:extLst>
          </p:cNvPr>
          <p:cNvSpPr txBox="1"/>
          <p:nvPr/>
        </p:nvSpPr>
        <p:spPr>
          <a:xfrm>
            <a:off x="6420906" y="5676636"/>
            <a:ext cx="436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Teste das potências verificado, pois: </a:t>
            </a:r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/>
              <a:t> = -</a:t>
            </a:r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24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5" grpId="0"/>
      <p:bldP spid="9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527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25</cp:revision>
  <dcterms:created xsi:type="dcterms:W3CDTF">2021-05-28T20:38:33Z</dcterms:created>
  <dcterms:modified xsi:type="dcterms:W3CDTF">2021-05-28T23:52:37Z</dcterms:modified>
</cp:coreProperties>
</file>