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7DF97-9D69-46CF-91FA-F94E874F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6187F7-5877-4380-B648-BA8569D73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D09A0-8D89-466D-9B68-68ED4BBB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615F46-6AF5-4C09-AB43-8049D806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6869A4-1A79-4BF3-816B-E3B6EFDE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30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81BA1-D1F5-4ED7-A069-298F9B52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C145AA4-5AC1-4DBE-A14A-8C44B4A30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76E7C-110F-4CBA-8C39-3303956D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C3E08-3180-4841-828D-4F4602C1E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4DA17-808D-4A80-A1AD-FE4CDE33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2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D0EBD2-4C04-4AD4-B71E-AB53A7225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CD4170-2A67-4F06-898B-740D7DE3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7284DC-130A-4E08-831F-68A54779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BFFAC2-B6F3-4BB7-B96B-CC5DE0F9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35A19-66A6-40E2-B065-B7737163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281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7EB0D-9350-45BA-AF8C-6B2628B5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994747-CE10-43C1-B9FD-EF68B37E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2D491E-9241-4CD3-9A5B-55C8A562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64392D-D7FA-421E-92E0-20E81336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63688-D4C2-4A99-80A5-0D4036C7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99856-EB08-41F3-87B6-020A8D55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AD800-CB48-46C3-B28B-70AFF74A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8AA424-78A2-445C-BC30-0F28CC09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91570E-8621-42BA-9C5E-28E9B735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AD895-3201-43E5-B392-44F0DC6D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91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39C7C-20C1-4DE0-A0DB-A28C1B57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CAD51-801D-4B76-8C4E-170512EB0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399A2F-7556-44E8-A0C1-FB7950670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5A51E9-C347-4165-98CC-51E0964D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17C0C8-7313-48E5-95EB-BCE013CD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F95BB-FFA9-418B-B4EF-1A28B2B4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9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BD673-FA73-4D2C-A37B-A42302B4F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801A6-9206-416A-B1A2-798207A95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6A8A58-E049-4A70-A7E2-238D5AE83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A626E6-FEF1-4DE7-B745-FBA60732A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96622C-846C-45E0-9E2E-5F3AA011A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78DEC3-4E1B-48AA-8F39-13C4D243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0B724B-CBB7-4505-B78A-55A0B9DC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C1B91E-B515-4DFD-BD10-A5DE5087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1ED17-0007-43D7-8AE9-821BDBE6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7B40E6-671C-4976-8DF2-B69A8600F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0798E2-2920-4906-B5B6-46A394F9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25886C-65AA-45BC-A15E-0B47D987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56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256F3B-1FE6-4207-88FA-E451843B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8F1B6F-30BD-4D8B-BC00-53C5AC50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2D5573-2C70-4691-89D5-3852A621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0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415A4-5838-4456-9294-BC9556C5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23407-0412-4945-AD2B-9D485448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FDEF88-B046-49E0-B362-317CAA38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3B97B-254B-442F-B827-F2526A9D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1B84E0-A706-43BF-9453-8FF3C892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91AA43-29C7-42F1-BF52-77CB5FDB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3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2BAC4-FDE0-4788-AF0C-DCC256A5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86591A-7C62-45EF-8CAC-823D1E1BE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99DEBE-280E-4777-A3B0-3039AFD8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85CEBB-2CA7-43B3-B27D-E0CC36B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792A08-4C6F-4C77-8CA2-89E66659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C5E18B-6B21-4B43-B1B9-6E12B311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9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F9F0D3-B7C4-4162-8F75-2BE9FBA4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8BBA9-1948-441E-A3F3-32EABFE2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6282D-CF19-4459-A244-045C2836A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AFA79-81E0-4BF4-90DF-B2F0DF69F349}" type="datetimeFigureOut">
              <a:rPr lang="pt-BR" smtClean="0"/>
              <a:t>29/05/2021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8329B-9234-4525-A4A0-ADE0805EB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7D26E-62C4-4503-93BC-3FCE4E686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600E4-2774-41C2-9D20-1CD588D058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9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C5D2468-3C89-41D1-87CE-0D239941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6" y="231931"/>
            <a:ext cx="2781541" cy="253005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4AF04F-D3C8-40CE-A8A6-EFD61DA1E797}"/>
              </a:ext>
            </a:extLst>
          </p:cNvPr>
          <p:cNvSpPr txBox="1"/>
          <p:nvPr/>
        </p:nvSpPr>
        <p:spPr>
          <a:xfrm>
            <a:off x="2944267" y="231931"/>
            <a:ext cx="350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 de corrente e tensão;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3252A2-BF34-48E4-8550-7EE6F63B1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6" y="2761990"/>
            <a:ext cx="2781541" cy="260208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0A5CBDF-98ED-45E5-A2E8-0D191806E459}"/>
              </a:ext>
            </a:extLst>
          </p:cNvPr>
          <p:cNvSpPr txBox="1"/>
          <p:nvPr/>
        </p:nvSpPr>
        <p:spPr>
          <a:xfrm>
            <a:off x="2944267" y="2442926"/>
            <a:ext cx="209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Aplicação da LKT;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EC567C-D8D6-41AD-9539-7004B60CE037}"/>
              </a:ext>
            </a:extLst>
          </p:cNvPr>
          <p:cNvSpPr txBox="1"/>
          <p:nvPr/>
        </p:nvSpPr>
        <p:spPr>
          <a:xfrm>
            <a:off x="2944267" y="2756993"/>
            <a:ext cx="2316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I) :</a:t>
            </a:r>
          </a:p>
          <a:p>
            <a:r>
              <a:rPr lang="pt-BR" dirty="0"/>
              <a:t>6 – Va – </a:t>
            </a:r>
            <a:r>
              <a:rPr lang="pt-BR" dirty="0" err="1"/>
              <a:t>Vb</a:t>
            </a:r>
            <a:r>
              <a:rPr lang="pt-BR" dirty="0"/>
              <a:t> – </a:t>
            </a:r>
            <a:r>
              <a:rPr lang="pt-BR" dirty="0" err="1"/>
              <a:t>Vc</a:t>
            </a:r>
            <a:r>
              <a:rPr lang="pt-BR" dirty="0"/>
              <a:t> = 0</a:t>
            </a:r>
          </a:p>
          <a:p>
            <a:r>
              <a:rPr lang="pt-BR" dirty="0"/>
              <a:t>6 – 2.ia – 3.ib – 4.ic = 0</a:t>
            </a:r>
          </a:p>
          <a:p>
            <a:r>
              <a:rPr lang="pt-BR" dirty="0">
                <a:solidFill>
                  <a:srgbClr val="FF0000"/>
                </a:solidFill>
              </a:rPr>
              <a:t>9.i1 – 3.i2 – 4.i3 =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014F76-D6DB-4580-BB79-0C65173B0F84}"/>
              </a:ext>
            </a:extLst>
          </p:cNvPr>
          <p:cNvSpPr txBox="1"/>
          <p:nvPr/>
        </p:nvSpPr>
        <p:spPr>
          <a:xfrm>
            <a:off x="2944267" y="601263"/>
            <a:ext cx="422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II) Escrever correntes dos ramos em função</a:t>
            </a:r>
          </a:p>
          <a:p>
            <a:r>
              <a:rPr lang="pt-BR" u="sng" dirty="0">
                <a:solidFill>
                  <a:srgbClr val="00B0F0"/>
                </a:solidFill>
              </a:rPr>
              <a:t>das correntes de malha;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9D39D1-1DBB-426C-9C65-22C240907F0A}"/>
              </a:ext>
            </a:extLst>
          </p:cNvPr>
          <p:cNvSpPr txBox="1"/>
          <p:nvPr/>
        </p:nvSpPr>
        <p:spPr>
          <a:xfrm>
            <a:off x="2944267" y="1247594"/>
            <a:ext cx="12041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C00000"/>
                </a:solidFill>
              </a:rPr>
              <a:t>ia = i1;</a:t>
            </a:r>
          </a:p>
          <a:p>
            <a:r>
              <a:rPr lang="pt-BR" dirty="0" err="1">
                <a:solidFill>
                  <a:srgbClr val="00B050"/>
                </a:solidFill>
              </a:rPr>
              <a:t>ib</a:t>
            </a:r>
            <a:r>
              <a:rPr lang="pt-BR" dirty="0">
                <a:solidFill>
                  <a:srgbClr val="00B050"/>
                </a:solidFill>
              </a:rPr>
              <a:t> = i1 – i2;</a:t>
            </a:r>
          </a:p>
          <a:p>
            <a:r>
              <a:rPr lang="pt-BR" dirty="0" err="1">
                <a:solidFill>
                  <a:srgbClr val="0070C0"/>
                </a:solidFill>
              </a:rPr>
              <a:t>ic</a:t>
            </a:r>
            <a:r>
              <a:rPr lang="pt-BR" dirty="0">
                <a:solidFill>
                  <a:srgbClr val="0070C0"/>
                </a:solidFill>
              </a:rPr>
              <a:t> = i1 – i3;</a:t>
            </a:r>
          </a:p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id = i3;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0F9B45-DC0D-4832-A895-BFECBD6DA80D}"/>
              </a:ext>
            </a:extLst>
          </p:cNvPr>
          <p:cNvSpPr txBox="1"/>
          <p:nvPr/>
        </p:nvSpPr>
        <p:spPr>
          <a:xfrm>
            <a:off x="4148443" y="1247594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7030A0"/>
                </a:solidFill>
              </a:rPr>
              <a:t>ie</a:t>
            </a:r>
            <a:r>
              <a:rPr lang="pt-BR" dirty="0">
                <a:solidFill>
                  <a:srgbClr val="7030A0"/>
                </a:solidFill>
              </a:rPr>
              <a:t> = i3 – i4;</a:t>
            </a:r>
          </a:p>
          <a:p>
            <a:r>
              <a:rPr lang="pt-BR" dirty="0" err="1">
                <a:solidFill>
                  <a:schemeClr val="accent2">
                    <a:lumMod val="50000"/>
                  </a:schemeClr>
                </a:solidFill>
              </a:rPr>
              <a:t>if</a:t>
            </a:r>
            <a:r>
              <a:rPr lang="pt-BR" dirty="0">
                <a:solidFill>
                  <a:schemeClr val="accent2">
                    <a:lumMod val="50000"/>
                  </a:schemeClr>
                </a:solidFill>
              </a:rPr>
              <a:t> = - i4;</a:t>
            </a:r>
          </a:p>
          <a:p>
            <a:r>
              <a:rPr lang="pt-BR" dirty="0" err="1">
                <a:solidFill>
                  <a:schemeClr val="accent6"/>
                </a:solidFill>
              </a:rPr>
              <a:t>ig</a:t>
            </a:r>
            <a:r>
              <a:rPr lang="pt-BR" dirty="0">
                <a:solidFill>
                  <a:schemeClr val="accent6"/>
                </a:solidFill>
              </a:rPr>
              <a:t> = i2.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D4ACD0-694F-4A02-99F5-AEAF2C4AB17E}"/>
              </a:ext>
            </a:extLst>
          </p:cNvPr>
          <p:cNvSpPr txBox="1"/>
          <p:nvPr/>
        </p:nvSpPr>
        <p:spPr>
          <a:xfrm>
            <a:off x="5346207" y="2812258"/>
            <a:ext cx="182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II) :</a:t>
            </a:r>
          </a:p>
          <a:p>
            <a:r>
              <a:rPr lang="pt-BR" dirty="0"/>
              <a:t>4 + </a:t>
            </a:r>
            <a:r>
              <a:rPr lang="pt-BR" dirty="0" err="1"/>
              <a:t>Vb</a:t>
            </a:r>
            <a:r>
              <a:rPr lang="pt-BR" dirty="0"/>
              <a:t> – </a:t>
            </a:r>
            <a:r>
              <a:rPr lang="pt-BR" dirty="0" err="1"/>
              <a:t>Vg</a:t>
            </a:r>
            <a:r>
              <a:rPr lang="pt-BR" dirty="0"/>
              <a:t> = 0</a:t>
            </a:r>
          </a:p>
          <a:p>
            <a:r>
              <a:rPr lang="pt-BR" dirty="0"/>
              <a:t>4 + 3.ib – 5.ig  = 0</a:t>
            </a:r>
          </a:p>
          <a:p>
            <a:r>
              <a:rPr lang="pt-BR" dirty="0">
                <a:solidFill>
                  <a:srgbClr val="FF0000"/>
                </a:solidFill>
              </a:rPr>
              <a:t>3.i1 – 8.i2 = -4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E3D52B9-B995-4315-8FF8-F230946A4F20}"/>
              </a:ext>
            </a:extLst>
          </p:cNvPr>
          <p:cNvSpPr txBox="1"/>
          <p:nvPr/>
        </p:nvSpPr>
        <p:spPr>
          <a:xfrm>
            <a:off x="2944267" y="3957322"/>
            <a:ext cx="2321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III) :</a:t>
            </a:r>
          </a:p>
          <a:p>
            <a:r>
              <a:rPr lang="pt-BR" dirty="0"/>
              <a:t>2 - </a:t>
            </a:r>
            <a:r>
              <a:rPr lang="pt-BR" dirty="0" err="1"/>
              <a:t>Vd</a:t>
            </a:r>
            <a:r>
              <a:rPr lang="pt-BR" dirty="0"/>
              <a:t> + </a:t>
            </a:r>
            <a:r>
              <a:rPr lang="pt-BR" dirty="0" err="1"/>
              <a:t>Vc</a:t>
            </a:r>
            <a:r>
              <a:rPr lang="pt-BR" dirty="0"/>
              <a:t> - </a:t>
            </a:r>
            <a:r>
              <a:rPr lang="pt-BR" dirty="0" err="1"/>
              <a:t>Ve</a:t>
            </a:r>
            <a:r>
              <a:rPr lang="pt-BR" dirty="0"/>
              <a:t> = 0</a:t>
            </a:r>
          </a:p>
          <a:p>
            <a:r>
              <a:rPr lang="pt-BR" dirty="0"/>
              <a:t>2 – 1.id + 4.ic – 1.ie = 0</a:t>
            </a:r>
          </a:p>
          <a:p>
            <a:r>
              <a:rPr lang="pt-BR" dirty="0">
                <a:solidFill>
                  <a:srgbClr val="FF0000"/>
                </a:solidFill>
              </a:rPr>
              <a:t>4.i1 – 6.i3 + i4 = -2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8F2F74-95FB-429A-A86D-860716157E65}"/>
              </a:ext>
            </a:extLst>
          </p:cNvPr>
          <p:cNvSpPr txBox="1"/>
          <p:nvPr/>
        </p:nvSpPr>
        <p:spPr>
          <a:xfrm>
            <a:off x="5346207" y="3957322"/>
            <a:ext cx="1776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IV) :</a:t>
            </a:r>
          </a:p>
          <a:p>
            <a:r>
              <a:rPr lang="pt-BR" dirty="0"/>
              <a:t>3 - </a:t>
            </a:r>
            <a:r>
              <a:rPr lang="pt-BR" dirty="0" err="1"/>
              <a:t>Vf</a:t>
            </a:r>
            <a:r>
              <a:rPr lang="pt-BR" dirty="0"/>
              <a:t> - </a:t>
            </a:r>
            <a:r>
              <a:rPr lang="pt-BR" dirty="0" err="1"/>
              <a:t>Ve</a:t>
            </a:r>
            <a:r>
              <a:rPr lang="pt-BR" dirty="0"/>
              <a:t> = 0</a:t>
            </a:r>
          </a:p>
          <a:p>
            <a:r>
              <a:rPr lang="pt-BR" dirty="0"/>
              <a:t>3 – 1.if  – 1.ie = 0</a:t>
            </a:r>
          </a:p>
          <a:p>
            <a:r>
              <a:rPr lang="pt-BR" dirty="0">
                <a:solidFill>
                  <a:srgbClr val="FF0000"/>
                </a:solidFill>
              </a:rPr>
              <a:t>i3 – 2.i4 = 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B00FB2-C07F-4FAD-A576-085C7901BFE0}"/>
              </a:ext>
            </a:extLst>
          </p:cNvPr>
          <p:cNvSpPr txBox="1"/>
          <p:nvPr/>
        </p:nvSpPr>
        <p:spPr>
          <a:xfrm>
            <a:off x="7167539" y="231931"/>
            <a:ext cx="2616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Resolvemos o sistema:</a:t>
            </a:r>
          </a:p>
          <a:p>
            <a:r>
              <a:rPr lang="pt-BR" dirty="0">
                <a:solidFill>
                  <a:srgbClr val="FF0000"/>
                </a:solidFill>
              </a:rPr>
              <a:t>9.i1 – 3.i2 – 4.i3 = 6</a:t>
            </a:r>
          </a:p>
          <a:p>
            <a:r>
              <a:rPr lang="pt-BR" dirty="0">
                <a:solidFill>
                  <a:srgbClr val="FF0000"/>
                </a:solidFill>
              </a:rPr>
              <a:t>3.i1 – 8.i2 = -4</a:t>
            </a:r>
          </a:p>
          <a:p>
            <a:r>
              <a:rPr lang="pt-BR" dirty="0">
                <a:solidFill>
                  <a:srgbClr val="FF0000"/>
                </a:solidFill>
              </a:rPr>
              <a:t>4.i1 – 6.i3 + i4 = -2</a:t>
            </a:r>
          </a:p>
          <a:p>
            <a:r>
              <a:rPr lang="pt-BR" dirty="0">
                <a:solidFill>
                  <a:srgbClr val="FF0000"/>
                </a:solidFill>
              </a:rPr>
              <a:t>i3 – 2.i4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A096BDB-16B0-4558-B57F-1FF3162362F0}"/>
                  </a:ext>
                </a:extLst>
              </p:cNvPr>
              <p:cNvSpPr txBox="1"/>
              <p:nvPr/>
            </p:nvSpPr>
            <p:spPr>
              <a:xfrm>
                <a:off x="7167539" y="1709259"/>
                <a:ext cx="3225307" cy="1415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Obtemos as correntes de malha: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692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543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4=−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384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A096BDB-16B0-4558-B57F-1FF316236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1709259"/>
                <a:ext cx="3225307" cy="1415709"/>
              </a:xfrm>
              <a:prstGeom prst="rect">
                <a:avLst/>
              </a:prstGeom>
              <a:blipFill>
                <a:blip r:embed="rId4"/>
                <a:stretch>
                  <a:fillRect l="-1701" t="-2146" r="-7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1E6AEF-2AF2-43D4-B8A9-6A2BACF812AB}"/>
                  </a:ext>
                </a:extLst>
              </p:cNvPr>
              <p:cNvSpPr txBox="1"/>
              <p:nvPr/>
            </p:nvSpPr>
            <p:spPr>
              <a:xfrm>
                <a:off x="7167539" y="3124968"/>
                <a:ext cx="4036874" cy="3598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Obtemos as correntes dos ramos: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692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149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  <a:p>
                <a:pPr/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543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𝑖𝑒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927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384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  <a:p>
                <a:pPr/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𝑖𝑔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1E6AEF-2AF2-43D4-B8A9-6A2BACF81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39" y="3124968"/>
                <a:ext cx="4036874" cy="3598101"/>
              </a:xfrm>
              <a:prstGeom prst="rect">
                <a:avLst/>
              </a:prstGeom>
              <a:blipFill>
                <a:blip r:embed="rId5"/>
                <a:stretch>
                  <a:fillRect l="-1360" t="-10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52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33252A2-BF34-48E4-8550-7EE6F63B1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78" y="231931"/>
            <a:ext cx="2781541" cy="26020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1E6AEF-2AF2-43D4-B8A9-6A2BACF812AB}"/>
                  </a:ext>
                </a:extLst>
              </p:cNvPr>
              <p:cNvSpPr txBox="1"/>
              <p:nvPr/>
            </p:nvSpPr>
            <p:spPr>
              <a:xfrm>
                <a:off x="2929519" y="231931"/>
                <a:ext cx="4036874" cy="2490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Dados: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692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𝑖𝑏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214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𝑖𝑐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149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543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𝑖𝑒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927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384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𝑖𝑔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478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61E6AEF-2AF2-43D4-B8A9-6A2BACF81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19" y="231931"/>
                <a:ext cx="4036874" cy="2490105"/>
              </a:xfrm>
              <a:prstGeom prst="rect">
                <a:avLst/>
              </a:prstGeom>
              <a:blipFill>
                <a:blip r:embed="rId3"/>
                <a:stretch>
                  <a:fillRect l="-1360" t="-1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C417359-75A5-4F72-8440-1B130AEDEFF2}"/>
                  </a:ext>
                </a:extLst>
              </p:cNvPr>
              <p:cNvSpPr txBox="1"/>
              <p:nvPr/>
            </p:nvSpPr>
            <p:spPr>
              <a:xfrm>
                <a:off x="2929519" y="2722036"/>
                <a:ext cx="4467826" cy="19655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Usando Lei de Ohm (V = </a:t>
                </a:r>
                <a:r>
                  <a:rPr lang="pt-BR" dirty="0" err="1">
                    <a:solidFill>
                      <a:srgbClr val="00B0F0"/>
                    </a:solidFill>
                  </a:rPr>
                  <a:t>R.i</a:t>
                </a:r>
                <a:r>
                  <a:rPr lang="pt-BR" dirty="0">
                    <a:solidFill>
                      <a:srgbClr val="00B0F0"/>
                    </a:solidFill>
                  </a:rPr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1384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𝑉𝑏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642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𝑉𝑐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596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𝑉𝑑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543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𝑉𝑒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927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𝑉𝑓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384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𝑉𝑔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2390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437</m:t>
                          </m:r>
                        </m:den>
                      </m:f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4C417359-75A5-4F72-8440-1B130AEDE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519" y="2722036"/>
                <a:ext cx="4467826" cy="1965538"/>
              </a:xfrm>
              <a:prstGeom prst="rect">
                <a:avLst/>
              </a:prstGeom>
              <a:blipFill>
                <a:blip r:embed="rId4"/>
                <a:stretch>
                  <a:fillRect l="-1230" t="-18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F496FD98-8784-41B4-8154-5B1D6C3FE67C}"/>
              </a:ext>
            </a:extLst>
          </p:cNvPr>
          <p:cNvSpPr txBox="1"/>
          <p:nvPr/>
        </p:nvSpPr>
        <p:spPr>
          <a:xfrm>
            <a:off x="7397345" y="231931"/>
            <a:ext cx="3003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V) Aplicar teste das potências;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D1AEEB0-CB65-4B5C-88B6-4C2C3154ECB0}"/>
                  </a:ext>
                </a:extLst>
              </p:cNvPr>
              <p:cNvSpPr txBox="1"/>
              <p:nvPr/>
            </p:nvSpPr>
            <p:spPr>
              <a:xfrm>
                <a:off x="7397345" y="601263"/>
                <a:ext cx="3180038" cy="10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fornecida pelas fontes:</a:t>
                </a:r>
              </a:p>
              <a:p>
                <a:r>
                  <a:rPr lang="pt-BR" dirty="0" err="1"/>
                  <a:t>Pf</a:t>
                </a:r>
                <a:r>
                  <a:rPr lang="pt-BR" dirty="0"/>
                  <a:t> = - 2.i3 – 6.i1 – 4.i2 – 3.i4</a:t>
                </a: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Pf =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8302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437</m:t>
                        </m:r>
                      </m:den>
                    </m:f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D1AEEB0-CB65-4B5C-88B6-4C2C3154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45" y="601263"/>
                <a:ext cx="3180038" cy="1039452"/>
              </a:xfrm>
              <a:prstGeom prst="rect">
                <a:avLst/>
              </a:prstGeom>
              <a:blipFill>
                <a:blip r:embed="rId5"/>
                <a:stretch>
                  <a:fillRect l="-1533" t="-3529" r="-1149" b="-35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20DA713-BAAB-44F4-811F-58C2A5F37EC1}"/>
                  </a:ext>
                </a:extLst>
              </p:cNvPr>
              <p:cNvSpPr txBox="1"/>
              <p:nvPr/>
            </p:nvSpPr>
            <p:spPr>
              <a:xfrm>
                <a:off x="7397345" y="1640715"/>
                <a:ext cx="3826817" cy="1339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Potência dissipada pelos resistores:</a:t>
                </a:r>
              </a:p>
              <a:p>
                <a:r>
                  <a:rPr lang="pt-BR" dirty="0" err="1"/>
                  <a:t>Pd</a:t>
                </a:r>
                <a:r>
                  <a:rPr lang="pt-BR" dirty="0"/>
                  <a:t> = </a:t>
                </a:r>
                <a:r>
                  <a:rPr lang="pt-BR" dirty="0" err="1"/>
                  <a:t>Va.ia</a:t>
                </a:r>
                <a:r>
                  <a:rPr lang="pt-BR" dirty="0"/>
                  <a:t> + </a:t>
                </a:r>
                <a:r>
                  <a:rPr lang="pt-BR" dirty="0" err="1"/>
                  <a:t>Vb.ib</a:t>
                </a:r>
                <a:r>
                  <a:rPr lang="pt-BR" dirty="0"/>
                  <a:t> + </a:t>
                </a:r>
                <a:r>
                  <a:rPr lang="pt-BR" dirty="0" err="1"/>
                  <a:t>Vc.ic</a:t>
                </a:r>
                <a:r>
                  <a:rPr lang="pt-BR" dirty="0"/>
                  <a:t> + Vd.id + Ve.ie</a:t>
                </a:r>
              </a:p>
              <a:p>
                <a:r>
                  <a:rPr lang="pt-BR" dirty="0"/>
                  <a:t>      + </a:t>
                </a:r>
                <a:r>
                  <a:rPr lang="pt-BR" dirty="0" err="1"/>
                  <a:t>Vf.if</a:t>
                </a:r>
                <a:r>
                  <a:rPr lang="pt-BR" dirty="0"/>
                  <a:t> + </a:t>
                </a:r>
                <a:r>
                  <a:rPr lang="pt-BR" dirty="0" err="1"/>
                  <a:t>Vg.ig</a:t>
                </a:r>
                <a:endParaRPr lang="pt-BR" dirty="0"/>
              </a:p>
              <a:p>
                <a:r>
                  <a:rPr lang="pt-BR" dirty="0">
                    <a:solidFill>
                      <a:srgbClr val="00B050"/>
                    </a:solidFill>
                  </a:rPr>
                  <a:t>Pd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8302</m:t>
                        </m:r>
                      </m:num>
                      <m:den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437</m:t>
                        </m:r>
                      </m:den>
                    </m:f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20DA713-BAAB-44F4-811F-58C2A5F37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345" y="1640715"/>
                <a:ext cx="3826817" cy="1339534"/>
              </a:xfrm>
              <a:prstGeom prst="rect">
                <a:avLst/>
              </a:prstGeom>
              <a:blipFill>
                <a:blip r:embed="rId6"/>
                <a:stretch>
                  <a:fillRect l="-1274" t="-2273" r="-796" b="-4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7A4783-5448-456B-952C-2140B77B08E7}"/>
              </a:ext>
            </a:extLst>
          </p:cNvPr>
          <p:cNvSpPr txBox="1"/>
          <p:nvPr/>
        </p:nvSpPr>
        <p:spPr>
          <a:xfrm>
            <a:off x="7397345" y="2980249"/>
            <a:ext cx="3535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Teste das potências verificado, pois: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/>
              <a:t> = -</a:t>
            </a:r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09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3" grpId="0"/>
      <p:bldP spid="4" grpId="0"/>
      <p:bldP spid="7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489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24</cp:revision>
  <dcterms:created xsi:type="dcterms:W3CDTF">2021-05-29T23:11:47Z</dcterms:created>
  <dcterms:modified xsi:type="dcterms:W3CDTF">2021-05-30T00:40:33Z</dcterms:modified>
</cp:coreProperties>
</file>