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5C559-1B65-4258-84E5-C2996DDC5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350492-C66E-456A-A09A-86BE69F23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38455-2D5F-4216-B784-B13F6B77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2AB-8E25-4599-BBBA-92AB0E9FF4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6AA930-91EF-4A15-B593-A6217465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73B96-0AB0-4D98-849D-E589B6CB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9332-811A-4419-9A1B-BD5EA3F5F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99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12B91-85D8-4110-B263-51B5383D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C829C8-CD0B-4916-871E-6B15013E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0D9C0-7C3A-432F-A6D1-2CB46C99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2AB-8E25-4599-BBBA-92AB0E9FF4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D1D06-8918-44DA-ACE7-86630013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79C475-642B-4F92-9480-92E391C0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9332-811A-4419-9A1B-BD5EA3F5F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7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3FF7DA-9A14-4887-A0ED-F131D708B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AA6A4B-2F28-426A-BD24-27E3854B2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724A5-64D0-4BD8-8DCC-3F401695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2AB-8E25-4599-BBBA-92AB0E9FF4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DDBEA6-99F4-4903-A7CF-A17D71A2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7602F-605D-429B-9B50-D31996FB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9332-811A-4419-9A1B-BD5EA3F5F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38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720C2-788B-4CD7-9430-7EF11668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A6F11-B31F-4041-A298-15F02DDA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55CCA2-1781-4A8F-BA01-08DB3141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2AB-8E25-4599-BBBA-92AB0E9FF4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C3B51B-41EC-4FEC-A29D-6D33DE55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740822-2B8C-4033-B95B-47BB8EC6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9332-811A-4419-9A1B-BD5EA3F5F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70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35525-33A0-4D7A-BF47-3DD9A446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38CC4C-700A-4817-8CAB-961B1A92B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3FBF8-F217-4A98-961D-2079661A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2AB-8E25-4599-BBBA-92AB0E9FF4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F5F372-77ED-4134-A5A9-F6C5C071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542B41-A14E-4E5C-891C-0F33A5A9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9332-811A-4419-9A1B-BD5EA3F5F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9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4D5F4-BD90-47F3-9967-45565F62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2F6646-818C-4813-B9A0-3ABDFDB9A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2A7100-7693-4447-942D-C31B5301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EE603F-C461-446C-B607-68C321D9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2AB-8E25-4599-BBBA-92AB0E9FF4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F0AC65-E243-416E-B276-29B48592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8B79B-05A9-41F9-9C60-57E16DE6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9332-811A-4419-9A1B-BD5EA3F5F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E1BF17-4F0C-4175-8123-61D30E62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7F930C-CA62-480E-9D62-43413F7D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FB19D9-1723-4E01-98F4-FD2929601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E5A0F0E-BBCB-49B3-9E44-A36959103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6BAE36-B2F4-4208-9791-EED144087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9473D3-41A9-4F71-89FB-2CD0C969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2AB-8E25-4599-BBBA-92AB0E9FF4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A6EC17-5731-44BF-94D4-5FA3146B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4BE93C-8C37-4B4D-A479-97008BBD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9332-811A-4419-9A1B-BD5EA3F5F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14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DEB23-DE1E-4A06-9CE8-169BA6C5F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DBA9BC-1ED1-40E0-B365-3A44AB45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2AB-8E25-4599-BBBA-92AB0E9FF4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F5A6A2-AFE8-44E7-851D-4F2615B6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148054-8777-45DE-87B3-4725A9E7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9332-811A-4419-9A1B-BD5EA3F5F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41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DDA301-533F-42DD-BBE5-16DCD54B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2AB-8E25-4599-BBBA-92AB0E9FF4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170803-6976-4184-9155-3B091AE4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AF6958-B0CB-437E-B85E-B8B92F69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9332-811A-4419-9A1B-BD5EA3F5F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37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AAE03-051A-4EBE-8DF4-4AB1007C4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3EF414-6244-4B82-B0B0-E74458E80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664DE8-B36A-4947-88A9-AC7F7143F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53E85E-0710-4179-AF66-CDF94783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2AB-8E25-4599-BBBA-92AB0E9FF4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2857E4-A0DD-467D-8E2A-267E0E99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88F908-7967-4E68-A8F5-575B3AFB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9332-811A-4419-9A1B-BD5EA3F5F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1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A7A92-63BD-4440-B0E9-D2A4A411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26DD6B-38B1-4405-A6E0-B608C561F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FF895E-67ED-4C97-9ECD-EE543819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21ACF2-AB6B-4F49-84D3-D5C84967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12AB-8E25-4599-BBBA-92AB0E9FF4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8F1BDF-7106-46C0-A065-D70A6557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87886C-2CDD-485E-A9AB-735003AA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9332-811A-4419-9A1B-BD5EA3F5F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38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7783DA-9EED-4B26-AEE8-5CDB9322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D04915-79B8-4CC2-9220-AB843E4E0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059B6-0AD5-473F-A4D2-57A7FBCA3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D12AB-8E25-4599-BBBA-92AB0E9FF4E8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7D1A28-1BF4-482A-9F3A-E825A9D80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826245-4DA6-4BBE-ADE5-96C6E8647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9332-811A-4419-9A1B-BD5EA3F5F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77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07DBF4-EAA4-4ECD-99A5-B70C5218E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91194" cy="1478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B16C46C-6981-4C95-87B3-750F49CF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8408"/>
            <a:ext cx="3406435" cy="150889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F281190-1774-46A7-B1F5-405F20576B77}"/>
              </a:ext>
            </a:extLst>
          </p:cNvPr>
          <p:cNvSpPr txBox="1"/>
          <p:nvPr/>
        </p:nvSpPr>
        <p:spPr>
          <a:xfrm>
            <a:off x="3406435" y="0"/>
            <a:ext cx="150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I) Referências;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AF01AE-9B7B-44F7-AF8F-F0B4E0DB72E6}"/>
              </a:ext>
            </a:extLst>
          </p:cNvPr>
          <p:cNvSpPr txBox="1"/>
          <p:nvPr/>
        </p:nvSpPr>
        <p:spPr>
          <a:xfrm>
            <a:off x="3391194" y="369332"/>
            <a:ext cx="26265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II) Relações das correntes;</a:t>
            </a:r>
          </a:p>
          <a:p>
            <a:r>
              <a:rPr lang="pt-BR" dirty="0"/>
              <a:t>i1 = ia;</a:t>
            </a:r>
          </a:p>
          <a:p>
            <a:r>
              <a:rPr lang="pt-BR" dirty="0"/>
              <a:t>i2 = </a:t>
            </a:r>
            <a:r>
              <a:rPr lang="pt-BR" dirty="0" err="1"/>
              <a:t>ib</a:t>
            </a:r>
            <a:r>
              <a:rPr lang="pt-BR" dirty="0"/>
              <a:t> - ia;</a:t>
            </a:r>
          </a:p>
          <a:p>
            <a:r>
              <a:rPr lang="pt-BR" dirty="0"/>
              <a:t>i3 = </a:t>
            </a:r>
            <a:r>
              <a:rPr lang="pt-BR" dirty="0" err="1"/>
              <a:t>ib</a:t>
            </a:r>
            <a:r>
              <a:rPr lang="pt-BR" dirty="0"/>
              <a:t> - </a:t>
            </a:r>
            <a:r>
              <a:rPr lang="pt-BR" dirty="0" err="1"/>
              <a:t>ic</a:t>
            </a:r>
            <a:r>
              <a:rPr lang="pt-BR" dirty="0"/>
              <a:t>;</a:t>
            </a:r>
          </a:p>
          <a:p>
            <a:r>
              <a:rPr lang="pt-BR" dirty="0"/>
              <a:t>i4 = </a:t>
            </a:r>
            <a:r>
              <a:rPr lang="pt-BR" dirty="0" err="1"/>
              <a:t>ic</a:t>
            </a:r>
            <a:r>
              <a:rPr lang="pt-BR" dirty="0"/>
              <a:t> - id;</a:t>
            </a:r>
          </a:p>
          <a:p>
            <a:r>
              <a:rPr lang="pt-BR" dirty="0"/>
              <a:t>i5 = id - ia;</a:t>
            </a:r>
          </a:p>
          <a:p>
            <a:r>
              <a:rPr lang="pt-BR" dirty="0"/>
              <a:t>i6 = id;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73E8A3-2B21-4538-BB3D-A9575111839A}"/>
              </a:ext>
            </a:extLst>
          </p:cNvPr>
          <p:cNvSpPr txBox="1"/>
          <p:nvPr/>
        </p:nvSpPr>
        <p:spPr>
          <a:xfrm>
            <a:off x="3406435" y="240065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III) LKT;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9EB2D4-23C5-46BF-9ECD-F49798D4EB7F}"/>
              </a:ext>
            </a:extLst>
          </p:cNvPr>
          <p:cNvSpPr txBox="1"/>
          <p:nvPr/>
        </p:nvSpPr>
        <p:spPr>
          <a:xfrm>
            <a:off x="3406435" y="2769989"/>
            <a:ext cx="2517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(II):</a:t>
            </a:r>
          </a:p>
          <a:p>
            <a:r>
              <a:rPr lang="pt-BR" dirty="0"/>
              <a:t>-10 + v2 + v3 = 0</a:t>
            </a:r>
          </a:p>
          <a:p>
            <a:r>
              <a:rPr lang="pt-BR" dirty="0"/>
              <a:t>60.i2 + 20.i3 = 10</a:t>
            </a:r>
          </a:p>
          <a:p>
            <a:r>
              <a:rPr lang="pt-BR" dirty="0">
                <a:solidFill>
                  <a:srgbClr val="7030A0"/>
                </a:solidFill>
              </a:rPr>
              <a:t>-60.ia + 80.ib – 20.ic = 10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D140A0-4D32-415F-82BF-F90B02B24A4B}"/>
              </a:ext>
            </a:extLst>
          </p:cNvPr>
          <p:cNvSpPr txBox="1"/>
          <p:nvPr/>
        </p:nvSpPr>
        <p:spPr>
          <a:xfrm>
            <a:off x="3391194" y="3970318"/>
            <a:ext cx="2186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(IV):</a:t>
            </a:r>
          </a:p>
          <a:p>
            <a:r>
              <a:rPr lang="pt-BR" dirty="0"/>
              <a:t>-v4 + v5 + v6 = 0</a:t>
            </a:r>
          </a:p>
          <a:p>
            <a:r>
              <a:rPr lang="pt-BR" dirty="0"/>
              <a:t>-5.i4 + 5.i5 + 10.i6 = 0</a:t>
            </a:r>
          </a:p>
          <a:p>
            <a:r>
              <a:rPr lang="pt-BR" dirty="0">
                <a:solidFill>
                  <a:srgbClr val="7030A0"/>
                </a:solidFill>
              </a:rPr>
              <a:t>-5.ia – 5.ic + 20.id = 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4A4E00A-3B75-4C19-9A0E-5452C987E205}"/>
              </a:ext>
            </a:extLst>
          </p:cNvPr>
          <p:cNvSpPr txBox="1"/>
          <p:nvPr/>
        </p:nvSpPr>
        <p:spPr>
          <a:xfrm>
            <a:off x="3391194" y="5170647"/>
            <a:ext cx="35525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(I) </a:t>
            </a:r>
            <a:r>
              <a:rPr lang="pt-BR" dirty="0"/>
              <a:t>e </a:t>
            </a:r>
            <a:r>
              <a:rPr lang="pt-BR" dirty="0">
                <a:solidFill>
                  <a:srgbClr val="0070C0"/>
                </a:solidFill>
              </a:rPr>
              <a:t>(III) </a:t>
            </a:r>
            <a:r>
              <a:rPr lang="pt-BR" dirty="0"/>
              <a:t>(</a:t>
            </a:r>
            <a:r>
              <a:rPr lang="pt-BR" dirty="0" err="1">
                <a:solidFill>
                  <a:srgbClr val="00B050"/>
                </a:solidFill>
              </a:rPr>
              <a:t>Supermalha</a:t>
            </a:r>
            <a:r>
              <a:rPr lang="pt-BR" dirty="0"/>
              <a:t>)</a:t>
            </a:r>
            <a:r>
              <a:rPr lang="pt-BR" dirty="0">
                <a:solidFill>
                  <a:srgbClr val="0070C0"/>
                </a:solidFill>
              </a:rPr>
              <a:t>:</a:t>
            </a:r>
          </a:p>
          <a:p>
            <a:r>
              <a:rPr lang="pt-BR" dirty="0"/>
              <a:t>-v3 – v2 + v1 – v5 + v4 = 0</a:t>
            </a:r>
          </a:p>
          <a:p>
            <a:r>
              <a:rPr lang="pt-BR" dirty="0"/>
              <a:t>-20.i3 – 60.i2 + 45.i1 – 5.i5 + 5.i4 = 0</a:t>
            </a:r>
          </a:p>
          <a:p>
            <a:r>
              <a:rPr lang="pt-BR" dirty="0">
                <a:solidFill>
                  <a:srgbClr val="7030A0"/>
                </a:solidFill>
              </a:rPr>
              <a:t>110.ia – 80.ib + 25.ic – 10.id = 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383AA4-1840-48C8-9AEF-B2F0013CD698}"/>
              </a:ext>
            </a:extLst>
          </p:cNvPr>
          <p:cNvSpPr txBox="1"/>
          <p:nvPr/>
        </p:nvSpPr>
        <p:spPr>
          <a:xfrm>
            <a:off x="5923471" y="2769989"/>
            <a:ext cx="219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Da fonte de corrente:</a:t>
            </a:r>
          </a:p>
          <a:p>
            <a:r>
              <a:rPr lang="pt-BR" dirty="0">
                <a:solidFill>
                  <a:srgbClr val="7030A0"/>
                </a:solidFill>
              </a:rPr>
              <a:t>ia – </a:t>
            </a:r>
            <a:r>
              <a:rPr lang="pt-BR" dirty="0" err="1">
                <a:solidFill>
                  <a:srgbClr val="7030A0"/>
                </a:solidFill>
              </a:rPr>
              <a:t>ic</a:t>
            </a:r>
            <a:r>
              <a:rPr lang="pt-BR" dirty="0">
                <a:solidFill>
                  <a:srgbClr val="7030A0"/>
                </a:solidFill>
              </a:rPr>
              <a:t> = 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4A9EA4-D4F0-4157-8DF3-F49E6432D17B}"/>
              </a:ext>
            </a:extLst>
          </p:cNvPr>
          <p:cNvSpPr txBox="1"/>
          <p:nvPr/>
        </p:nvSpPr>
        <p:spPr>
          <a:xfrm>
            <a:off x="8116892" y="0"/>
            <a:ext cx="31390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IV) Resolver o sistema;</a:t>
            </a:r>
          </a:p>
          <a:p>
            <a:r>
              <a:rPr lang="pt-BR" dirty="0">
                <a:solidFill>
                  <a:srgbClr val="7030A0"/>
                </a:solidFill>
              </a:rPr>
              <a:t>-60.ia + 80.ib – 20.ic = 10</a:t>
            </a:r>
          </a:p>
          <a:p>
            <a:r>
              <a:rPr lang="pt-BR" dirty="0">
                <a:solidFill>
                  <a:srgbClr val="7030A0"/>
                </a:solidFill>
              </a:rPr>
              <a:t>-5.ia – 5.ic + 20.id = 0</a:t>
            </a:r>
          </a:p>
          <a:p>
            <a:r>
              <a:rPr lang="pt-BR" dirty="0">
                <a:solidFill>
                  <a:srgbClr val="7030A0"/>
                </a:solidFill>
              </a:rPr>
              <a:t>110.ia – 80.ib + 25.ic – 10.id = 0</a:t>
            </a:r>
          </a:p>
          <a:p>
            <a:r>
              <a:rPr lang="pt-BR" dirty="0">
                <a:solidFill>
                  <a:srgbClr val="7030A0"/>
                </a:solidFill>
              </a:rPr>
              <a:t>ia – </a:t>
            </a:r>
            <a:r>
              <a:rPr lang="pt-BR" dirty="0" err="1">
                <a:solidFill>
                  <a:srgbClr val="7030A0"/>
                </a:solidFill>
              </a:rPr>
              <a:t>ic</a:t>
            </a:r>
            <a:r>
              <a:rPr lang="pt-BR" dirty="0">
                <a:solidFill>
                  <a:srgbClr val="7030A0"/>
                </a:solidFill>
              </a:rPr>
              <a:t> = 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10AC5-1043-43FC-AD74-8C1762EF4CF1}"/>
              </a:ext>
            </a:extLst>
          </p:cNvPr>
          <p:cNvSpPr txBox="1"/>
          <p:nvPr/>
        </p:nvSpPr>
        <p:spPr>
          <a:xfrm>
            <a:off x="8116892" y="1477327"/>
            <a:ext cx="3438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Correntes de malha:</a:t>
            </a:r>
          </a:p>
          <a:p>
            <a:r>
              <a:rPr lang="pt-BR" dirty="0"/>
              <a:t>ia = 0,3 A; </a:t>
            </a:r>
            <a:r>
              <a:rPr lang="pt-BR" dirty="0" err="1"/>
              <a:t>ib</a:t>
            </a:r>
            <a:r>
              <a:rPr lang="pt-BR" dirty="0"/>
              <a:t> = -0,075 A; </a:t>
            </a:r>
            <a:r>
              <a:rPr lang="pt-BR" dirty="0" err="1"/>
              <a:t>ic</a:t>
            </a:r>
            <a:r>
              <a:rPr lang="pt-BR" dirty="0"/>
              <a:t> = -1,7 A;</a:t>
            </a:r>
          </a:p>
          <a:p>
            <a:r>
              <a:rPr lang="pt-BR" dirty="0"/>
              <a:t>id = -0,35 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E20E262-D9AC-4989-B216-74F4304F9807}"/>
              </a:ext>
            </a:extLst>
          </p:cNvPr>
          <p:cNvSpPr txBox="1"/>
          <p:nvPr/>
        </p:nvSpPr>
        <p:spPr>
          <a:xfrm>
            <a:off x="8116892" y="2400657"/>
            <a:ext cx="1999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Correntes de ramo:</a:t>
            </a:r>
          </a:p>
          <a:p>
            <a:r>
              <a:rPr lang="pt-BR" dirty="0">
                <a:solidFill>
                  <a:srgbClr val="7030A0"/>
                </a:solidFill>
              </a:rPr>
              <a:t>i1 = 0,3 A;</a:t>
            </a:r>
          </a:p>
          <a:p>
            <a:r>
              <a:rPr lang="pt-BR" dirty="0">
                <a:solidFill>
                  <a:srgbClr val="FF3399"/>
                </a:solidFill>
              </a:rPr>
              <a:t>i2 = -0,375 A;</a:t>
            </a:r>
          </a:p>
          <a:p>
            <a:r>
              <a:rPr lang="pt-BR" dirty="0">
                <a:solidFill>
                  <a:srgbClr val="FF0000"/>
                </a:solidFill>
              </a:rPr>
              <a:t>i3 = 1,625 A;</a:t>
            </a:r>
          </a:p>
          <a:p>
            <a:r>
              <a:rPr lang="pt-BR" dirty="0">
                <a:solidFill>
                  <a:srgbClr val="00B050"/>
                </a:solidFill>
              </a:rPr>
              <a:t>i4 = -1,35 A;</a:t>
            </a:r>
          </a:p>
          <a:p>
            <a:r>
              <a:rPr lang="pt-BR" dirty="0">
                <a:solidFill>
                  <a:srgbClr val="0070C0"/>
                </a:solidFill>
              </a:rPr>
              <a:t>i5 = -0,65 A;</a:t>
            </a:r>
          </a:p>
          <a:p>
            <a:r>
              <a:rPr lang="pt-BR" dirty="0">
                <a:solidFill>
                  <a:schemeClr val="accent2"/>
                </a:solidFill>
              </a:rPr>
              <a:t>i6 = -0,35 A;</a:t>
            </a:r>
          </a:p>
        </p:txBody>
      </p:sp>
    </p:spTree>
    <p:extLst>
      <p:ext uri="{BB962C8B-B14F-4D97-AF65-F5344CB8AC3E}">
        <p14:creationId xmlns:p14="http://schemas.microsoft.com/office/powerpoint/2010/main" val="31413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B16C46C-6981-4C95-87B3-750F49CF2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06435" cy="150889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0010AC5-1043-43FC-AD74-8C1762EF4CF1}"/>
              </a:ext>
            </a:extLst>
          </p:cNvPr>
          <p:cNvSpPr txBox="1"/>
          <p:nvPr/>
        </p:nvSpPr>
        <p:spPr>
          <a:xfrm>
            <a:off x="3406435" y="0"/>
            <a:ext cx="3438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Correntes de malha:</a:t>
            </a:r>
          </a:p>
          <a:p>
            <a:r>
              <a:rPr lang="pt-BR" dirty="0"/>
              <a:t>ia = 0,3 A; </a:t>
            </a:r>
            <a:r>
              <a:rPr lang="pt-BR" dirty="0" err="1"/>
              <a:t>ib</a:t>
            </a:r>
            <a:r>
              <a:rPr lang="pt-BR" dirty="0"/>
              <a:t> = -0,075 A; </a:t>
            </a:r>
            <a:r>
              <a:rPr lang="pt-BR" dirty="0" err="1"/>
              <a:t>ic</a:t>
            </a:r>
            <a:r>
              <a:rPr lang="pt-BR" dirty="0"/>
              <a:t> = -1,7 A;</a:t>
            </a:r>
          </a:p>
          <a:p>
            <a:r>
              <a:rPr lang="pt-BR" dirty="0"/>
              <a:t>id = -0,35 A.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E20E262-D9AC-4989-B216-74F4304F9807}"/>
              </a:ext>
            </a:extLst>
          </p:cNvPr>
          <p:cNvSpPr txBox="1"/>
          <p:nvPr/>
        </p:nvSpPr>
        <p:spPr>
          <a:xfrm>
            <a:off x="3391194" y="923330"/>
            <a:ext cx="19997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Correntes de ramo:</a:t>
            </a:r>
          </a:p>
          <a:p>
            <a:r>
              <a:rPr lang="pt-BR" dirty="0">
                <a:solidFill>
                  <a:srgbClr val="7030A0"/>
                </a:solidFill>
              </a:rPr>
              <a:t>i1 = 0,3 A;</a:t>
            </a:r>
          </a:p>
          <a:p>
            <a:r>
              <a:rPr lang="pt-BR" dirty="0">
                <a:solidFill>
                  <a:srgbClr val="FF3399"/>
                </a:solidFill>
              </a:rPr>
              <a:t>i2 = -0,375 A;</a:t>
            </a:r>
          </a:p>
          <a:p>
            <a:r>
              <a:rPr lang="pt-BR" dirty="0">
                <a:solidFill>
                  <a:srgbClr val="FF0000"/>
                </a:solidFill>
              </a:rPr>
              <a:t>i3 = 1,625 A;</a:t>
            </a:r>
          </a:p>
          <a:p>
            <a:r>
              <a:rPr lang="pt-BR" dirty="0">
                <a:solidFill>
                  <a:srgbClr val="00B050"/>
                </a:solidFill>
              </a:rPr>
              <a:t>i4 = -1,35 A;</a:t>
            </a:r>
          </a:p>
          <a:p>
            <a:r>
              <a:rPr lang="pt-BR" dirty="0">
                <a:solidFill>
                  <a:srgbClr val="0070C0"/>
                </a:solidFill>
              </a:rPr>
              <a:t>i5 = -0,65 A;</a:t>
            </a:r>
          </a:p>
          <a:p>
            <a:r>
              <a:rPr lang="pt-BR" dirty="0">
                <a:solidFill>
                  <a:schemeClr val="accent2"/>
                </a:solidFill>
              </a:rPr>
              <a:t>i6 = -0,35 A;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0EB4B5-A665-440B-8044-29B332AD6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80" y="1508891"/>
            <a:ext cx="3150814" cy="237886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0477DC7-96F5-4628-A8F3-D230BF6D465C}"/>
              </a:ext>
            </a:extLst>
          </p:cNvPr>
          <p:cNvSpPr txBox="1"/>
          <p:nvPr/>
        </p:nvSpPr>
        <p:spPr>
          <a:xfrm>
            <a:off x="3391194" y="2954655"/>
            <a:ext cx="21595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V) LKT na malha (III);</a:t>
            </a:r>
          </a:p>
          <a:p>
            <a:r>
              <a:rPr lang="pt-BR" dirty="0"/>
              <a:t>-v3 + V + v4 = 0</a:t>
            </a:r>
          </a:p>
          <a:p>
            <a:r>
              <a:rPr lang="pt-BR" dirty="0"/>
              <a:t>-20.i3 + V + 5.i4 = 0</a:t>
            </a:r>
          </a:p>
          <a:p>
            <a:r>
              <a:rPr lang="pt-BR" dirty="0"/>
              <a:t>V = 20.1,625 + 5.1,35</a:t>
            </a:r>
          </a:p>
          <a:p>
            <a:r>
              <a:rPr lang="pt-BR" dirty="0">
                <a:solidFill>
                  <a:srgbClr val="0070C0"/>
                </a:solidFill>
              </a:rPr>
              <a:t>V = 39,25 V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A12E778-9582-42BE-91AC-F586278ABE1A}"/>
              </a:ext>
            </a:extLst>
          </p:cNvPr>
          <p:cNvSpPr txBox="1"/>
          <p:nvPr/>
        </p:nvSpPr>
        <p:spPr>
          <a:xfrm>
            <a:off x="3391194" y="4431983"/>
            <a:ext cx="237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VI) Teste das potências;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2D306EC-C4A5-4AD4-B64C-9234304F119B}"/>
              </a:ext>
            </a:extLst>
          </p:cNvPr>
          <p:cNvSpPr txBox="1"/>
          <p:nvPr/>
        </p:nvSpPr>
        <p:spPr>
          <a:xfrm>
            <a:off x="3391194" y="4801315"/>
            <a:ext cx="1996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Potência fornecida:</a:t>
            </a:r>
          </a:p>
          <a:p>
            <a:r>
              <a:rPr lang="pt-BR" dirty="0" err="1"/>
              <a:t>Pc</a:t>
            </a:r>
            <a:r>
              <a:rPr lang="pt-BR" dirty="0"/>
              <a:t> = -V.I = 39,25.2</a:t>
            </a:r>
          </a:p>
          <a:p>
            <a:r>
              <a:rPr lang="pt-BR" dirty="0" err="1"/>
              <a:t>Pc</a:t>
            </a:r>
            <a:r>
              <a:rPr lang="pt-BR" dirty="0"/>
              <a:t> = -78,5 W</a:t>
            </a:r>
          </a:p>
          <a:p>
            <a:r>
              <a:rPr lang="pt-BR" dirty="0" err="1">
                <a:solidFill>
                  <a:srgbClr val="FF0000"/>
                </a:solidFill>
              </a:rPr>
              <a:t>Pf</a:t>
            </a:r>
            <a:r>
              <a:rPr lang="pt-BR" dirty="0">
                <a:solidFill>
                  <a:srgbClr val="FF0000"/>
                </a:solidFill>
              </a:rPr>
              <a:t> = -78,5 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A57B281-09A4-4E6B-A76C-593345714B49}"/>
                  </a:ext>
                </a:extLst>
              </p:cNvPr>
              <p:cNvSpPr txBox="1"/>
              <p:nvPr/>
            </p:nvSpPr>
            <p:spPr>
              <a:xfrm>
                <a:off x="5769537" y="4801315"/>
                <a:ext cx="571092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Potência dissipada:</a:t>
                </a:r>
              </a:p>
              <a:p>
                <a:r>
                  <a:rPr lang="pt-BR" dirty="0" err="1"/>
                  <a:t>Pt</a:t>
                </a:r>
                <a:r>
                  <a:rPr lang="pt-BR" dirty="0"/>
                  <a:t> = -</a:t>
                </a:r>
                <a:r>
                  <a:rPr lang="pt-BR" dirty="0" err="1"/>
                  <a:t>Vt.ib</a:t>
                </a:r>
                <a:r>
                  <a:rPr lang="pt-BR" dirty="0"/>
                  <a:t> = -10.(-0,075)</a:t>
                </a:r>
              </a:p>
              <a:p>
                <a:r>
                  <a:rPr lang="pt-BR" dirty="0" err="1"/>
                  <a:t>Pt</a:t>
                </a:r>
                <a:r>
                  <a:rPr lang="pt-BR" dirty="0"/>
                  <a:t> = 0,75 W</a:t>
                </a:r>
              </a:p>
              <a:p>
                <a:r>
                  <a:rPr lang="pt-BR" dirty="0" err="1"/>
                  <a:t>Pd</a:t>
                </a:r>
                <a:r>
                  <a:rPr lang="pt-BR" dirty="0"/>
                  <a:t>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0,75+45.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0,3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+60.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0,375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+20.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1,625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+5.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1,35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b="0" dirty="0"/>
              </a:p>
              <a:p>
                <a:r>
                  <a:rPr lang="pt-BR" dirty="0"/>
                  <a:t>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5.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0,65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+10.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0,35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r>
                  <a:rPr lang="pt-BR" dirty="0" err="1">
                    <a:solidFill>
                      <a:srgbClr val="00B050"/>
                    </a:solidFill>
                  </a:rPr>
                  <a:t>Pd</a:t>
                </a:r>
                <a:r>
                  <a:rPr lang="pt-BR" dirty="0">
                    <a:solidFill>
                      <a:srgbClr val="00B050"/>
                    </a:solidFill>
                  </a:rPr>
                  <a:t> = 78,5 W</a:t>
                </a: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A57B281-09A4-4E6B-A76C-59334571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37" y="4801315"/>
                <a:ext cx="5710922" cy="1754326"/>
              </a:xfrm>
              <a:prstGeom prst="rect">
                <a:avLst/>
              </a:prstGeom>
              <a:blipFill>
                <a:blip r:embed="rId4"/>
                <a:stretch>
                  <a:fillRect l="-854" t="-2091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ixaDeTexto 20">
            <a:extLst>
              <a:ext uri="{FF2B5EF4-FFF2-40B4-BE49-F238E27FC236}">
                <a16:creationId xmlns:a16="http://schemas.microsoft.com/office/drawing/2014/main" id="{BA34F308-D7A6-453F-A9C0-03BDA7286652}"/>
              </a:ext>
            </a:extLst>
          </p:cNvPr>
          <p:cNvSpPr txBox="1"/>
          <p:nvPr/>
        </p:nvSpPr>
        <p:spPr>
          <a:xfrm>
            <a:off x="6845197" y="-20807"/>
            <a:ext cx="3535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Teste das potências verificado, pois:</a:t>
            </a:r>
          </a:p>
          <a:p>
            <a:r>
              <a:rPr lang="pt-BR" dirty="0" err="1">
                <a:solidFill>
                  <a:srgbClr val="FF0000"/>
                </a:solidFill>
              </a:rPr>
              <a:t>Pf</a:t>
            </a:r>
            <a:r>
              <a:rPr lang="pt-BR" dirty="0"/>
              <a:t> = </a:t>
            </a:r>
            <a:r>
              <a:rPr lang="pt-BR" dirty="0">
                <a:solidFill>
                  <a:srgbClr val="00B050"/>
                </a:solidFill>
              </a:rPr>
              <a:t>-</a:t>
            </a:r>
            <a:r>
              <a:rPr lang="pt-BR" dirty="0" err="1">
                <a:solidFill>
                  <a:srgbClr val="00B050"/>
                </a:solidFill>
              </a:rPr>
              <a:t>Pd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866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501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30</cp:revision>
  <dcterms:created xsi:type="dcterms:W3CDTF">2021-06-02T11:58:15Z</dcterms:created>
  <dcterms:modified xsi:type="dcterms:W3CDTF">2021-06-02T13:17:34Z</dcterms:modified>
</cp:coreProperties>
</file>