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2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38EE0-532B-4CFC-AD39-0D69AED31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BE898D-57A9-46E9-850E-F8632566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1D27FF-863A-4323-9043-41F0E97B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EFED-E602-4D3A-AD14-070F3A43F8F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C8F7B9-1FB2-4012-B80C-AD3F1A2B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03A4EB-2624-464C-A06F-9F363A2E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8C6C-B715-4A49-9D39-FE4452C963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09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9861A-9867-4E6A-96D2-98F8AB40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2E5EFD-7248-437A-B794-9521F642D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E1AD80-7C7F-49D7-8B06-65F98A31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EFED-E602-4D3A-AD14-070F3A43F8F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466AC-7F18-4810-9CB8-E6AAF925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2BF0E-83A1-4D8E-AB65-69275DF9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8C6C-B715-4A49-9D39-FE4452C963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17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758664-A3C0-435A-B22F-C8B070A7E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24059E-4303-45B2-8B68-AF6D3B69A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317AF-483B-4A50-A298-851D9DFF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EFED-E602-4D3A-AD14-070F3A43F8F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810DD7-56BB-4E25-B7B4-C1270824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89F320-445C-4879-BEDB-5DE22363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8C6C-B715-4A49-9D39-FE4452C963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14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3F813-11D0-49EE-A745-4B5DF8FC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FA40EC-A11D-43A8-88A2-76819D64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8DF63A-D31F-43B0-BB6E-B0FE3C49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EFED-E602-4D3A-AD14-070F3A43F8F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500A24-2329-49B3-B86F-6900CCB6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FF3415-8255-4430-9609-FEF68565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8C6C-B715-4A49-9D39-FE4452C963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2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1A803-B3D4-43FE-A29C-B9AA2A4B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3D0654-E1E1-4DDF-8964-A166934F5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DA7866-BAB6-4462-8033-21FAFC33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EFED-E602-4D3A-AD14-070F3A43F8F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B5E1D-B617-4521-937A-A1DDF8EC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68B702-A48B-4340-926A-8A701CF7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8C6C-B715-4A49-9D39-FE4452C963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97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04DEA-6D9F-4E36-A01A-5A5CFC7B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E6D25E-63C5-423C-92D3-7C19AD51F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23DE48-A0FA-4FFE-B4CE-690AA0EBC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E5CF97-DBF2-471A-868F-91A28271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EFED-E602-4D3A-AD14-070F3A43F8F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497554-009D-4C68-A47C-59336EC0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A3E534-75CD-43B5-8190-2B04C3E1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8C6C-B715-4A49-9D39-FE4452C963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76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EA894-49AB-499D-9762-EB862AFD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F625B2-B45E-44C7-9236-1F315D6A4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727E6F-A771-44CB-9369-AED06BA1B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F425D7-8576-4E9A-B52A-A83655913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D97F22-2BD8-4E5F-88A1-57E7288FE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E4930C-3A36-4E55-8161-DE12471B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EFED-E602-4D3A-AD14-070F3A43F8F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929DDA-0472-4017-B2E0-A014A04B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907373-AC0C-4CA7-BE94-67525570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8C6C-B715-4A49-9D39-FE4452C963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49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6523E-5980-4E70-A0EF-CF162DD4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67B1B5-1BEA-4FDC-A1A6-358CD634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EFED-E602-4D3A-AD14-070F3A43F8F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220506-88B2-4244-AE94-65B7E905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9C77F0-056C-4A87-BC74-1B9E6A18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8C6C-B715-4A49-9D39-FE4452C963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02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81F732-6D94-48E1-87A1-AA78B38C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EFED-E602-4D3A-AD14-070F3A43F8F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32BBA1-8A5C-49FD-9764-273CC5B3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8174C3-8414-44CB-99DC-9C2585B7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8C6C-B715-4A49-9D39-FE4452C963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64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438AA-E4EA-4AF4-BDDE-5AA43EAA9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9B64BE-D91C-4210-9A03-EF2ED52D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C1136A-2E21-4984-A68F-3845E7AA1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3F43EF-DF9D-4CF2-B112-E50C9EF3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EFED-E602-4D3A-AD14-070F3A43F8F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350D38-9189-4E91-935A-ACB33179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52C7C4-8F1F-48C0-B4E4-B5D8A9A0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8C6C-B715-4A49-9D39-FE4452C963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26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1096C-3247-4C32-89A9-E3C73DE9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D9D17D-206C-4DDA-A929-5171CFB8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E2E93B-F9F8-4AEC-B46C-D2CDE509D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7053C7-0AB9-4667-A68E-D9E60F2E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EFED-E602-4D3A-AD14-070F3A43F8F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332811-66C3-47A8-868C-8069B07C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986E2D-0AEF-4B7B-A3CB-5C6627CC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E8C6C-B715-4A49-9D39-FE4452C963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7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FA586D-07A9-4FF8-A246-088655C1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22E15B-E045-4CD1-9857-E61839D5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6DF77B-E3BC-44CF-BE56-9C2D8908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2EFED-E602-4D3A-AD14-070F3A43F8F0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3E183-90A0-4068-9E35-50DF6BB81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714262-8F55-423C-933F-F972637A0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8C6C-B715-4A49-9D39-FE4452C963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94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76190DB-05B6-44CF-A06B-55F3B4D3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95851" cy="17679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2D652B2-2CB0-4374-9C7E-3EC55729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67993"/>
            <a:ext cx="2888582" cy="20518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3C4FAE-0317-433E-87D7-0AB8423498D8}"/>
              </a:ext>
            </a:extLst>
          </p:cNvPr>
          <p:cNvSpPr txBox="1"/>
          <p:nvPr/>
        </p:nvSpPr>
        <p:spPr>
          <a:xfrm>
            <a:off x="2888583" y="0"/>
            <a:ext cx="150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I) Referências;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84A547-2391-45B0-88C6-4E6859FEAE41}"/>
              </a:ext>
            </a:extLst>
          </p:cNvPr>
          <p:cNvSpPr txBox="1"/>
          <p:nvPr/>
        </p:nvSpPr>
        <p:spPr>
          <a:xfrm>
            <a:off x="2888583" y="369332"/>
            <a:ext cx="2816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II) Correntes em função das </a:t>
            </a:r>
          </a:p>
          <a:p>
            <a:r>
              <a:rPr lang="pt-BR" u="sng" dirty="0">
                <a:solidFill>
                  <a:srgbClr val="00B0F0"/>
                </a:solidFill>
              </a:rPr>
              <a:t>tensões de nó;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10A1F0A-8C45-44B0-A156-47A547723695}"/>
                  </a:ext>
                </a:extLst>
              </p:cNvPr>
              <p:cNvSpPr txBox="1"/>
              <p:nvPr/>
            </p:nvSpPr>
            <p:spPr>
              <a:xfrm>
                <a:off x="2888583" y="1015663"/>
                <a:ext cx="2749855" cy="1653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𝑉𝐴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𝑉𝐵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𝑉𝐴</m:t>
                          </m:r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b="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10A1F0A-8C45-44B0-A156-47A547723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83" y="1015663"/>
                <a:ext cx="2749855" cy="1653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78BF896-6AB9-4003-A088-04FC3A1015D5}"/>
                  </a:ext>
                </a:extLst>
              </p:cNvPr>
              <p:cNvSpPr txBox="1"/>
              <p:nvPr/>
            </p:nvSpPr>
            <p:spPr>
              <a:xfrm>
                <a:off x="2888583" y="2669193"/>
                <a:ext cx="2749855" cy="1443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4+40=0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4=40 −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𝑉𝐶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4=40 −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𝑉𝐶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40 −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78BF896-6AB9-4003-A088-04FC3A101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83" y="2669193"/>
                <a:ext cx="2749855" cy="1443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F2E59664-30A5-48E4-B0CA-DFC5F8B42030}"/>
              </a:ext>
            </a:extLst>
          </p:cNvPr>
          <p:cNvSpPr txBox="1"/>
          <p:nvPr/>
        </p:nvSpPr>
        <p:spPr>
          <a:xfrm>
            <a:off x="5638438" y="0"/>
            <a:ext cx="15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IV) Aplicar LKC;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051CACF-F8A0-4B9E-90AD-E7F9E7FE06B2}"/>
                  </a:ext>
                </a:extLst>
              </p:cNvPr>
              <p:cNvSpPr txBox="1"/>
              <p:nvPr/>
            </p:nvSpPr>
            <p:spPr>
              <a:xfrm>
                <a:off x="5705444" y="369332"/>
                <a:ext cx="3973524" cy="1443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Nó </a:t>
                </a:r>
                <a:r>
                  <a:rPr lang="pt-BR" dirty="0">
                    <a:solidFill>
                      <a:srgbClr val="00B050"/>
                    </a:solidFill>
                  </a:rPr>
                  <a:t>C</a:t>
                </a:r>
                <a:r>
                  <a:rPr lang="pt-BR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4=0</m:t>
                      </m:r>
                    </m:oMath>
                  </m:oMathPara>
                </a14:m>
                <a:endParaRPr lang="pt-B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𝑉𝐵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𝑉𝐶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𝑉𝐶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40 −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𝑉𝐶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𝑉𝐵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−7.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=−440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051CACF-F8A0-4B9E-90AD-E7F9E7FE0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44" y="369332"/>
                <a:ext cx="3973524" cy="1443729"/>
              </a:xfrm>
              <a:prstGeom prst="rect">
                <a:avLst/>
              </a:prstGeom>
              <a:blipFill>
                <a:blip r:embed="rId6"/>
                <a:stretch>
                  <a:fillRect l="-1380" t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C23D51-D2A4-4CB1-97CD-10AD15CEC242}"/>
              </a:ext>
            </a:extLst>
          </p:cNvPr>
          <p:cNvSpPr txBox="1"/>
          <p:nvPr/>
        </p:nvSpPr>
        <p:spPr>
          <a:xfrm>
            <a:off x="2888583" y="4112922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III) </a:t>
            </a:r>
            <a:r>
              <a:rPr lang="pt-BR" u="sng" dirty="0" err="1">
                <a:solidFill>
                  <a:srgbClr val="00B0F0"/>
                </a:solidFill>
              </a:rPr>
              <a:t>Supernós</a:t>
            </a:r>
            <a:r>
              <a:rPr lang="pt-BR" u="sng" dirty="0">
                <a:solidFill>
                  <a:srgbClr val="00B0F0"/>
                </a:solidFill>
              </a:rPr>
              <a:t>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C41BA92-0292-48F9-8A47-DCD42A7777AE}"/>
                  </a:ext>
                </a:extLst>
              </p:cNvPr>
              <p:cNvSpPr txBox="1"/>
              <p:nvPr/>
            </p:nvSpPr>
            <p:spPr>
              <a:xfrm>
                <a:off x="2895851" y="4482254"/>
                <a:ext cx="220323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Delimitado por </a:t>
                </a:r>
                <a:r>
                  <a:rPr lang="pt-BR" dirty="0">
                    <a:solidFill>
                      <a:srgbClr val="00B050"/>
                    </a:solidFill>
                  </a:rPr>
                  <a:t>A</a:t>
                </a:r>
                <a:r>
                  <a:rPr lang="pt-BR" dirty="0"/>
                  <a:t> e </a:t>
                </a:r>
                <a:r>
                  <a:rPr lang="pt-BR" dirty="0">
                    <a:solidFill>
                      <a:srgbClr val="00B050"/>
                    </a:solidFill>
                  </a:rPr>
                  <a:t>D</a:t>
                </a:r>
                <a:r>
                  <a:rPr lang="pt-BR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=90</m:t>
                      </m:r>
                    </m:oMath>
                  </m:oMathPara>
                </a14:m>
                <a:endParaRPr lang="pt-B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𝑉𝐴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=90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C41BA92-0292-48F9-8A47-DCD42A777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851" y="4482254"/>
                <a:ext cx="2203232" cy="923330"/>
              </a:xfrm>
              <a:prstGeom prst="rect">
                <a:avLst/>
              </a:prstGeom>
              <a:blipFill>
                <a:blip r:embed="rId7"/>
                <a:stretch>
                  <a:fillRect l="-2216" t="-3289" r="-16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5205EEB-DB44-4D9D-8B7A-E701D772D257}"/>
                  </a:ext>
                </a:extLst>
              </p:cNvPr>
              <p:cNvSpPr txBox="1"/>
              <p:nvPr/>
            </p:nvSpPr>
            <p:spPr>
              <a:xfrm>
                <a:off x="2888583" y="5405584"/>
                <a:ext cx="24272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Delimitado por </a:t>
                </a:r>
                <a:r>
                  <a:rPr lang="pt-BR" dirty="0">
                    <a:solidFill>
                      <a:srgbClr val="00B050"/>
                    </a:solidFill>
                  </a:rPr>
                  <a:t>B</a:t>
                </a:r>
                <a:r>
                  <a:rPr lang="pt-BR" dirty="0"/>
                  <a:t> e </a:t>
                </a:r>
                <a:r>
                  <a:rPr lang="pt-BR" dirty="0">
                    <a:solidFill>
                      <a:srgbClr val="00B050"/>
                    </a:solidFill>
                  </a:rPr>
                  <a:t>D</a:t>
                </a:r>
                <a:r>
                  <a:rPr lang="pt-BR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𝑉𝐷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=2,5.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𝑣𝑏</m:t>
                      </m:r>
                    </m:oMath>
                  </m:oMathPara>
                </a14:m>
                <a:endParaRPr lang="pt-B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=2,5.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𝑉𝐴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𝑉𝐵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+2,5.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=225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5205EEB-DB44-4D9D-8B7A-E701D772D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83" y="5405584"/>
                <a:ext cx="2427268" cy="1200329"/>
              </a:xfrm>
              <a:prstGeom prst="rect">
                <a:avLst/>
              </a:prstGeom>
              <a:blipFill>
                <a:blip r:embed="rId8"/>
                <a:stretch>
                  <a:fillRect l="-2261" t="-3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0109AD9F-BEF6-4865-B6A6-05E95BACE252}"/>
              </a:ext>
            </a:extLst>
          </p:cNvPr>
          <p:cNvSpPr txBox="1"/>
          <p:nvPr/>
        </p:nvSpPr>
        <p:spPr>
          <a:xfrm>
            <a:off x="5638438" y="1813061"/>
            <a:ext cx="347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V) Resolver o sistema de equações;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02EEB13-6D7C-4CBA-9703-95B3CA505AE6}"/>
                  </a:ext>
                </a:extLst>
              </p:cNvPr>
              <p:cNvSpPr txBox="1"/>
              <p:nvPr/>
            </p:nvSpPr>
            <p:spPr>
              <a:xfrm>
                <a:off x="5638438" y="2182393"/>
                <a:ext cx="34783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𝑉𝐵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+2,5.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=225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𝑉𝐵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−7.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=−440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pPr/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02EEB13-6D7C-4CBA-9703-95B3CA505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438" y="2182393"/>
                <a:ext cx="3478388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9347B40-C0AE-4BED-866F-C45F163DFB29}"/>
                  </a:ext>
                </a:extLst>
              </p:cNvPr>
              <p:cNvSpPr txBox="1"/>
              <p:nvPr/>
            </p:nvSpPr>
            <p:spPr>
              <a:xfrm>
                <a:off x="5705444" y="2795125"/>
                <a:ext cx="3605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𝑉𝐴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=90 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𝑉𝐵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=70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9347B40-C0AE-4BED-866F-C45F163DF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44" y="2795125"/>
                <a:ext cx="36059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BA6632E-42F3-4DD1-BFCB-A1AB40F97540}"/>
                  </a:ext>
                </a:extLst>
              </p:cNvPr>
              <p:cNvSpPr txBox="1"/>
              <p:nvPr/>
            </p:nvSpPr>
            <p:spPr>
              <a:xfrm>
                <a:off x="5701775" y="3533789"/>
                <a:ext cx="166308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𝑉𝐵</m:t>
                      </m:r>
                    </m:oMath>
                  </m:oMathPara>
                </a14:m>
                <a:endParaRPr lang="pt-B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𝑉𝐶</m:t>
                      </m:r>
                    </m:oMath>
                  </m:oMathPara>
                </a14:m>
                <a:endParaRPr lang="pt-B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𝑉𝐶</m:t>
                      </m:r>
                    </m:oMath>
                  </m:oMathPara>
                </a14:m>
                <a:endParaRPr lang="pt-B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4=40−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𝑉𝐶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BA6632E-42F3-4DD1-BFCB-A1AB40F97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775" y="3533789"/>
                <a:ext cx="1663084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8E12941C-8EAD-43A8-879F-373F6CC17768}"/>
              </a:ext>
            </a:extLst>
          </p:cNvPr>
          <p:cNvSpPr txBox="1"/>
          <p:nvPr/>
        </p:nvSpPr>
        <p:spPr>
          <a:xfrm>
            <a:off x="5705444" y="3164457"/>
            <a:ext cx="391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VI) Determinar a tensão nos elementos;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ED19EF7-1C8E-460C-A4FC-19CA544385A1}"/>
                  </a:ext>
                </a:extLst>
              </p:cNvPr>
              <p:cNvSpPr txBox="1"/>
              <p:nvPr/>
            </p:nvSpPr>
            <p:spPr>
              <a:xfrm>
                <a:off x="7903133" y="3533789"/>
                <a:ext cx="170546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1=40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b="0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2=−20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b="0" dirty="0">
                  <a:solidFill>
                    <a:srgbClr val="00B05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𝑣𝑏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b="0" dirty="0">
                  <a:solidFill>
                    <a:schemeClr val="accent2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2,5.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𝑣𝑏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b="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4=−30 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ED19EF7-1C8E-460C-A4FC-19CA54438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133" y="3533789"/>
                <a:ext cx="1705467" cy="14773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9AF8A1F0-B678-4549-9491-625FD09F75A4}"/>
              </a:ext>
            </a:extLst>
          </p:cNvPr>
          <p:cNvSpPr txBox="1"/>
          <p:nvPr/>
        </p:nvSpPr>
        <p:spPr>
          <a:xfrm>
            <a:off x="5701775" y="4943919"/>
            <a:ext cx="289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VII) Determinar as correntes;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C8AD3BC-B085-48EA-832B-3131A1AEA573}"/>
              </a:ext>
            </a:extLst>
          </p:cNvPr>
          <p:cNvSpPr txBox="1"/>
          <p:nvPr/>
        </p:nvSpPr>
        <p:spPr>
          <a:xfrm>
            <a:off x="5701775" y="5313251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i1 = 20 </a:t>
            </a:r>
            <a:r>
              <a:rPr lang="pt-BR" dirty="0" err="1">
                <a:solidFill>
                  <a:srgbClr val="FF0000"/>
                </a:solidFill>
              </a:rPr>
              <a:t>mA</a:t>
            </a:r>
            <a:r>
              <a:rPr lang="pt-BR" dirty="0"/>
              <a:t>; </a:t>
            </a:r>
            <a:r>
              <a:rPr lang="pt-BR" dirty="0">
                <a:solidFill>
                  <a:srgbClr val="00B050"/>
                </a:solidFill>
              </a:rPr>
              <a:t>i2 = -5 </a:t>
            </a:r>
            <a:r>
              <a:rPr lang="pt-BR" dirty="0" err="1">
                <a:solidFill>
                  <a:srgbClr val="00B050"/>
                </a:solidFill>
              </a:rPr>
              <a:t>mA</a:t>
            </a:r>
            <a:r>
              <a:rPr lang="pt-BR" dirty="0"/>
              <a:t>; </a:t>
            </a:r>
            <a:r>
              <a:rPr lang="pt-BR" dirty="0">
                <a:solidFill>
                  <a:srgbClr val="0070C0"/>
                </a:solidFill>
              </a:rPr>
              <a:t>i3 = 20 </a:t>
            </a:r>
            <a:r>
              <a:rPr lang="pt-BR" dirty="0" err="1">
                <a:solidFill>
                  <a:srgbClr val="0070C0"/>
                </a:solidFill>
              </a:rPr>
              <a:t>mA</a:t>
            </a:r>
            <a:r>
              <a:rPr lang="pt-BR" dirty="0"/>
              <a:t>; </a:t>
            </a:r>
            <a:r>
              <a:rPr lang="pt-BR" dirty="0">
                <a:solidFill>
                  <a:srgbClr val="7030A0"/>
                </a:solidFill>
              </a:rPr>
              <a:t>i4 = -15 </a:t>
            </a:r>
            <a:r>
              <a:rPr lang="pt-BR" dirty="0" err="1">
                <a:solidFill>
                  <a:srgbClr val="7030A0"/>
                </a:solidFill>
              </a:rPr>
              <a:t>mA</a:t>
            </a:r>
            <a:r>
              <a:rPr lang="pt-BR" dirty="0"/>
              <a:t>;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8228E38-6148-4384-8392-54C90FF34EEF}"/>
              </a:ext>
            </a:extLst>
          </p:cNvPr>
          <p:cNvSpPr txBox="1"/>
          <p:nvPr/>
        </p:nvSpPr>
        <p:spPr>
          <a:xfrm>
            <a:off x="5706118" y="568258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 = i1 – i2 </a:t>
            </a:r>
          </a:p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i = 25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mA</a:t>
            </a:r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4A31A04-4DD1-43F0-ABD6-B32A8978928A}"/>
              </a:ext>
            </a:extLst>
          </p:cNvPr>
          <p:cNvSpPr txBox="1"/>
          <p:nvPr/>
        </p:nvSpPr>
        <p:spPr>
          <a:xfrm>
            <a:off x="6915936" y="5682582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i5 = i1 + i3</a:t>
            </a:r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i5 = 40 </a:t>
            </a:r>
            <a:r>
              <a:rPr lang="pt-BR" dirty="0" err="1">
                <a:solidFill>
                  <a:schemeClr val="accent4">
                    <a:lumMod val="75000"/>
                  </a:schemeClr>
                </a:solidFill>
              </a:rPr>
              <a:t>mA</a:t>
            </a:r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6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76190DB-05B6-44CF-A06B-55F3B4D3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95851" cy="17679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2D652B2-2CB0-4374-9C7E-3EC55729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67993"/>
            <a:ext cx="2888582" cy="20518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ED19EF7-1C8E-460C-A4FC-19CA544385A1}"/>
                  </a:ext>
                </a:extLst>
              </p:cNvPr>
              <p:cNvSpPr txBox="1"/>
              <p:nvPr/>
            </p:nvSpPr>
            <p:spPr>
              <a:xfrm>
                <a:off x="2888583" y="329999"/>
                <a:ext cx="650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1=40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2=−20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;2,5.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4=−30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ED19EF7-1C8E-460C-A4FC-19CA54438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583" y="329999"/>
                <a:ext cx="65071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3C8AD3BC-B085-48EA-832B-3131A1AEA573}"/>
              </a:ext>
            </a:extLst>
          </p:cNvPr>
          <p:cNvSpPr txBox="1"/>
          <p:nvPr/>
        </p:nvSpPr>
        <p:spPr>
          <a:xfrm>
            <a:off x="2895851" y="659998"/>
            <a:ext cx="664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i1 = 20 </a:t>
            </a:r>
            <a:r>
              <a:rPr lang="pt-BR" dirty="0" err="1"/>
              <a:t>mA</a:t>
            </a:r>
            <a:r>
              <a:rPr lang="pt-BR" dirty="0"/>
              <a:t>; i2 = -5 </a:t>
            </a:r>
            <a:r>
              <a:rPr lang="pt-BR" dirty="0" err="1"/>
              <a:t>mA</a:t>
            </a:r>
            <a:r>
              <a:rPr lang="pt-BR" dirty="0"/>
              <a:t>; i3 = 20 </a:t>
            </a:r>
            <a:r>
              <a:rPr lang="pt-BR" dirty="0" err="1"/>
              <a:t>mA</a:t>
            </a:r>
            <a:r>
              <a:rPr lang="pt-BR" dirty="0"/>
              <a:t>; i4 = -15 </a:t>
            </a:r>
            <a:r>
              <a:rPr lang="pt-BR" dirty="0" err="1"/>
              <a:t>mA</a:t>
            </a:r>
            <a:r>
              <a:rPr lang="pt-BR" dirty="0"/>
              <a:t>; i5 = 40 </a:t>
            </a:r>
            <a:r>
              <a:rPr lang="pt-BR" dirty="0" err="1"/>
              <a:t>mA</a:t>
            </a:r>
            <a:r>
              <a:rPr lang="pt-BR" dirty="0"/>
              <a:t>; i = 25 </a:t>
            </a:r>
            <a:r>
              <a:rPr lang="pt-BR" dirty="0" err="1"/>
              <a:t>mA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B8FFCA-2FFE-4D9C-AAA6-491A738E9DFF}"/>
              </a:ext>
            </a:extLst>
          </p:cNvPr>
          <p:cNvSpPr txBox="1"/>
          <p:nvPr/>
        </p:nvSpPr>
        <p:spPr>
          <a:xfrm>
            <a:off x="2895851" y="-3933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D83177-3A87-45F4-A582-2E4C2EABB59D}"/>
              </a:ext>
            </a:extLst>
          </p:cNvPr>
          <p:cNvSpPr txBox="1"/>
          <p:nvPr/>
        </p:nvSpPr>
        <p:spPr>
          <a:xfrm>
            <a:off x="2895851" y="1068663"/>
            <a:ext cx="269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VIII) Cálculo das potências;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1839E82-7377-4C89-9721-5164D09AA27D}"/>
              </a:ext>
            </a:extLst>
          </p:cNvPr>
          <p:cNvSpPr txBox="1"/>
          <p:nvPr/>
        </p:nvSpPr>
        <p:spPr>
          <a:xfrm>
            <a:off x="2895851" y="1477328"/>
            <a:ext cx="123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Nas fontes: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C54EC3-87C5-41CB-BD46-7DC4D228CB9B}"/>
              </a:ext>
            </a:extLst>
          </p:cNvPr>
          <p:cNvSpPr txBox="1"/>
          <p:nvPr/>
        </p:nvSpPr>
        <p:spPr>
          <a:xfrm>
            <a:off x="2895851" y="1848202"/>
            <a:ext cx="137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P90 = -90.i5</a:t>
            </a:r>
          </a:p>
          <a:p>
            <a:r>
              <a:rPr lang="pt-BR" dirty="0">
                <a:solidFill>
                  <a:srgbClr val="FF0000"/>
                </a:solidFill>
              </a:rPr>
              <a:t>P90 = -3,6 W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D48100E-F8EE-4962-BEA8-6A3399E2E54D}"/>
              </a:ext>
            </a:extLst>
          </p:cNvPr>
          <p:cNvSpPr txBox="1"/>
          <p:nvPr/>
        </p:nvSpPr>
        <p:spPr>
          <a:xfrm>
            <a:off x="2895851" y="2467324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P50 = 50.i</a:t>
            </a:r>
          </a:p>
          <a:p>
            <a:r>
              <a:rPr lang="pt-BR" dirty="0">
                <a:solidFill>
                  <a:srgbClr val="0070C0"/>
                </a:solidFill>
              </a:rPr>
              <a:t>P50 = 1,25 W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19E4A55-FE20-4C77-B3EF-588552038D80}"/>
              </a:ext>
            </a:extLst>
          </p:cNvPr>
          <p:cNvSpPr txBox="1"/>
          <p:nvPr/>
        </p:nvSpPr>
        <p:spPr>
          <a:xfrm>
            <a:off x="2888583" y="3115400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P40 = -40.i4</a:t>
            </a:r>
          </a:p>
          <a:p>
            <a:r>
              <a:rPr lang="pt-BR" dirty="0">
                <a:solidFill>
                  <a:srgbClr val="00B050"/>
                </a:solidFill>
              </a:rPr>
              <a:t>P40 = 0,6 W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B4F7974-DCD9-442C-9F92-DC70F4964EC3}"/>
              </a:ext>
            </a:extLst>
          </p:cNvPr>
          <p:cNvSpPr txBox="1"/>
          <p:nvPr/>
        </p:nvSpPr>
        <p:spPr>
          <a:xfrm>
            <a:off x="4196954" y="1482874"/>
            <a:ext cx="156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Nos resistores: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8FE7FC3-1CB8-49E9-BA7C-B079A34526A2}"/>
              </a:ext>
            </a:extLst>
          </p:cNvPr>
          <p:cNvSpPr txBox="1"/>
          <p:nvPr/>
        </p:nvSpPr>
        <p:spPr>
          <a:xfrm>
            <a:off x="4189686" y="1846660"/>
            <a:ext cx="13083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P1 = v1.i1</a:t>
            </a:r>
          </a:p>
          <a:p>
            <a:r>
              <a:rPr lang="pt-BR" dirty="0">
                <a:solidFill>
                  <a:srgbClr val="7030A0"/>
                </a:solidFill>
              </a:rPr>
              <a:t>P1 = 0,8 W</a:t>
            </a:r>
          </a:p>
          <a:p>
            <a:r>
              <a:rPr lang="pt-BR" dirty="0"/>
              <a:t>P2 = v2.i2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P2 = 0,1 W</a:t>
            </a:r>
          </a:p>
          <a:p>
            <a:r>
              <a:rPr lang="pt-BR" dirty="0"/>
              <a:t>P3 = vb.i3</a:t>
            </a:r>
          </a:p>
          <a:p>
            <a:r>
              <a:rPr lang="pt-BR" dirty="0">
                <a:solidFill>
                  <a:srgbClr val="C00000"/>
                </a:solidFill>
              </a:rPr>
              <a:t>P3 = 0,4 W</a:t>
            </a:r>
          </a:p>
          <a:p>
            <a:r>
              <a:rPr lang="pt-BR" dirty="0"/>
              <a:t>P4 = v4.i4</a:t>
            </a:r>
          </a:p>
          <a:p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P4 = 0,45 W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7C07B80-75EE-4D64-ACAE-F4D2DD88F1D0}"/>
              </a:ext>
            </a:extLst>
          </p:cNvPr>
          <p:cNvSpPr txBox="1"/>
          <p:nvPr/>
        </p:nvSpPr>
        <p:spPr>
          <a:xfrm>
            <a:off x="2895851" y="4121650"/>
            <a:ext cx="235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IX) Teste das Potências;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3BCE651-EB94-4A4B-8A93-C9B3D364BD72}"/>
              </a:ext>
            </a:extLst>
          </p:cNvPr>
          <p:cNvSpPr txBox="1"/>
          <p:nvPr/>
        </p:nvSpPr>
        <p:spPr>
          <a:xfrm>
            <a:off x="2888583" y="4485113"/>
            <a:ext cx="1996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Potência fornecida:</a:t>
            </a:r>
          </a:p>
          <a:p>
            <a:r>
              <a:rPr lang="pt-BR" dirty="0" err="1"/>
              <a:t>Pf</a:t>
            </a:r>
            <a:r>
              <a:rPr lang="pt-BR" dirty="0"/>
              <a:t> = P90</a:t>
            </a:r>
          </a:p>
          <a:p>
            <a:r>
              <a:rPr lang="pt-BR" dirty="0" err="1">
                <a:solidFill>
                  <a:srgbClr val="FF0000"/>
                </a:solidFill>
              </a:rPr>
              <a:t>Pf</a:t>
            </a:r>
            <a:r>
              <a:rPr lang="pt-BR" dirty="0">
                <a:solidFill>
                  <a:srgbClr val="FF0000"/>
                </a:solidFill>
              </a:rPr>
              <a:t> = - 3,6 W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FC91AFB-49D7-468D-9745-C3A743CDDA57}"/>
              </a:ext>
            </a:extLst>
          </p:cNvPr>
          <p:cNvSpPr txBox="1"/>
          <p:nvPr/>
        </p:nvSpPr>
        <p:spPr>
          <a:xfrm>
            <a:off x="2888583" y="5408443"/>
            <a:ext cx="3733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Potência dissipada:</a:t>
            </a:r>
          </a:p>
          <a:p>
            <a:r>
              <a:rPr lang="pt-BR" dirty="0" err="1"/>
              <a:t>Pd</a:t>
            </a:r>
            <a:r>
              <a:rPr lang="pt-BR" dirty="0"/>
              <a:t> = P50 + P40 + P1 + P2 + P3 + P4</a:t>
            </a:r>
          </a:p>
          <a:p>
            <a:r>
              <a:rPr lang="pt-BR" dirty="0" err="1"/>
              <a:t>Pd</a:t>
            </a:r>
            <a:r>
              <a:rPr lang="pt-BR" dirty="0"/>
              <a:t> = 1,25 + 0,6 + 0,8 + 0,1 + 0,4 + 0,45</a:t>
            </a:r>
          </a:p>
          <a:p>
            <a:r>
              <a:rPr lang="pt-BR" dirty="0" err="1">
                <a:solidFill>
                  <a:srgbClr val="00B050"/>
                </a:solidFill>
              </a:rPr>
              <a:t>Pd</a:t>
            </a:r>
            <a:r>
              <a:rPr lang="pt-BR" dirty="0">
                <a:solidFill>
                  <a:srgbClr val="00B050"/>
                </a:solidFill>
              </a:rPr>
              <a:t> = 3,6 W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8C1EC74-ED2F-4BD1-B671-5DCD85FCC9CF}"/>
              </a:ext>
            </a:extLst>
          </p:cNvPr>
          <p:cNvSpPr txBox="1"/>
          <p:nvPr/>
        </p:nvSpPr>
        <p:spPr>
          <a:xfrm>
            <a:off x="6621656" y="4485113"/>
            <a:ext cx="303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Teste das potências verificado.</a:t>
            </a:r>
          </a:p>
        </p:txBody>
      </p:sp>
    </p:spTree>
    <p:extLst>
      <p:ext uri="{BB962C8B-B14F-4D97-AF65-F5344CB8AC3E}">
        <p14:creationId xmlns:p14="http://schemas.microsoft.com/office/powerpoint/2010/main" val="270398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460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37</cp:revision>
  <dcterms:created xsi:type="dcterms:W3CDTF">2021-06-17T21:07:28Z</dcterms:created>
  <dcterms:modified xsi:type="dcterms:W3CDTF">2021-06-17T22:19:21Z</dcterms:modified>
</cp:coreProperties>
</file>