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2" d="100"/>
          <a:sy n="52" d="100"/>
        </p:scale>
        <p:origin x="1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2C8D64-D9A3-4AEF-9280-D114DEF037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9F4D427-970A-4E55-8C28-AB6AA7AB4C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06ED7D-4747-46A7-BF55-1BB029681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45F6-9CDA-4AD5-AFB7-16BB7B9D1255}" type="datetimeFigureOut">
              <a:rPr lang="pt-BR" smtClean="0"/>
              <a:t>10/08/2021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062DED-8933-49C2-9EC6-B8C9C261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E86BCE-F66E-4D35-B42A-B963C5906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A5745-B508-4543-99C7-C5F6CD0F81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596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24B02F-A3F7-43D1-9599-6FA840765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938EFE6-23EE-4178-9F4C-6B55F2A4F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1CBF28-E982-4B9B-A8D6-1F04049A1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45F6-9CDA-4AD5-AFB7-16BB7B9D1255}" type="datetimeFigureOut">
              <a:rPr lang="pt-BR" smtClean="0"/>
              <a:t>10/08/2021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50B1DE-E027-4FA1-BE00-2E88865A9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AD6AA9-17C8-4DE0-93AE-714BB3099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A5745-B508-4543-99C7-C5F6CD0F81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6609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845BE32-FB4F-45B9-80C6-45992420C7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BF0DE31-8ABA-4620-BDBD-4B09B16FE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43AA07-DACF-4AA2-8D53-06A3F3F6E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45F6-9CDA-4AD5-AFB7-16BB7B9D1255}" type="datetimeFigureOut">
              <a:rPr lang="pt-BR" smtClean="0"/>
              <a:t>10/08/2021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F88D24-9CD7-4071-9E9A-B8B41D5A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23B1BF-18A3-4CF9-8C60-AED470E4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A5745-B508-4543-99C7-C5F6CD0F81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5441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FC06BD-D865-4395-8611-E4CB9834D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83CF65-238F-4430-93E2-C23320DDC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5A0325-2446-48D1-B068-087499372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45F6-9CDA-4AD5-AFB7-16BB7B9D1255}" type="datetimeFigureOut">
              <a:rPr lang="pt-BR" smtClean="0"/>
              <a:t>10/08/2021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87A350-EDC8-4C1B-855F-092211B68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F9D228-A4FD-4190-B1EF-5A73A8F60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A5745-B508-4543-99C7-C5F6CD0F81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1251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5D08D5-302D-4FE5-9169-E210F45C7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3C8B980-8CB0-4B1A-BA8E-9968D4755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8C95CF-9CAC-493C-815D-B24F3C29F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45F6-9CDA-4AD5-AFB7-16BB7B9D1255}" type="datetimeFigureOut">
              <a:rPr lang="pt-BR" smtClean="0"/>
              <a:t>10/08/2021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364078-49BD-4EBC-8EF6-8EE7D53F5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6F7401-9EF9-4182-8BFC-66F0CFD1D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A5745-B508-4543-99C7-C5F6CD0F81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5565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EBEBE1-8417-4463-9650-E06021AF7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D64005-3728-4F96-AC22-A67A121F42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0AE0292-033B-4A5E-A4B3-BB054C0F5D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527A94-631A-4219-93F6-749681D44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45F6-9CDA-4AD5-AFB7-16BB7B9D1255}" type="datetimeFigureOut">
              <a:rPr lang="pt-BR" smtClean="0"/>
              <a:t>10/08/2021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B771DAC-20C6-4FC7-A9D0-B9BC2FE4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2366174-8474-41BB-8F1F-0E7E3F27D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A5745-B508-4543-99C7-C5F6CD0F81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9277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0C0C9E-B358-4545-A65D-6C33811E5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E033203-3326-472B-B639-27616B86F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202FAD3-0517-424B-B8D0-4FE3E57C5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EF7518A-4A5D-4E83-840A-E0535AEAEF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FCB2C15-B681-4C63-8116-1DC5857801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6224999-1DC6-4F20-B092-0815A9E54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45F6-9CDA-4AD5-AFB7-16BB7B9D1255}" type="datetimeFigureOut">
              <a:rPr lang="pt-BR" smtClean="0"/>
              <a:t>10/08/2021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176685B-0FF7-46B9-8305-DE5204D8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8991F79-A1B5-46C8-9A7A-64C3C1DFA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A5745-B508-4543-99C7-C5F6CD0F81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3916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B57599-27CC-43E2-BEAB-A744476B6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B511521-DCAE-4772-AB74-307E6AAB4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45F6-9CDA-4AD5-AFB7-16BB7B9D1255}" type="datetimeFigureOut">
              <a:rPr lang="pt-BR" smtClean="0"/>
              <a:t>10/08/2021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C4A3963-F076-4D1E-8B96-4E53A1925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6D97DCA-91FF-4165-AEC7-3D0E1881E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A5745-B508-4543-99C7-C5F6CD0F81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5293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FDCC5CE-6EB2-48A2-9775-CE6318483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45F6-9CDA-4AD5-AFB7-16BB7B9D1255}" type="datetimeFigureOut">
              <a:rPr lang="pt-BR" smtClean="0"/>
              <a:t>10/08/2021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765944-87BB-4070-8B0A-310941B48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B4380FD-8BF0-4CBF-B4DC-F8BB4B801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A5745-B508-4543-99C7-C5F6CD0F81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4689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008568-65B2-4E74-829D-DD06AD16F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54786B-7888-41B6-BE45-7F78375BA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74B5ACE-BD76-451D-80EC-E80EE96573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66EE01C-526D-46B9-B9B3-106974CD1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45F6-9CDA-4AD5-AFB7-16BB7B9D1255}" type="datetimeFigureOut">
              <a:rPr lang="pt-BR" smtClean="0"/>
              <a:t>10/08/2021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359C5BE-50CE-48DC-930E-51603C284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22130FB-6FC0-4EAC-B1B0-BCB3DB4EB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A5745-B508-4543-99C7-C5F6CD0F81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2314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A5AD33-BB0F-4038-8252-F9D225AFE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0E3A5E9-D164-43D3-8563-DC547DBDF2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51C3C31-230E-42D3-A1D7-C611B9800C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B8662FA-494B-45F7-BEC2-034213FC3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45F6-9CDA-4AD5-AFB7-16BB7B9D1255}" type="datetimeFigureOut">
              <a:rPr lang="pt-BR" smtClean="0"/>
              <a:t>10/08/2021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62DCC01-4239-473E-8CF0-0192026FE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705B4B2-B752-487E-A61C-2F728D568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A5745-B508-4543-99C7-C5F6CD0F81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3487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6249142-5076-4352-999C-9B0C51714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2113EAC-FD22-400A-825B-172A7A905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1C2341-EB01-4FFA-AD51-1C176CBA75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845F6-9CDA-4AD5-AFB7-16BB7B9D1255}" type="datetimeFigureOut">
              <a:rPr lang="pt-BR" smtClean="0"/>
              <a:t>10/08/2021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E2D0F4-441E-455A-88F5-C0D73F7B25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CA745D-CC67-4A70-AD8E-051201E157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A5745-B508-4543-99C7-C5F6CD0F81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8079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FA19C10-1A8C-4980-AB7C-D0E671A10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543175" cy="119062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D15049E-F8B3-49ED-9CCF-CDCCA8204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0625"/>
            <a:ext cx="2457450" cy="9525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E02E64B-3C79-47DA-BDCA-4792E8CB8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125" y="2179996"/>
            <a:ext cx="1981200" cy="12287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D82A5E80-A4ED-45A8-A379-ACFB91F400D5}"/>
                  </a:ext>
                </a:extLst>
              </p:cNvPr>
              <p:cNvSpPr txBox="1"/>
              <p:nvPr/>
            </p:nvSpPr>
            <p:spPr>
              <a:xfrm>
                <a:off x="2543175" y="0"/>
                <a:ext cx="2471574" cy="911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Transformação de fonte: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𝐼𝑒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=100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𝑚𝐴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D82A5E80-A4ED-45A8-A379-ACFB91F40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3175" y="0"/>
                <a:ext cx="2471574" cy="911788"/>
              </a:xfrm>
              <a:prstGeom prst="rect">
                <a:avLst/>
              </a:prstGeom>
              <a:blipFill>
                <a:blip r:embed="rId5"/>
                <a:stretch>
                  <a:fillRect l="-1970" t="-3333" r="-17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133080C0-1174-450F-9C90-6BB55397DAFC}"/>
                  </a:ext>
                </a:extLst>
              </p:cNvPr>
              <p:cNvSpPr txBox="1"/>
              <p:nvPr/>
            </p:nvSpPr>
            <p:spPr>
              <a:xfrm>
                <a:off x="2543175" y="911788"/>
                <a:ext cx="2637838" cy="895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Resistência equivalente: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𝑅𝑒𝑞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.1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=0,75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133080C0-1174-450F-9C90-6BB55397D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3175" y="911788"/>
                <a:ext cx="2637838" cy="895245"/>
              </a:xfrm>
              <a:prstGeom prst="rect">
                <a:avLst/>
              </a:prstGeom>
              <a:blipFill>
                <a:blip r:embed="rId6"/>
                <a:stretch>
                  <a:fillRect l="-1848" t="-411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AD94DD71-581A-4234-BFE2-FDB1D2407DB0}"/>
                  </a:ext>
                </a:extLst>
              </p:cNvPr>
              <p:cNvSpPr txBox="1"/>
              <p:nvPr/>
            </p:nvSpPr>
            <p:spPr>
              <a:xfrm>
                <a:off x="2539193" y="1762704"/>
                <a:ext cx="279820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Transformação de fonte: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=100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.0,75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=75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AD94DD71-581A-4234-BFE2-FDB1D2407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9193" y="1762704"/>
                <a:ext cx="2798202" cy="646331"/>
              </a:xfrm>
              <a:prstGeom prst="rect">
                <a:avLst/>
              </a:prstGeom>
              <a:blipFill>
                <a:blip r:embed="rId7"/>
                <a:stretch>
                  <a:fillRect l="-1961" t="-47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BD7C965F-AA7F-4F29-9D64-17128DC9C943}"/>
                  </a:ext>
                </a:extLst>
              </p:cNvPr>
              <p:cNvSpPr txBox="1"/>
              <p:nvPr/>
            </p:nvSpPr>
            <p:spPr>
              <a:xfrm>
                <a:off x="2539193" y="2473283"/>
                <a:ext cx="310809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Tensão do capacitor no regime </a:t>
                </a:r>
              </a:p>
              <a:p>
                <a:r>
                  <a:rPr lang="pt-BR" dirty="0"/>
                  <a:t>permanente: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𝑉𝑐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0−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=75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BD7C965F-AA7F-4F29-9D64-17128DC9C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9193" y="2473283"/>
                <a:ext cx="3108095" cy="923330"/>
              </a:xfrm>
              <a:prstGeom prst="rect">
                <a:avLst/>
              </a:prstGeom>
              <a:blipFill>
                <a:blip r:embed="rId8"/>
                <a:stretch>
                  <a:fillRect l="-1768" t="-3974" r="-7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magem 13">
            <a:extLst>
              <a:ext uri="{FF2B5EF4-FFF2-40B4-BE49-F238E27FC236}">
                <a16:creationId xmlns:a16="http://schemas.microsoft.com/office/drawing/2014/main" id="{43BDBFFD-D43B-49E0-B29C-3B17618AB8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3429000"/>
            <a:ext cx="2762250" cy="11144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C966CBB1-F72F-40E0-9EE5-3C8C32B0DF74}"/>
                  </a:ext>
                </a:extLst>
              </p:cNvPr>
              <p:cNvSpPr txBox="1"/>
              <p:nvPr/>
            </p:nvSpPr>
            <p:spPr>
              <a:xfrm>
                <a:off x="2539193" y="3429000"/>
                <a:ext cx="324627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Corrente do indutor no regime </a:t>
                </a:r>
              </a:p>
              <a:p>
                <a:r>
                  <a:rPr lang="pt-BR" dirty="0"/>
                  <a:t>permanente: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𝑖𝐿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0−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=100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𝑚𝐴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C966CBB1-F72F-40E0-9EE5-3C8C32B0D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9193" y="3429000"/>
                <a:ext cx="3246273" cy="923330"/>
              </a:xfrm>
              <a:prstGeom prst="rect">
                <a:avLst/>
              </a:prstGeom>
              <a:blipFill>
                <a:blip r:embed="rId10"/>
                <a:stretch>
                  <a:fillRect l="-1692" t="-397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aixaDeTexto 15">
            <a:extLst>
              <a:ext uri="{FF2B5EF4-FFF2-40B4-BE49-F238E27FC236}">
                <a16:creationId xmlns:a16="http://schemas.microsoft.com/office/drawing/2014/main" id="{966AC3F4-ACAA-4D88-AD7B-43B2157CBF73}"/>
              </a:ext>
            </a:extLst>
          </p:cNvPr>
          <p:cNvSpPr txBox="1"/>
          <p:nvPr/>
        </p:nvSpPr>
        <p:spPr>
          <a:xfrm>
            <a:off x="2615551" y="4356538"/>
            <a:ext cx="21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I) Determinar </a:t>
            </a:r>
            <a:r>
              <a:rPr lang="el-GR" dirty="0">
                <a:solidFill>
                  <a:srgbClr val="00B0F0"/>
                </a:solidFill>
              </a:rPr>
              <a:t>α</a:t>
            </a:r>
            <a:r>
              <a:rPr lang="pt-BR" dirty="0">
                <a:solidFill>
                  <a:srgbClr val="00B0F0"/>
                </a:solidFill>
              </a:rPr>
              <a:t> e </a:t>
            </a:r>
            <a:r>
              <a:rPr lang="el-GR" dirty="0">
                <a:solidFill>
                  <a:srgbClr val="00B0F0"/>
                </a:solidFill>
              </a:rPr>
              <a:t>ω</a:t>
            </a:r>
            <a:r>
              <a:rPr lang="pt-BR" dirty="0">
                <a:solidFill>
                  <a:srgbClr val="00B0F0"/>
                </a:solidFill>
              </a:rPr>
              <a:t>o;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F204CDE4-1169-4668-9BD2-60CD87DA821B}"/>
                  </a:ext>
                </a:extLst>
              </p:cNvPr>
              <p:cNvSpPr txBox="1"/>
              <p:nvPr/>
            </p:nvSpPr>
            <p:spPr>
              <a:xfrm>
                <a:off x="2615551" y="4878550"/>
                <a:ext cx="3302764" cy="9134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2.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2.4.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.25.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b="0" i="1" dirty="0">
                  <a:latin typeface="Cambria Math" panose="02040503050406030204" pitchFamily="18" charset="0"/>
                </a:endParaRPr>
              </a:p>
              <a:p>
                <a:r>
                  <a:rPr lang="pt-BR" b="0" dirty="0"/>
                  <a:t>   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500 </m:t>
                    </m:r>
                    <m:r>
                      <a:rPr lang="pt-B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𝑟𝑎𝑑</m:t>
                    </m:r>
                    <m:r>
                      <a:rPr lang="pt-B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pt-B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F204CDE4-1169-4668-9BD2-60CD87DA8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5551" y="4878550"/>
                <a:ext cx="3302764" cy="913455"/>
              </a:xfrm>
              <a:prstGeom prst="rect">
                <a:avLst/>
              </a:prstGeom>
              <a:blipFill>
                <a:blip r:embed="rId11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DA74B1E2-1F91-451A-9AE8-068CC8FF7F63}"/>
                  </a:ext>
                </a:extLst>
              </p:cNvPr>
              <p:cNvSpPr txBox="1"/>
              <p:nvPr/>
            </p:nvSpPr>
            <p:spPr>
              <a:xfrm>
                <a:off x="2615551" y="5797584"/>
                <a:ext cx="3593035" cy="9416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rad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25.</m:t>
                              </m:r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.25.</m:t>
                              </m:r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−6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pt-BR" b="0" i="1" dirty="0">
                  <a:latin typeface="Cambria Math" panose="02040503050406030204" pitchFamily="18" charset="0"/>
                </a:endParaRPr>
              </a:p>
              <a:p>
                <a:r>
                  <a:rPr lang="pt-BR" b="0" dirty="0"/>
                  <a:t>      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400 </m:t>
                    </m:r>
                    <m:r>
                      <a:rPr lang="pt-B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𝑟𝑎𝑑</m:t>
                    </m:r>
                    <m:r>
                      <a:rPr lang="pt-B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pt-B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DA74B1E2-1F91-451A-9AE8-068CC8FF7F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5551" y="5797584"/>
                <a:ext cx="3593035" cy="941604"/>
              </a:xfrm>
              <a:prstGeom prst="rect">
                <a:avLst/>
              </a:prstGeom>
              <a:blipFill>
                <a:blip r:embed="rId12"/>
                <a:stretch>
                  <a:fillRect b="-45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aixaDeTexto 18">
            <a:extLst>
              <a:ext uri="{FF2B5EF4-FFF2-40B4-BE49-F238E27FC236}">
                <a16:creationId xmlns:a16="http://schemas.microsoft.com/office/drawing/2014/main" id="{1B002CB8-D09E-4164-9079-B47A98EF7AD6}"/>
              </a:ext>
            </a:extLst>
          </p:cNvPr>
          <p:cNvSpPr txBox="1"/>
          <p:nvPr/>
        </p:nvSpPr>
        <p:spPr>
          <a:xfrm>
            <a:off x="697201" y="4509930"/>
            <a:ext cx="10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Para t ≥ 0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EA8F8945-2EE5-4A38-868F-746A7B78493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" y="4852830"/>
            <a:ext cx="2779066" cy="13125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6309E035-CDF4-40A3-AFFB-90024824D58A}"/>
                  </a:ext>
                </a:extLst>
              </p:cNvPr>
              <p:cNvSpPr txBox="1"/>
              <p:nvPr/>
            </p:nvSpPr>
            <p:spPr>
              <a:xfrm>
                <a:off x="6096001" y="0"/>
                <a:ext cx="285033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Como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p>
                        <m:r>
                          <a:rPr lang="pt-BR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pt-BR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pt-BR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p>
                        <m:r>
                          <a:rPr lang="pt-BR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>
                    <a:solidFill>
                      <a:srgbClr val="00B0F0"/>
                    </a:solidFill>
                  </a:rPr>
                  <a:t>, temos um </a:t>
                </a:r>
              </a:p>
              <a:p>
                <a:r>
                  <a:rPr lang="pt-BR" dirty="0" err="1">
                    <a:solidFill>
                      <a:srgbClr val="00B0F0"/>
                    </a:solidFill>
                  </a:rPr>
                  <a:t>Superamortecimento</a:t>
                </a:r>
                <a:r>
                  <a:rPr lang="pt-BR" dirty="0">
                    <a:solidFill>
                      <a:srgbClr val="00B0F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6309E035-CDF4-40A3-AFFB-90024824D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1" y="0"/>
                <a:ext cx="2850332" cy="646331"/>
              </a:xfrm>
              <a:prstGeom prst="rect">
                <a:avLst/>
              </a:prstGeom>
              <a:blipFill>
                <a:blip r:embed="rId14"/>
                <a:stretch>
                  <a:fillRect l="-1709" t="-4717" r="-641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F8AE93D6-B61D-4B79-82FB-10E5E5F75A25}"/>
                  </a:ext>
                </a:extLst>
              </p:cNvPr>
              <p:cNvSpPr txBox="1"/>
              <p:nvPr/>
            </p:nvSpPr>
            <p:spPr>
              <a:xfrm>
                <a:off x="6096000" y="646331"/>
                <a:ext cx="3491469" cy="9589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Fazendo LKC em A: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𝑖𝐶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𝑖𝑅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𝑖𝐿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=100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𝑖𝐶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=100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𝑖𝑅</m:t>
                          </m:r>
                          <m:d>
                            <m:dPr>
                              <m:ctrlPr>
                                <a:rPr lang="pt-BR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𝑖𝐿</m:t>
                          </m:r>
                          <m:d>
                            <m:dPr>
                              <m:ctrlPr>
                                <a:rPr lang="pt-BR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pt-BR" b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F8AE93D6-B61D-4B79-82FB-10E5E5F75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646331"/>
                <a:ext cx="3491469" cy="958980"/>
              </a:xfrm>
              <a:prstGeom prst="rect">
                <a:avLst/>
              </a:prstGeom>
              <a:blipFill>
                <a:blip r:embed="rId15"/>
                <a:stretch>
                  <a:fillRect l="-1396" t="-31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FF1A851C-90F9-4B03-9CDD-9566D4699958}"/>
                  </a:ext>
                </a:extLst>
              </p:cNvPr>
              <p:cNvSpPr txBox="1"/>
              <p:nvPr/>
            </p:nvSpPr>
            <p:spPr>
              <a:xfrm>
                <a:off x="6096000" y="1559723"/>
                <a:ext cx="3432863" cy="896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Usando Lei de Ohm: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𝑖𝑅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75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1875 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𝑚𝐴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FF1A851C-90F9-4B03-9CDD-9566D4699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559723"/>
                <a:ext cx="3432863" cy="896912"/>
              </a:xfrm>
              <a:prstGeom prst="rect">
                <a:avLst/>
              </a:prstGeom>
              <a:blipFill>
                <a:blip r:embed="rId16"/>
                <a:stretch>
                  <a:fillRect l="-1421" t="-40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CEBE75E3-1DD9-4969-BB72-E67F7CD58BC0}"/>
                  </a:ext>
                </a:extLst>
              </p:cNvPr>
              <p:cNvSpPr txBox="1"/>
              <p:nvPr/>
            </p:nvSpPr>
            <p:spPr>
              <a:xfrm>
                <a:off x="6096000" y="2456635"/>
                <a:ext cx="531139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Logo,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𝑖𝐶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=100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+1875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−1875 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𝑚𝐴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CEBE75E3-1DD9-4969-BB72-E67F7CD58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456635"/>
                <a:ext cx="5311390" cy="646331"/>
              </a:xfrm>
              <a:prstGeom prst="rect">
                <a:avLst/>
              </a:prstGeom>
              <a:blipFill>
                <a:blip r:embed="rId17"/>
                <a:stretch>
                  <a:fillRect l="-918" t="-566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478B0367-4B15-45FB-955A-6CD7BE29F3A6}"/>
                  </a:ext>
                </a:extLst>
              </p:cNvPr>
              <p:cNvSpPr txBox="1"/>
              <p:nvPr/>
            </p:nvSpPr>
            <p:spPr>
              <a:xfrm>
                <a:off x="6096000" y="3011310"/>
                <a:ext cx="2970429" cy="11769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Derivando v(t) e fazendo t =0: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𝑖𝐶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1.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2.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1+4.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2=375</m:t>
                      </m:r>
                    </m:oMath>
                  </m:oMathPara>
                </a14:m>
                <a:endParaRPr lang="pt-BR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478B0367-4B15-45FB-955A-6CD7BE29F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011310"/>
                <a:ext cx="2970429" cy="1176989"/>
              </a:xfrm>
              <a:prstGeom prst="rect">
                <a:avLst/>
              </a:prstGeom>
              <a:blipFill>
                <a:blip r:embed="rId18"/>
                <a:stretch>
                  <a:fillRect l="-1643" t="-3109" r="-8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CF3EBC24-9108-4AC4-81A7-19898C4EEBAF}"/>
                  </a:ext>
                </a:extLst>
              </p:cNvPr>
              <p:cNvSpPr txBox="1"/>
              <p:nvPr/>
            </p:nvSpPr>
            <p:spPr>
              <a:xfrm>
                <a:off x="6096000" y="4079539"/>
                <a:ext cx="199420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Fazendo t = 0: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pt-B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2=75 </m:t>
                      </m:r>
                    </m:oMath>
                  </m:oMathPara>
                </a14:m>
                <a:endParaRPr lang="pt-BR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CF3EBC24-9108-4AC4-81A7-19898C4EEB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079539"/>
                <a:ext cx="1994200" cy="923330"/>
              </a:xfrm>
              <a:prstGeom prst="rect">
                <a:avLst/>
              </a:prstGeom>
              <a:blipFill>
                <a:blip r:embed="rId19"/>
                <a:stretch>
                  <a:fillRect l="-2446" t="-32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F96C5809-6C06-44D9-8BAE-ACB0D98432DB}"/>
                  </a:ext>
                </a:extLst>
              </p:cNvPr>
              <p:cNvSpPr txBox="1"/>
              <p:nvPr/>
            </p:nvSpPr>
            <p:spPr>
              <a:xfrm>
                <a:off x="6096000" y="4928945"/>
                <a:ext cx="23022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1=−25;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2=100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F96C5809-6C06-44D9-8BAE-ACB0D9843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928945"/>
                <a:ext cx="2302233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CaixaDeTexto 30">
            <a:extLst>
              <a:ext uri="{FF2B5EF4-FFF2-40B4-BE49-F238E27FC236}">
                <a16:creationId xmlns:a16="http://schemas.microsoft.com/office/drawing/2014/main" id="{DD27BCB2-D0A6-4002-93E6-F93441901F99}"/>
              </a:ext>
            </a:extLst>
          </p:cNvPr>
          <p:cNvSpPr txBox="1"/>
          <p:nvPr/>
        </p:nvSpPr>
        <p:spPr>
          <a:xfrm>
            <a:off x="6096000" y="5308926"/>
            <a:ext cx="2788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II) Determinar a tensão v(t);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0F5A40FD-6784-4D08-889E-43075C7485B2}"/>
                  </a:ext>
                </a:extLst>
              </p:cNvPr>
              <p:cNvSpPr txBox="1"/>
              <p:nvPr/>
            </p:nvSpPr>
            <p:spPr>
              <a:xfrm>
                <a:off x="6096000" y="5678258"/>
                <a:ext cx="2766527" cy="715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v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1.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1.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2.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2.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1,2=−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±</m:t>
                      </m:r>
                      <m:rad>
                        <m:radPr>
                          <m:degHide m:val="on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α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0F5A40FD-6784-4D08-889E-43075C748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678258"/>
                <a:ext cx="2766527" cy="715645"/>
              </a:xfrm>
              <a:prstGeom prst="rect">
                <a:avLst/>
              </a:prstGeom>
              <a:blipFill>
                <a:blip r:embed="rId21"/>
                <a:stretch>
                  <a:fillRect l="-1762" t="-33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588BFCC6-5DB0-406A-8359-047CFAD87CEF}"/>
                  </a:ext>
                </a:extLst>
              </p:cNvPr>
              <p:cNvSpPr txBox="1"/>
              <p:nvPr/>
            </p:nvSpPr>
            <p:spPr>
              <a:xfrm>
                <a:off x="8465375" y="4080150"/>
                <a:ext cx="37775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Portanto, temos:</a:t>
                </a:r>
              </a:p>
              <a:p>
                <a:r>
                  <a:rPr lang="pt-BR" b="0" dirty="0" err="1">
                    <a:solidFill>
                      <a:srgbClr val="FF0000"/>
                    </a:solidFill>
                  </a:rPr>
                  <a:t>Vc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pt-B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=−25</m:t>
                    </m:r>
                    <m:r>
                      <a:rPr lang="pt-B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200</m:t>
                        </m:r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pt-B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+100</m:t>
                    </m:r>
                    <m:r>
                      <a:rPr lang="pt-B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800</m:t>
                        </m:r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pt-B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588BFCC6-5DB0-406A-8359-047CFAD87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5375" y="4080150"/>
                <a:ext cx="3777573" cy="646331"/>
              </a:xfrm>
              <a:prstGeom prst="rect">
                <a:avLst/>
              </a:prstGeom>
              <a:blipFill>
                <a:blip r:embed="rId22"/>
                <a:stretch>
                  <a:fillRect l="-1454" t="-4717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98EB7BB0-4345-43E8-BB92-3ABA1B5DA6C2}"/>
                  </a:ext>
                </a:extLst>
              </p:cNvPr>
              <p:cNvSpPr txBox="1"/>
              <p:nvPr/>
            </p:nvSpPr>
            <p:spPr>
              <a:xfrm>
                <a:off x="6096000" y="6279576"/>
                <a:ext cx="25555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1=−200;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2=−800</m:t>
                      </m:r>
                    </m:oMath>
                  </m:oMathPara>
                </a14:m>
                <a:endParaRPr lang="pt-BR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98EB7BB0-4345-43E8-BB92-3ABA1B5DA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6279576"/>
                <a:ext cx="2555508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8998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2" grpId="0"/>
      <p:bldP spid="15" grpId="0"/>
      <p:bldP spid="16" grpId="0"/>
      <p:bldP spid="17" grpId="0"/>
      <p:bldP spid="18" grpId="0"/>
      <p:bldP spid="19" grpId="0"/>
      <p:bldP spid="22" grpId="0"/>
      <p:bldP spid="23" grpId="0"/>
      <p:bldP spid="24" grpId="0"/>
      <p:bldP spid="25" grpId="0"/>
      <p:bldP spid="27" grpId="0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2AA4C27-8CB6-4DDA-B4C7-968C1259D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464852" cy="16364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CFE3F5AC-F277-403E-A785-9FB6AD272C61}"/>
                  </a:ext>
                </a:extLst>
              </p:cNvPr>
              <p:cNvSpPr txBox="1"/>
              <p:nvPr/>
            </p:nvSpPr>
            <p:spPr>
              <a:xfrm>
                <a:off x="3471914" y="0"/>
                <a:ext cx="3942490" cy="1237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Dados: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𝐼𝐿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0+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=100 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𝑚𝐴</m:t>
                      </m:r>
                    </m:oMath>
                  </m:oMathPara>
                </a14:m>
                <a:endParaRPr lang="pt-BR" b="0" dirty="0">
                  <a:solidFill>
                    <a:srgbClr val="00B050"/>
                  </a:solidFill>
                </a:endParaRPr>
              </a:p>
              <a:p>
                <a:pPr algn="ctr"/>
                <a:r>
                  <a:rPr lang="pt-BR" b="0" dirty="0" err="1">
                    <a:solidFill>
                      <a:srgbClr val="00B050"/>
                    </a:solidFill>
                  </a:rPr>
                  <a:t>Vc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0+</m:t>
                        </m:r>
                      </m:e>
                    </m:d>
                    <m:r>
                      <a:rPr lang="pt-B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=75 </m:t>
                    </m:r>
                    <m:r>
                      <a:rPr lang="pt-B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pt-BR" dirty="0">
                  <a:solidFill>
                    <a:srgbClr val="00B05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b="0" dirty="0" smtClean="0">
                          <a:solidFill>
                            <a:srgbClr val="00B050"/>
                          </a:solidFill>
                        </a:rPr>
                        <m:t>Vc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=−25</m:t>
                      </m:r>
                      <m:r>
                        <a:rPr lang="pt-BR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pt-BR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200</m:t>
                          </m:r>
                          <m:r>
                            <a:rPr lang="pt-BR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pt-BR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+100</m:t>
                      </m:r>
                      <m:r>
                        <a:rPr lang="pt-BR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pt-BR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800</m:t>
                          </m:r>
                          <m:r>
                            <a:rPr lang="pt-BR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pt-BR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pt-BR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CFE3F5AC-F277-403E-A785-9FB6AD272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914" y="0"/>
                <a:ext cx="3942490" cy="1237070"/>
              </a:xfrm>
              <a:prstGeom prst="rect">
                <a:avLst/>
              </a:prstGeom>
              <a:blipFill>
                <a:blip r:embed="rId3"/>
                <a:stretch>
                  <a:fillRect l="-1393" t="-24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F65CED94-0C48-4095-ADC5-DA7FD07731D2}"/>
              </a:ext>
            </a:extLst>
          </p:cNvPr>
          <p:cNvSpPr txBox="1"/>
          <p:nvPr/>
        </p:nvSpPr>
        <p:spPr>
          <a:xfrm>
            <a:off x="3555585" y="2202403"/>
            <a:ext cx="20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IV) Determinar </a:t>
            </a:r>
            <a:r>
              <a:rPr lang="pt-BR" dirty="0" err="1">
                <a:solidFill>
                  <a:srgbClr val="00B0F0"/>
                </a:solidFill>
              </a:rPr>
              <a:t>iC</a:t>
            </a:r>
            <a:r>
              <a:rPr lang="pt-BR" dirty="0">
                <a:solidFill>
                  <a:srgbClr val="00B0F0"/>
                </a:solidFill>
              </a:rPr>
              <a:t>(t);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7FC31A91-22C1-4763-BB0F-94218A7E0BC4}"/>
                  </a:ext>
                </a:extLst>
              </p:cNvPr>
              <p:cNvSpPr txBox="1"/>
              <p:nvPr/>
            </p:nvSpPr>
            <p:spPr>
              <a:xfrm>
                <a:off x="3476593" y="2602668"/>
                <a:ext cx="1838004" cy="6199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𝑖𝐶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7FC31A91-22C1-4763-BB0F-94218A7E0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593" y="2602668"/>
                <a:ext cx="1838004" cy="6199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60627028-E091-4FA3-BB39-5D5AAB161332}"/>
                  </a:ext>
                </a:extLst>
              </p:cNvPr>
              <p:cNvSpPr txBox="1"/>
              <p:nvPr/>
            </p:nvSpPr>
            <p:spPr>
              <a:xfrm>
                <a:off x="3471913" y="3191904"/>
                <a:ext cx="4028026" cy="896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𝑑𝑣</m:t>
                          </m:r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=5.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t-BR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pt-BR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200</m:t>
                          </m:r>
                          <m:r>
                            <a:rPr lang="pt-BR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pt-BR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−8.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pt-BR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pt-BR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800</m:t>
                          </m:r>
                          <m:r>
                            <a:rPr lang="pt-BR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pt-BR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pt-B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𝑖𝐶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=125</m:t>
                      </m:r>
                      <m:r>
                        <a:rPr lang="pt-B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200</m:t>
                          </m:r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−2000</m:t>
                      </m:r>
                      <m:r>
                        <a:rPr lang="pt-B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800</m:t>
                          </m:r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𝑚𝐴</m:t>
                      </m:r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60627028-E091-4FA3-BB39-5D5AAB161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913" y="3191904"/>
                <a:ext cx="4028026" cy="8969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A333AD59-072F-4325-A1D7-67E1653A8359}"/>
                  </a:ext>
                </a:extLst>
              </p:cNvPr>
              <p:cNvSpPr txBox="1"/>
              <p:nvPr/>
            </p:nvSpPr>
            <p:spPr>
              <a:xfrm>
                <a:off x="3474253" y="4125558"/>
                <a:ext cx="4629281" cy="1235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V) Determinar </a:t>
                </a:r>
                <a:r>
                  <a:rPr lang="pt-BR" dirty="0" err="1">
                    <a:solidFill>
                      <a:srgbClr val="00B0F0"/>
                    </a:solidFill>
                  </a:rPr>
                  <a:t>iL</a:t>
                </a:r>
                <a:r>
                  <a:rPr lang="pt-BR" dirty="0">
                    <a:solidFill>
                      <a:srgbClr val="00B0F0"/>
                    </a:solidFill>
                  </a:rPr>
                  <a:t>(t):</a:t>
                </a:r>
              </a:p>
              <a:p>
                <a:r>
                  <a:rPr lang="pt-BR" dirty="0">
                    <a:solidFill>
                      <a:srgbClr val="00B0F0"/>
                    </a:solidFill>
                  </a:rPr>
                  <a:t>Aplicar LKC em A: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𝑖𝐿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=100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𝑖𝑅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𝑖𝐶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pt-B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𝑖𝐿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=100+500</m:t>
                      </m:r>
                      <m:r>
                        <a:rPr lang="pt-B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200</m:t>
                          </m:r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−500</m:t>
                      </m:r>
                      <m:r>
                        <a:rPr lang="pt-B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800</m:t>
                          </m:r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𝑚𝐴</m:t>
                      </m:r>
                    </m:oMath>
                  </m:oMathPara>
                </a14:m>
                <a:endParaRPr lang="pt-BR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A333AD59-072F-4325-A1D7-67E1653A8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4253" y="4125558"/>
                <a:ext cx="4629281" cy="1235979"/>
              </a:xfrm>
              <a:prstGeom prst="rect">
                <a:avLst/>
              </a:prstGeom>
              <a:blipFill>
                <a:blip r:embed="rId6"/>
                <a:stretch>
                  <a:fillRect l="-1186" t="-29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>
            <a:extLst>
              <a:ext uri="{FF2B5EF4-FFF2-40B4-BE49-F238E27FC236}">
                <a16:creationId xmlns:a16="http://schemas.microsoft.com/office/drawing/2014/main" id="{B90F4283-1C7C-4EDD-927D-70BBEF0610AF}"/>
              </a:ext>
            </a:extLst>
          </p:cNvPr>
          <p:cNvSpPr txBox="1"/>
          <p:nvPr/>
        </p:nvSpPr>
        <p:spPr>
          <a:xfrm>
            <a:off x="3471913" y="1235716"/>
            <a:ext cx="3685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III) Determinar a corrente no resistor;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DDD93ABD-DABF-4919-BCB1-354FC4631101}"/>
                  </a:ext>
                </a:extLst>
              </p:cNvPr>
              <p:cNvSpPr txBox="1"/>
              <p:nvPr/>
            </p:nvSpPr>
            <p:spPr>
              <a:xfrm>
                <a:off x="3464852" y="1610810"/>
                <a:ext cx="5145448" cy="618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𝑖𝑅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𝑉𝑐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−625</m:t>
                      </m:r>
                      <m:r>
                        <a:rPr lang="pt-B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200</m:t>
                          </m:r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+2500</m:t>
                      </m:r>
                      <m:r>
                        <a:rPr lang="pt-B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800</m:t>
                          </m:r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𝑚𝐴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DDD93ABD-DABF-4919-BCB1-354FC46311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4852" y="1610810"/>
                <a:ext cx="5145448" cy="61811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2448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374</Words>
  <Application>Microsoft Office PowerPoint</Application>
  <PresentationFormat>Widescreen</PresentationFormat>
  <Paragraphs>54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Francilândio Lima</dc:creator>
  <cp:lastModifiedBy>Francilândio Lima</cp:lastModifiedBy>
  <cp:revision>19</cp:revision>
  <dcterms:created xsi:type="dcterms:W3CDTF">2021-08-10T13:08:43Z</dcterms:created>
  <dcterms:modified xsi:type="dcterms:W3CDTF">2021-08-10T17:24:45Z</dcterms:modified>
</cp:coreProperties>
</file>