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FFE54-8605-49CF-8555-05B331C28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7D32EF-35CD-4BEE-9C41-B1946DC10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61944-DFA8-4E12-A2AF-AE045DB22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384A83-8FBF-4312-8D48-22014D1B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6295A-4D26-417E-887D-BA26089D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59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23A97-EFDE-40BA-97AE-EE50BEF6D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ABEBCA-7693-420F-8F16-5C0AB89F3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70B36-DDC0-4234-BA44-63E3F0DB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60C6EF-EE9A-40B8-B47D-213D1D1F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24EF8D-0084-4D4E-B2C9-4CA92F3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60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97E891-891E-4C3A-92AD-692AD6E8E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F96866-98D4-431A-8B18-0BA387832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D84CD-CFD4-4673-8326-C29CB423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8C293C-FC09-4FD6-A426-A23C2B64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397DA9-5C99-447E-A5E4-FE3AA676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59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14302-BAF6-46FA-B191-396A1130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089828-E68B-40E2-885C-790BB093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BA323-D2EB-4E64-9051-3BD84DA5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9B2D03-79D2-4805-A397-498C4072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39DACC-40E6-4748-A7F7-842CB318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6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DF52-CCE0-42D7-9468-D653B6DAF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C59909-FCAD-4C9D-8384-7800AD56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777EE7-6ABA-43CC-95BA-42CD804E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6068D8-C313-494D-A6B1-750FE77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C1088-0A07-48FE-9F49-F62B5195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79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6215-0000-48F7-B2D0-597760F5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14F07-4CF6-4F08-B553-C78C54CC6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8BF42B-C8C4-4D8E-B42D-BF1B2189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E36A04-42FF-43C6-9075-483F17E0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7AADE2-39DA-4B37-BD97-9653E319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E06813-4ED7-4368-800A-5D42DC56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77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EA24B-5B71-40BC-947D-33EF0889F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FEE65-94C3-45B5-B654-EA2AF9EF3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971F45-A780-4B5B-AB2D-696E7839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8E8DBE-B30F-43C5-B4BB-B5F353B6E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299592-45A3-4FAA-9350-32727C689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18B9A53-97BC-4A8D-B537-063D9F96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40B52C-5368-4CB2-9C16-A0B5535E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5CF0B39-F7E7-4910-906F-DD2D58BF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32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77D8D-0085-4ABA-997F-5D514665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63E276-D27B-4193-8985-ED40EE24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668898-3944-4333-B284-24295EDB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20453A-7A2D-4F1F-AF4C-649941FE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5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51D6CC-8C79-4371-96D4-B66FB318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92697A-029B-4BAC-8719-153BE780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F40FDF-9283-4766-A65C-279A32C7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02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04C1-A154-4C01-8D7D-9FCE2D91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E01E8-A6F0-4F84-A1F2-BCAC267B6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58AD2A-B799-4C11-8C4B-3CB4152EC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46DF14-C2D2-4153-8803-FD589B34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03B12A-F022-442C-A875-FC99FA04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E47819-675A-4733-9099-E9AD3D48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8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ABCD7-1D8A-44FD-981B-E6627B7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EC44-547E-4F0D-8EFF-D8198A396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4BADB0-D7E0-4BE2-8F5D-F145E3057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8FC0D1-728A-4A8A-B248-BED3CB4C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02713F-7A0A-44CA-B27E-CE63D14D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2C9BE0-1EBA-4F0D-BD72-5716F2A7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31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F361479-60E5-4637-AC4A-64067B014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B89EA7-5E23-4EFE-BA24-EFDCB96A8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6A8F5-05F1-47ED-A9DA-279C34BC5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8BF82-24DD-419B-B82B-49332828B79A}" type="datetimeFigureOut">
              <a:rPr lang="pt-BR" smtClean="0"/>
              <a:t>02/06/2021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B3EAFD-AF82-4C32-B349-E9E754869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8E219-7DA1-420E-B996-61FBC6F1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F070-75B3-4BD0-A433-317B3880AE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54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A0D43FF-54D4-4CF6-B75B-B60B266B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7150" cy="142875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A55AFF6-B261-4295-8EAC-D8AE3802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50"/>
            <a:ext cx="3810000" cy="16002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A2848B0-DB3B-4CC9-B5B7-A68B650C2A77}"/>
              </a:ext>
            </a:extLst>
          </p:cNvPr>
          <p:cNvSpPr txBox="1"/>
          <p:nvPr/>
        </p:nvSpPr>
        <p:spPr>
          <a:xfrm>
            <a:off x="3867150" y="0"/>
            <a:ext cx="1508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I) Referências;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9C4373A-9C24-4076-84B6-A2154C9DA062}"/>
                  </a:ext>
                </a:extLst>
              </p:cNvPr>
              <p:cNvSpPr txBox="1"/>
              <p:nvPr/>
            </p:nvSpPr>
            <p:spPr>
              <a:xfrm>
                <a:off x="3867150" y="369332"/>
                <a:ext cx="4162934" cy="2721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u="sng" dirty="0">
                    <a:solidFill>
                      <a:srgbClr val="00B0F0"/>
                    </a:solidFill>
                  </a:rPr>
                  <a:t>II) Relações das correntes e tensões de nó;</a:t>
                </a:r>
              </a:p>
              <a:p>
                <a:r>
                  <a:rPr lang="pt-BR" dirty="0"/>
                  <a:t>i1: </a:t>
                </a:r>
                <a:r>
                  <a:rPr lang="pt-BR" dirty="0" err="1"/>
                  <a:t>vb</a:t>
                </a:r>
                <a:r>
                  <a:rPr lang="pt-BR" dirty="0"/>
                  <a:t> – </a:t>
                </a:r>
                <a:r>
                  <a:rPr lang="pt-BR" dirty="0" err="1"/>
                  <a:t>va</a:t>
                </a:r>
                <a:r>
                  <a:rPr lang="pt-BR" dirty="0"/>
                  <a:t> – v1 - v∆ + 65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65−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:r>
                  <a:rPr lang="pt-BR" dirty="0"/>
                  <a:t>i2: </a:t>
                </a:r>
                <a:r>
                  <a:rPr lang="pt-BR" dirty="0" err="1"/>
                  <a:t>va</a:t>
                </a:r>
                <a:r>
                  <a:rPr lang="pt-BR" dirty="0"/>
                  <a:t> – </a:t>
                </a:r>
                <a:r>
                  <a:rPr lang="pt-BR" dirty="0" err="1"/>
                  <a:t>vb</a:t>
                </a:r>
                <a:r>
                  <a:rPr lang="pt-BR" dirty="0"/>
                  <a:t> – v2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:r>
                  <a:rPr lang="pt-BR" dirty="0"/>
                  <a:t>i3: </a:t>
                </a:r>
                <a:r>
                  <a:rPr lang="pt-BR" dirty="0" err="1"/>
                  <a:t>va</a:t>
                </a:r>
                <a:r>
                  <a:rPr lang="pt-BR" dirty="0"/>
                  <a:t> – </a:t>
                </a:r>
                <a:r>
                  <a:rPr lang="pt-BR" dirty="0" err="1"/>
                  <a:t>vb</a:t>
                </a:r>
                <a:r>
                  <a:rPr lang="pt-BR" dirty="0"/>
                  <a:t> – v3 – 3.v∆ - v4 = 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 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−390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115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9C4373A-9C24-4076-84B6-A2154C9D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150" y="369332"/>
                <a:ext cx="4162934" cy="2721642"/>
              </a:xfrm>
              <a:prstGeom prst="rect">
                <a:avLst/>
              </a:prstGeom>
              <a:blipFill>
                <a:blip r:embed="rId4"/>
                <a:stretch>
                  <a:fillRect l="-1171" t="-1345" r="-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7B49D42B-D8EC-4BE8-A8A9-55F6884B2E95}"/>
              </a:ext>
            </a:extLst>
          </p:cNvPr>
          <p:cNvSpPr txBox="1"/>
          <p:nvPr/>
        </p:nvSpPr>
        <p:spPr>
          <a:xfrm>
            <a:off x="3810000" y="3028950"/>
            <a:ext cx="220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III) Aplicar LKC em ‘a’;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0C3773-C954-4E43-8A3D-4110FBEF2923}"/>
              </a:ext>
            </a:extLst>
          </p:cNvPr>
          <p:cNvSpPr txBox="1"/>
          <p:nvPr/>
        </p:nvSpPr>
        <p:spPr>
          <a:xfrm>
            <a:off x="3867150" y="34290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i1 = i2 + i3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337DAA0-38A9-44FF-B72A-D1543C45601A}"/>
              </a:ext>
            </a:extLst>
          </p:cNvPr>
          <p:cNvSpPr txBox="1"/>
          <p:nvPr/>
        </p:nvSpPr>
        <p:spPr>
          <a:xfrm>
            <a:off x="3867150" y="379833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i1 – i2 – i3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6013232-AEA7-4817-B85A-195AE3C3086E}"/>
                  </a:ext>
                </a:extLst>
              </p:cNvPr>
              <p:cNvSpPr txBox="1"/>
              <p:nvPr/>
            </p:nvSpPr>
            <p:spPr>
              <a:xfrm>
                <a:off x="3810000" y="4148513"/>
                <a:ext cx="3582327" cy="618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65−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B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390−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𝑣𝑎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115</m:t>
                          </m:r>
                        </m:den>
                      </m:f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C6013232-AEA7-4817-B85A-195AE3C3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48513"/>
                <a:ext cx="3582327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E646AE-B18A-4356-8201-2B76ACD00587}"/>
              </a:ext>
            </a:extLst>
          </p:cNvPr>
          <p:cNvSpPr txBox="1"/>
          <p:nvPr/>
        </p:nvSpPr>
        <p:spPr>
          <a:xfrm>
            <a:off x="3810000" y="4766887"/>
            <a:ext cx="103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00B050"/>
                </a:solidFill>
              </a:rPr>
              <a:t>va</a:t>
            </a:r>
            <a:r>
              <a:rPr lang="pt-BR" dirty="0">
                <a:solidFill>
                  <a:srgbClr val="00B050"/>
                </a:solidFill>
              </a:rPr>
              <a:t> = 25 V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3525AA5-6CD1-41A8-92BA-053B6AF27110}"/>
              </a:ext>
            </a:extLst>
          </p:cNvPr>
          <p:cNvSpPr txBox="1"/>
          <p:nvPr/>
        </p:nvSpPr>
        <p:spPr>
          <a:xfrm>
            <a:off x="3810000" y="5136219"/>
            <a:ext cx="25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IV) Valores das correntes;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1CEFAE9-B8E1-4878-9ACD-6C2732FEA7FC}"/>
              </a:ext>
            </a:extLst>
          </p:cNvPr>
          <p:cNvSpPr txBox="1"/>
          <p:nvPr/>
        </p:nvSpPr>
        <p:spPr>
          <a:xfrm>
            <a:off x="3810000" y="5503902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i1 = 4 A</a:t>
            </a:r>
            <a:r>
              <a:rPr lang="pt-BR" dirty="0"/>
              <a:t>; </a:t>
            </a:r>
            <a:r>
              <a:rPr lang="pt-BR" dirty="0">
                <a:solidFill>
                  <a:srgbClr val="7030A0"/>
                </a:solidFill>
              </a:rPr>
              <a:t>i2 = 5 A</a:t>
            </a:r>
            <a:r>
              <a:rPr lang="pt-BR" dirty="0"/>
              <a:t>; </a:t>
            </a:r>
            <a:r>
              <a:rPr lang="pt-BR" dirty="0">
                <a:solidFill>
                  <a:schemeClr val="accent2"/>
                </a:solidFill>
              </a:rPr>
              <a:t>i3 = -1 A</a:t>
            </a:r>
            <a:r>
              <a:rPr lang="pt-BR" dirty="0"/>
              <a:t>.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35F9BF-7984-41D1-8229-536A895FDE19}"/>
              </a:ext>
            </a:extLst>
          </p:cNvPr>
          <p:cNvSpPr txBox="1"/>
          <p:nvPr/>
        </p:nvSpPr>
        <p:spPr>
          <a:xfrm>
            <a:off x="8030084" y="0"/>
            <a:ext cx="225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u="sng" dirty="0">
                <a:solidFill>
                  <a:srgbClr val="00B0F0"/>
                </a:solidFill>
              </a:rPr>
              <a:t>V) Obter as potências;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2788D96-E9F7-46FA-936F-DE451F220219}"/>
              </a:ext>
            </a:extLst>
          </p:cNvPr>
          <p:cNvSpPr txBox="1"/>
          <p:nvPr/>
        </p:nvSpPr>
        <p:spPr>
          <a:xfrm>
            <a:off x="8030084" y="369332"/>
            <a:ext cx="2819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Fonte de tensão controlada:</a:t>
            </a:r>
          </a:p>
          <a:p>
            <a:r>
              <a:rPr lang="pt-BR" dirty="0" err="1"/>
              <a:t>Pc</a:t>
            </a:r>
            <a:r>
              <a:rPr lang="pt-BR" dirty="0"/>
              <a:t> = 3.v∆.i3 = 48.(-1)</a:t>
            </a:r>
          </a:p>
          <a:p>
            <a:r>
              <a:rPr lang="pt-BR" dirty="0" err="1">
                <a:solidFill>
                  <a:srgbClr val="FF0000"/>
                </a:solidFill>
              </a:rPr>
              <a:t>Pc</a:t>
            </a:r>
            <a:r>
              <a:rPr lang="pt-BR" dirty="0">
                <a:solidFill>
                  <a:srgbClr val="FF0000"/>
                </a:solidFill>
              </a:rPr>
              <a:t> = -48 W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032E4E0-3426-4E1F-A96C-B720AD156205}"/>
              </a:ext>
            </a:extLst>
          </p:cNvPr>
          <p:cNvSpPr txBox="1"/>
          <p:nvPr/>
        </p:nvSpPr>
        <p:spPr>
          <a:xfrm>
            <a:off x="8030084" y="1292662"/>
            <a:ext cx="3128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Fonte de tensão independente:</a:t>
            </a:r>
          </a:p>
          <a:p>
            <a:r>
              <a:rPr lang="pt-BR" dirty="0"/>
              <a:t>Pi = -V.i1 = -65.4 </a:t>
            </a:r>
          </a:p>
          <a:p>
            <a:r>
              <a:rPr lang="pt-BR" dirty="0">
                <a:solidFill>
                  <a:srgbClr val="FF0000"/>
                </a:solidFill>
              </a:rPr>
              <a:t>Pi = -260 W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8FA6720-2A63-4D1B-BBC1-2D7DF80244A4}"/>
              </a:ext>
            </a:extLst>
          </p:cNvPr>
          <p:cNvSpPr txBox="1"/>
          <p:nvPr/>
        </p:nvSpPr>
        <p:spPr>
          <a:xfrm>
            <a:off x="8030084" y="3216452"/>
            <a:ext cx="27887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Potência dissipada:</a:t>
            </a:r>
          </a:p>
          <a:p>
            <a:r>
              <a:rPr lang="pt-BR" dirty="0"/>
              <a:t>Resistor de 4 ohms = </a:t>
            </a:r>
            <a:r>
              <a:rPr lang="pt-BR" dirty="0">
                <a:solidFill>
                  <a:srgbClr val="00B050"/>
                </a:solidFill>
              </a:rPr>
              <a:t>64 W</a:t>
            </a:r>
          </a:p>
          <a:p>
            <a:r>
              <a:rPr lang="pt-BR" dirty="0"/>
              <a:t>Resistor de 6 ohms = </a:t>
            </a:r>
            <a:r>
              <a:rPr lang="pt-BR" dirty="0">
                <a:solidFill>
                  <a:srgbClr val="00B050"/>
                </a:solidFill>
              </a:rPr>
              <a:t>96 W</a:t>
            </a:r>
          </a:p>
          <a:p>
            <a:r>
              <a:rPr lang="pt-BR" dirty="0"/>
              <a:t>Resistor de 5 ohms = </a:t>
            </a:r>
            <a:r>
              <a:rPr lang="pt-BR" dirty="0">
                <a:solidFill>
                  <a:srgbClr val="00B050"/>
                </a:solidFill>
              </a:rPr>
              <a:t>125 W</a:t>
            </a:r>
          </a:p>
          <a:p>
            <a:r>
              <a:rPr lang="pt-BR" dirty="0"/>
              <a:t>Resistor de 8 ohms = </a:t>
            </a:r>
            <a:r>
              <a:rPr lang="pt-BR" dirty="0">
                <a:solidFill>
                  <a:srgbClr val="00B050"/>
                </a:solidFill>
              </a:rPr>
              <a:t>8 W</a:t>
            </a:r>
          </a:p>
          <a:p>
            <a:r>
              <a:rPr lang="pt-BR" dirty="0"/>
              <a:t>Resistor de 15 ohms = </a:t>
            </a:r>
            <a:r>
              <a:rPr lang="pt-BR" dirty="0">
                <a:solidFill>
                  <a:srgbClr val="00B050"/>
                </a:solidFill>
              </a:rPr>
              <a:t>15 W</a:t>
            </a:r>
          </a:p>
          <a:p>
            <a:r>
              <a:rPr lang="pt-BR" dirty="0" err="1">
                <a:solidFill>
                  <a:srgbClr val="00B050"/>
                </a:solidFill>
              </a:rPr>
              <a:t>Pd</a:t>
            </a:r>
            <a:r>
              <a:rPr lang="pt-BR" dirty="0">
                <a:solidFill>
                  <a:srgbClr val="00B050"/>
                </a:solidFill>
              </a:rPr>
              <a:t> = 308 W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BE727C-AC33-4C30-A31E-1299876FA7B5}"/>
              </a:ext>
            </a:extLst>
          </p:cNvPr>
          <p:cNvSpPr txBox="1"/>
          <p:nvPr/>
        </p:nvSpPr>
        <p:spPr>
          <a:xfrm>
            <a:off x="8030084" y="2234076"/>
            <a:ext cx="1996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Potência fornecida:</a:t>
            </a:r>
          </a:p>
          <a:p>
            <a:r>
              <a:rPr lang="pt-BR" dirty="0" err="1"/>
              <a:t>Pf</a:t>
            </a:r>
            <a:r>
              <a:rPr lang="pt-BR" dirty="0"/>
              <a:t> = -48 – 260</a:t>
            </a:r>
          </a:p>
          <a:p>
            <a:r>
              <a:rPr lang="pt-BR" dirty="0" err="1">
                <a:solidFill>
                  <a:srgbClr val="FF0000"/>
                </a:solidFill>
              </a:rPr>
              <a:t>Pf</a:t>
            </a:r>
            <a:r>
              <a:rPr lang="pt-BR" dirty="0">
                <a:solidFill>
                  <a:srgbClr val="FF0000"/>
                </a:solidFill>
              </a:rPr>
              <a:t> = -308 W</a:t>
            </a:r>
          </a:p>
        </p:txBody>
      </p:sp>
    </p:spTree>
    <p:extLst>
      <p:ext uri="{BB962C8B-B14F-4D97-AF65-F5344CB8AC3E}">
        <p14:creationId xmlns:p14="http://schemas.microsoft.com/office/powerpoint/2010/main" val="36249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222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19</cp:revision>
  <dcterms:created xsi:type="dcterms:W3CDTF">2021-06-02T21:03:12Z</dcterms:created>
  <dcterms:modified xsi:type="dcterms:W3CDTF">2021-06-02T21:57:01Z</dcterms:modified>
</cp:coreProperties>
</file>