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80508-454C-4B0E-B0CA-D42F91E3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8BCCE-7509-456F-B4CC-5DA61C9A5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BF98F-A2D8-4D0A-AD72-F9EC5E67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2B3D8-152A-4363-9566-95F715C3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FB505-BA79-4105-A480-F697B2ED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9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605A3-55CA-42CE-9691-4C40BBA0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55EA92-D20D-4AA5-9A1F-E3C1592E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CA850-00C2-4F28-9098-0858C30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0A13D-3131-4678-A1D9-EC974FCE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BB357-8D75-4CC1-B300-1E46EFDA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63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8E9928-2E42-403B-87BA-72D20E4ED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9C7BAB-F7DF-4153-A7E5-3AD6E7C2E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4CF2D-4B31-425B-9A7A-4BA2306F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1C443E-0DB6-4462-984A-3CF6EF49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680E2-5520-4D02-B189-41CBCC08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ADBC0-500A-4D27-A789-62CDB6A7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D0717-C557-4933-B467-1BD3884B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5445-5131-424D-96F0-4BBA3138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A7C8F-99D6-4DDC-9F65-A0A9524F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8355C-F79A-4108-B0AD-6FE89587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6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6E071-A4B3-4667-90AC-00A6B665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924034-99B1-4F15-AF40-AAB19909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C623A-FE80-4B0B-AAF5-0E005862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1ABA8-EA85-4216-BCCA-30FD1D5F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F477C-3E8D-47B2-94DB-060B66A4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24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FB53-B7F5-47DB-B431-A9B9CD17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0D0F94-09A8-4B93-A9ED-C7A8700A0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EA5EDC-8B29-4245-AFC6-82D67977C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9FE036-B98A-4423-ACA7-A80870F8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F0115-D251-4D44-AE76-B5BD2602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C07BF0-C2FC-4A81-8A08-3B7C32B5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EA21-F797-4B60-B094-32AEA446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AE2DCF-F2D7-4E4B-B152-FBE325AE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DC2D34-A87A-4CD0-97F9-7AFE2455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34721-3C63-41ED-98CF-79708F01D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6E10F7-2D21-47DD-9E74-2570C313C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19A96E-CD66-4D2E-8169-8B13B98B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0BDC4F-8CDA-4B85-A6FD-B961864A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5A97A4-990D-4B86-8742-CB16616F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73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9C5C7-F7E5-4540-BF44-24F128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ADAC21-C18D-432A-8070-A5707901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00D5F2-8493-4183-8C37-7308D879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B408AA-2882-4501-9323-3216EE3B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8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47EC51-2FFF-4CC9-9FCB-FE084046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9254E1-1B0F-47F2-9D33-FDBAE479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B34920-63C5-49BB-8FE0-8B134D7F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31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20B0-CACB-444A-BF8A-A5BFA109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A0FFD-5942-4D82-A0CD-6EE34463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7D08AF-BAA7-4218-8746-282C1A41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00BFBB-5064-4B5A-A9F1-02792EC2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D53DBC-D90E-45A7-98AD-FA2C3B7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80C46-E164-411D-A467-29D92804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24533-F7A4-4B3E-A46E-10964AAC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70E3AA-C54B-4086-B7F0-DE888CC0A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403077-D80F-4D2C-B21D-0983297D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1FBA9-6AA1-45DC-8604-002B6507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DE6AE4-FD13-4491-A946-1D565FE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10CB06-10F3-469E-8CA8-64E40EC8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22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45F3B4-CCCD-4925-84B5-C8DACB8B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176A5A-6C9F-4C3D-B93C-A457A638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17628-0CA5-477D-AF1F-A7558CD93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0B4C-2E79-47EF-AF52-DA1BBDD18A6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DED17-8A9D-4A57-AF27-252720BD6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8CA2F-7CF8-4F17-AFF0-37671FD2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A69D-4CA5-4CE9-81C6-C88636A24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1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1C0FDD-6432-4EE0-9461-BFE999A6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9550" cy="2333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611C4E-A6A3-47E1-BD5D-05D36071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2333625"/>
            <a:ext cx="4029075" cy="25336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BAC735-B571-4C40-BB60-CBD6DF2BA3B6}"/>
              </a:ext>
            </a:extLst>
          </p:cNvPr>
          <p:cNvSpPr txBox="1"/>
          <p:nvPr/>
        </p:nvSpPr>
        <p:spPr>
          <a:xfrm>
            <a:off x="4019550" y="0"/>
            <a:ext cx="15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Referências;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B94505-DA9E-4B9F-A92D-3E2D2C77D810}"/>
              </a:ext>
            </a:extLst>
          </p:cNvPr>
          <p:cNvSpPr txBox="1"/>
          <p:nvPr/>
        </p:nvSpPr>
        <p:spPr>
          <a:xfrm>
            <a:off x="4019550" y="369332"/>
            <a:ext cx="322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Correntes de ramo em função</a:t>
            </a:r>
          </a:p>
          <a:p>
            <a:r>
              <a:rPr lang="pt-BR" dirty="0">
                <a:solidFill>
                  <a:srgbClr val="00B0F0"/>
                </a:solidFill>
              </a:rPr>
              <a:t> das de malha: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6C45F8-01BD-4D11-A191-FBC31E9232F6}"/>
              </a:ext>
            </a:extLst>
          </p:cNvPr>
          <p:cNvSpPr txBox="1"/>
          <p:nvPr/>
        </p:nvSpPr>
        <p:spPr>
          <a:xfrm>
            <a:off x="4019550" y="1015663"/>
            <a:ext cx="1140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I1 = ia – </a:t>
            </a:r>
            <a:r>
              <a:rPr lang="pt-BR" dirty="0" err="1">
                <a:solidFill>
                  <a:srgbClr val="C00000"/>
                </a:solidFill>
              </a:rPr>
              <a:t>ic</a:t>
            </a:r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I2 = ia –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ib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I3 = </a:t>
            </a:r>
            <a:r>
              <a:rPr lang="pt-BR" dirty="0" err="1">
                <a:solidFill>
                  <a:srgbClr val="00B050"/>
                </a:solidFill>
              </a:rPr>
              <a:t>ic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>
                <a:solidFill>
                  <a:srgbClr val="7030A0"/>
                </a:solidFill>
              </a:rPr>
              <a:t>I4 = </a:t>
            </a:r>
            <a:r>
              <a:rPr lang="pt-BR" dirty="0" err="1">
                <a:solidFill>
                  <a:srgbClr val="7030A0"/>
                </a:solidFill>
              </a:rPr>
              <a:t>ib</a:t>
            </a:r>
            <a:endParaRPr lang="pt-BR" dirty="0">
              <a:solidFill>
                <a:srgbClr val="7030A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I5 = 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D13F7F-9D86-4C93-B134-933239107A3C}"/>
              </a:ext>
            </a:extLst>
          </p:cNvPr>
          <p:cNvSpPr txBox="1"/>
          <p:nvPr/>
        </p:nvSpPr>
        <p:spPr>
          <a:xfrm>
            <a:off x="4019550" y="2492991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Aplicar LKT: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1CDD6C-7D49-4999-8E63-04FAA87DC1CB}"/>
              </a:ext>
            </a:extLst>
          </p:cNvPr>
          <p:cNvSpPr txBox="1"/>
          <p:nvPr/>
        </p:nvSpPr>
        <p:spPr>
          <a:xfrm>
            <a:off x="4019550" y="2862323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Em (I):</a:t>
            </a:r>
          </a:p>
          <a:p>
            <a:r>
              <a:rPr lang="pt-BR" dirty="0"/>
              <a:t>-9 + v1 + v2 = 0</a:t>
            </a:r>
          </a:p>
          <a:p>
            <a:r>
              <a:rPr lang="pt-BR" dirty="0"/>
              <a:t>5.i1 + 25.i2 = 9</a:t>
            </a:r>
          </a:p>
          <a:p>
            <a:r>
              <a:rPr lang="pt-BR" dirty="0">
                <a:solidFill>
                  <a:srgbClr val="FF0000"/>
                </a:solidFill>
              </a:rPr>
              <a:t>30.Ia – 25.ib – 5.ic = 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530141-C4E5-4482-8E59-C56DE8154E0A}"/>
              </a:ext>
            </a:extLst>
          </p:cNvPr>
          <p:cNvSpPr txBox="1"/>
          <p:nvPr/>
        </p:nvSpPr>
        <p:spPr>
          <a:xfrm>
            <a:off x="4019550" y="4062652"/>
            <a:ext cx="3599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Em (II) e (III) (</a:t>
            </a:r>
            <a:r>
              <a:rPr lang="pt-BR" dirty="0" err="1">
                <a:solidFill>
                  <a:srgbClr val="00B0F0"/>
                </a:solidFill>
              </a:rPr>
              <a:t>supermalha</a:t>
            </a:r>
            <a:r>
              <a:rPr lang="pt-BR" dirty="0">
                <a:solidFill>
                  <a:srgbClr val="00B0F0"/>
                </a:solidFill>
              </a:rPr>
              <a:t>):</a:t>
            </a:r>
          </a:p>
          <a:p>
            <a:r>
              <a:rPr lang="pt-BR" dirty="0"/>
              <a:t>V5 – v2 – v1 + v3 + v4 = 0</a:t>
            </a:r>
          </a:p>
          <a:p>
            <a:r>
              <a:rPr lang="pt-BR" dirty="0"/>
              <a:t>10.i4 – 25.i2 – 5.i1 + 20.i3 + 60.i4 = 0</a:t>
            </a:r>
          </a:p>
          <a:p>
            <a:r>
              <a:rPr lang="pt-BR" dirty="0">
                <a:solidFill>
                  <a:srgbClr val="FF0000"/>
                </a:solidFill>
              </a:rPr>
              <a:t>-30.ia + 95.ib + 25.ic = 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C1798C-ED2A-4D4C-8300-F397FA3796C0}"/>
              </a:ext>
            </a:extLst>
          </p:cNvPr>
          <p:cNvSpPr txBox="1"/>
          <p:nvPr/>
        </p:nvSpPr>
        <p:spPr>
          <a:xfrm>
            <a:off x="4019550" y="5262981"/>
            <a:ext cx="213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Do ramo entre B e C:</a:t>
            </a:r>
          </a:p>
          <a:p>
            <a:r>
              <a:rPr lang="pt-BR" dirty="0" err="1">
                <a:solidFill>
                  <a:srgbClr val="FF0000"/>
                </a:solidFill>
              </a:rPr>
              <a:t>Ib</a:t>
            </a:r>
            <a:r>
              <a:rPr lang="pt-BR" dirty="0">
                <a:solidFill>
                  <a:srgbClr val="FF0000"/>
                </a:solidFill>
              </a:rPr>
              <a:t> – </a:t>
            </a:r>
            <a:r>
              <a:rPr lang="pt-BR" dirty="0" err="1">
                <a:solidFill>
                  <a:srgbClr val="FF0000"/>
                </a:solidFill>
              </a:rPr>
              <a:t>ic</a:t>
            </a:r>
            <a:r>
              <a:rPr lang="pt-BR" dirty="0">
                <a:solidFill>
                  <a:srgbClr val="FF0000"/>
                </a:solidFill>
              </a:rPr>
              <a:t> = 1,8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02A23E-CB1F-4CCE-976F-FEDBD5C298AC}"/>
              </a:ext>
            </a:extLst>
          </p:cNvPr>
          <p:cNvSpPr txBox="1"/>
          <p:nvPr/>
        </p:nvSpPr>
        <p:spPr>
          <a:xfrm>
            <a:off x="7618612" y="0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Resolver o sistema:</a:t>
            </a:r>
          </a:p>
          <a:p>
            <a:r>
              <a:rPr lang="pt-BR" dirty="0">
                <a:solidFill>
                  <a:srgbClr val="FF0000"/>
                </a:solidFill>
              </a:rPr>
              <a:t>30.Ia – 25.ib – 5.ic = 9</a:t>
            </a:r>
          </a:p>
          <a:p>
            <a:r>
              <a:rPr lang="pt-BR" dirty="0">
                <a:solidFill>
                  <a:srgbClr val="FF0000"/>
                </a:solidFill>
              </a:rPr>
              <a:t>-30.ia + 95.ib + 25.ic = 0</a:t>
            </a:r>
          </a:p>
          <a:p>
            <a:r>
              <a:rPr lang="pt-BR" dirty="0" err="1">
                <a:solidFill>
                  <a:srgbClr val="FF0000"/>
                </a:solidFill>
              </a:rPr>
              <a:t>Ib</a:t>
            </a:r>
            <a:r>
              <a:rPr lang="pt-BR" dirty="0">
                <a:solidFill>
                  <a:srgbClr val="FF0000"/>
                </a:solidFill>
              </a:rPr>
              <a:t> – </a:t>
            </a:r>
            <a:r>
              <a:rPr lang="pt-BR" dirty="0" err="1">
                <a:solidFill>
                  <a:srgbClr val="FF0000"/>
                </a:solidFill>
              </a:rPr>
              <a:t>ic</a:t>
            </a:r>
            <a:r>
              <a:rPr lang="pt-BR" dirty="0">
                <a:solidFill>
                  <a:srgbClr val="FF0000"/>
                </a:solidFill>
              </a:rPr>
              <a:t> = 1,8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2AD8D1E-B7ED-4026-8B83-772276427A6A}"/>
              </a:ext>
            </a:extLst>
          </p:cNvPr>
          <p:cNvSpPr txBox="1"/>
          <p:nvPr/>
        </p:nvSpPr>
        <p:spPr>
          <a:xfrm>
            <a:off x="7618612" y="1200329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Ia = 0,5 A</a:t>
            </a:r>
            <a:r>
              <a:rPr lang="pt-BR" dirty="0"/>
              <a:t>; </a:t>
            </a:r>
            <a:r>
              <a:rPr lang="pt-BR" dirty="0" err="1">
                <a:solidFill>
                  <a:srgbClr val="0070C0"/>
                </a:solidFill>
              </a:rPr>
              <a:t>ib</a:t>
            </a:r>
            <a:r>
              <a:rPr lang="pt-BR" dirty="0">
                <a:solidFill>
                  <a:srgbClr val="0070C0"/>
                </a:solidFill>
              </a:rPr>
              <a:t> = 0,5 A</a:t>
            </a:r>
            <a:r>
              <a:rPr lang="pt-BR" dirty="0"/>
              <a:t>; </a:t>
            </a:r>
            <a:r>
              <a:rPr lang="pt-BR" dirty="0" err="1">
                <a:solidFill>
                  <a:srgbClr val="C00000"/>
                </a:solidFill>
              </a:rPr>
              <a:t>ic</a:t>
            </a:r>
            <a:r>
              <a:rPr lang="pt-BR" dirty="0">
                <a:solidFill>
                  <a:srgbClr val="C00000"/>
                </a:solidFill>
              </a:rPr>
              <a:t> = -1,3 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C1156E-A128-42EF-98F7-AF2E61E9DBB8}"/>
              </a:ext>
            </a:extLst>
          </p:cNvPr>
          <p:cNvSpPr txBox="1"/>
          <p:nvPr/>
        </p:nvSpPr>
        <p:spPr>
          <a:xfrm>
            <a:off x="7618612" y="1569661"/>
            <a:ext cx="343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V) Descobrir as correntes de ramo: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AEAE447-BB45-481C-9407-7828D3741961}"/>
              </a:ext>
            </a:extLst>
          </p:cNvPr>
          <p:cNvSpPr txBox="1"/>
          <p:nvPr/>
        </p:nvSpPr>
        <p:spPr>
          <a:xfrm>
            <a:off x="7618612" y="1938993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I1 = 1,8 A</a:t>
            </a:r>
            <a:r>
              <a:rPr lang="pt-BR" dirty="0"/>
              <a:t>;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i2 = 0 A</a:t>
            </a:r>
            <a:r>
              <a:rPr lang="pt-BR" dirty="0">
                <a:solidFill>
                  <a:srgbClr val="00B050"/>
                </a:solidFill>
              </a:rPr>
              <a:t>; i3 = -1,3 A</a:t>
            </a:r>
            <a:r>
              <a:rPr lang="pt-BR" dirty="0"/>
              <a:t>;</a:t>
            </a:r>
          </a:p>
          <a:p>
            <a:r>
              <a:rPr lang="pt-BR" dirty="0">
                <a:solidFill>
                  <a:srgbClr val="7030A0"/>
                </a:solidFill>
              </a:rPr>
              <a:t>I4 = 0,5 A</a:t>
            </a:r>
            <a:r>
              <a:rPr lang="pt-BR" dirty="0"/>
              <a:t>; </a:t>
            </a:r>
            <a:r>
              <a:rPr lang="pt-BR" dirty="0">
                <a:solidFill>
                  <a:srgbClr val="002060"/>
                </a:solidFill>
              </a:rPr>
              <a:t>i5 = 0,5 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E2E6B0-E91E-43EF-A37F-A229FBFCEAEF}"/>
              </a:ext>
            </a:extLst>
          </p:cNvPr>
          <p:cNvSpPr txBox="1"/>
          <p:nvPr/>
        </p:nvSpPr>
        <p:spPr>
          <a:xfrm>
            <a:off x="7618612" y="2585324"/>
            <a:ext cx="392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VI) Descobrir as tensões nos elementos: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05810-05DD-40D1-A0A2-AA709ADB3453}"/>
              </a:ext>
            </a:extLst>
          </p:cNvPr>
          <p:cNvSpPr txBox="1"/>
          <p:nvPr/>
        </p:nvSpPr>
        <p:spPr>
          <a:xfrm>
            <a:off x="7618612" y="2954656"/>
            <a:ext cx="393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v1 = 9 V</a:t>
            </a:r>
            <a:r>
              <a:rPr lang="pt-BR" dirty="0"/>
              <a:t>;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v2 = 0 V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v3 = - 26 V</a:t>
            </a:r>
            <a:r>
              <a:rPr lang="pt-BR" dirty="0"/>
              <a:t>; </a:t>
            </a:r>
            <a:r>
              <a:rPr lang="pt-BR" dirty="0">
                <a:solidFill>
                  <a:srgbClr val="7030A0"/>
                </a:solidFill>
              </a:rPr>
              <a:t>v4 = 30 V</a:t>
            </a:r>
            <a:r>
              <a:rPr lang="pt-BR" dirty="0"/>
              <a:t>; </a:t>
            </a:r>
          </a:p>
          <a:p>
            <a:r>
              <a:rPr lang="pt-BR" dirty="0">
                <a:solidFill>
                  <a:srgbClr val="002060"/>
                </a:solidFill>
              </a:rPr>
              <a:t>v5 = 5 V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A69291-552F-4C6D-B1A8-615BD5D58FAA}"/>
              </a:ext>
            </a:extLst>
          </p:cNvPr>
          <p:cNvSpPr txBox="1"/>
          <p:nvPr/>
        </p:nvSpPr>
        <p:spPr>
          <a:xfrm>
            <a:off x="7618612" y="3462487"/>
            <a:ext cx="1997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Aplicar LKT em (III):</a:t>
            </a:r>
          </a:p>
          <a:p>
            <a:r>
              <a:rPr lang="pt-BR" dirty="0" err="1"/>
              <a:t>Vf</a:t>
            </a:r>
            <a:r>
              <a:rPr lang="pt-BR" dirty="0"/>
              <a:t> – v1 + v3 = 0</a:t>
            </a:r>
          </a:p>
          <a:p>
            <a:r>
              <a:rPr lang="pt-BR" dirty="0" err="1"/>
              <a:t>Vf</a:t>
            </a:r>
            <a:r>
              <a:rPr lang="pt-BR" dirty="0"/>
              <a:t> – 9 – 26 = 0</a:t>
            </a:r>
          </a:p>
          <a:p>
            <a:r>
              <a:rPr lang="pt-BR" dirty="0" err="1">
                <a:solidFill>
                  <a:srgbClr val="FF0000"/>
                </a:solidFill>
              </a:rPr>
              <a:t>Vf</a:t>
            </a:r>
            <a:r>
              <a:rPr lang="pt-BR" dirty="0">
                <a:solidFill>
                  <a:srgbClr val="FF0000"/>
                </a:solidFill>
              </a:rPr>
              <a:t> = 35 V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1BF3727-991E-45A9-8E77-FC90C03E06D9}"/>
              </a:ext>
            </a:extLst>
          </p:cNvPr>
          <p:cNvSpPr txBox="1"/>
          <p:nvPr/>
        </p:nvSpPr>
        <p:spPr>
          <a:xfrm>
            <a:off x="7618612" y="4662816"/>
            <a:ext cx="15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VII) Potências: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CC9FD93-1E8C-4A16-8D9F-04295D17F5F3}"/>
                  </a:ext>
                </a:extLst>
              </p:cNvPr>
              <p:cNvSpPr txBox="1"/>
              <p:nvPr/>
            </p:nvSpPr>
            <p:spPr>
              <a:xfrm>
                <a:off x="7618612" y="5032148"/>
                <a:ext cx="25442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P9 = - 9.i5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P9 = - 4,5 W</a:t>
                </a:r>
              </a:p>
              <a:p>
                <a:r>
                  <a:rPr lang="pt-BR" dirty="0" err="1"/>
                  <a:t>Pc</a:t>
                </a:r>
                <a:r>
                  <a:rPr lang="pt-BR" dirty="0"/>
                  <a:t> = - Vf.1,8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Pc = - 63 W</a:t>
                </a: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CC9FD93-1E8C-4A16-8D9F-04295D17F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12" y="5032148"/>
                <a:ext cx="2544286" cy="646331"/>
              </a:xfrm>
              <a:prstGeom prst="rect">
                <a:avLst/>
              </a:prstGeom>
              <a:blipFill>
                <a:blip r:embed="rId4"/>
                <a:stretch>
                  <a:fillRect l="-2158" t="-4673" r="-240" b="-130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6979DB3A-43F7-4C47-99D9-7437767425D4}"/>
              </a:ext>
            </a:extLst>
          </p:cNvPr>
          <p:cNvSpPr txBox="1"/>
          <p:nvPr/>
        </p:nvSpPr>
        <p:spPr>
          <a:xfrm>
            <a:off x="7618612" y="5590961"/>
            <a:ext cx="355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P1 = 16,2 W</a:t>
            </a:r>
            <a:r>
              <a:rPr lang="pt-BR" dirty="0"/>
              <a:t>;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P2 = 0 W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P3 = 33,8 W</a:t>
            </a:r>
            <a:r>
              <a:rPr lang="pt-BR" dirty="0"/>
              <a:t>; </a:t>
            </a:r>
          </a:p>
          <a:p>
            <a:r>
              <a:rPr lang="pt-BR" dirty="0">
                <a:solidFill>
                  <a:srgbClr val="7030A0"/>
                </a:solidFill>
              </a:rPr>
              <a:t>P4 = 15 W</a:t>
            </a:r>
            <a:r>
              <a:rPr lang="pt-BR" dirty="0"/>
              <a:t>; </a:t>
            </a:r>
            <a:r>
              <a:rPr lang="pt-BR" dirty="0">
                <a:solidFill>
                  <a:srgbClr val="002060"/>
                </a:solidFill>
              </a:rPr>
              <a:t>P5 = 2,5 W</a:t>
            </a:r>
          </a:p>
        </p:txBody>
      </p:sp>
    </p:spTree>
    <p:extLst>
      <p:ext uri="{BB962C8B-B14F-4D97-AF65-F5344CB8AC3E}">
        <p14:creationId xmlns:p14="http://schemas.microsoft.com/office/powerpoint/2010/main" val="25933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1C0FDD-6432-4EE0-9461-BFE999A6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9550" cy="2333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611C4E-A6A3-47E1-BD5D-05D36071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2333625"/>
            <a:ext cx="4029075" cy="25336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DCC9FD93-1E8C-4A16-8D9F-04295D17F5F3}"/>
              </a:ext>
            </a:extLst>
          </p:cNvPr>
          <p:cNvSpPr txBox="1"/>
          <p:nvPr/>
        </p:nvSpPr>
        <p:spPr>
          <a:xfrm>
            <a:off x="4019550" y="369332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P9 = - 4,5 W</a:t>
            </a:r>
          </a:p>
          <a:p>
            <a:r>
              <a:rPr lang="pt-BR" dirty="0" err="1">
                <a:solidFill>
                  <a:srgbClr val="FF0000"/>
                </a:solidFill>
              </a:rPr>
              <a:t>Pc</a:t>
            </a:r>
            <a:r>
              <a:rPr lang="pt-BR" dirty="0">
                <a:solidFill>
                  <a:srgbClr val="FF0000"/>
                </a:solidFill>
              </a:rPr>
              <a:t> = - 63 W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979DB3A-43F7-4C47-99D9-7437767425D4}"/>
              </a:ext>
            </a:extLst>
          </p:cNvPr>
          <p:cNvSpPr txBox="1"/>
          <p:nvPr/>
        </p:nvSpPr>
        <p:spPr>
          <a:xfrm>
            <a:off x="4019550" y="928145"/>
            <a:ext cx="355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P1 = 16,2 W</a:t>
            </a:r>
            <a:r>
              <a:rPr lang="pt-BR" dirty="0"/>
              <a:t>;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P2 = 0 W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P3 = 33,8 W</a:t>
            </a:r>
            <a:r>
              <a:rPr lang="pt-BR" dirty="0"/>
              <a:t>; </a:t>
            </a:r>
          </a:p>
          <a:p>
            <a:r>
              <a:rPr lang="pt-BR" dirty="0">
                <a:solidFill>
                  <a:srgbClr val="7030A0"/>
                </a:solidFill>
              </a:rPr>
              <a:t>P4 = 15 W</a:t>
            </a:r>
            <a:r>
              <a:rPr lang="pt-BR" dirty="0"/>
              <a:t>; </a:t>
            </a:r>
            <a:r>
              <a:rPr lang="pt-BR" dirty="0">
                <a:solidFill>
                  <a:srgbClr val="002060"/>
                </a:solidFill>
              </a:rPr>
              <a:t>P5 = 2,5 W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C0159D-E731-4E83-A8A8-EF41A01D8DF2}"/>
              </a:ext>
            </a:extLst>
          </p:cNvPr>
          <p:cNvSpPr txBox="1"/>
          <p:nvPr/>
        </p:nvSpPr>
        <p:spPr>
          <a:xfrm>
            <a:off x="4019550" y="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Dados: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997724-5C0E-4B20-A2D3-7D96976E249F}"/>
              </a:ext>
            </a:extLst>
          </p:cNvPr>
          <p:cNvSpPr txBox="1"/>
          <p:nvPr/>
        </p:nvSpPr>
        <p:spPr>
          <a:xfrm>
            <a:off x="4019550" y="1489978"/>
            <a:ext cx="249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VIII) Teste das potências: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CB741F-CEB1-4DCC-9DD5-9730A9A2E481}"/>
              </a:ext>
            </a:extLst>
          </p:cNvPr>
          <p:cNvSpPr txBox="1"/>
          <p:nvPr/>
        </p:nvSpPr>
        <p:spPr>
          <a:xfrm>
            <a:off x="4019550" y="1859310"/>
            <a:ext cx="1996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fornecida:</a:t>
            </a:r>
          </a:p>
          <a:p>
            <a:r>
              <a:rPr lang="pt-BR" dirty="0" err="1"/>
              <a:t>Pf</a:t>
            </a:r>
            <a:r>
              <a:rPr lang="pt-BR" dirty="0"/>
              <a:t> = P9 + </a:t>
            </a:r>
            <a:r>
              <a:rPr lang="pt-BR" dirty="0" err="1"/>
              <a:t>Pc</a:t>
            </a:r>
            <a:endParaRPr lang="pt-BR" dirty="0"/>
          </a:p>
          <a:p>
            <a:r>
              <a:rPr lang="pt-BR" dirty="0" err="1"/>
              <a:t>Pf</a:t>
            </a:r>
            <a:r>
              <a:rPr lang="pt-BR" dirty="0"/>
              <a:t> = - 4,5 – 63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>
                <a:solidFill>
                  <a:srgbClr val="FF0000"/>
                </a:solidFill>
              </a:rPr>
              <a:t> = - 67,5 W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B22B1D-482F-4CC2-97A3-02149B866061}"/>
              </a:ext>
            </a:extLst>
          </p:cNvPr>
          <p:cNvSpPr txBox="1"/>
          <p:nvPr/>
        </p:nvSpPr>
        <p:spPr>
          <a:xfrm>
            <a:off x="4019550" y="2965515"/>
            <a:ext cx="2987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dissipada:</a:t>
            </a:r>
          </a:p>
          <a:p>
            <a:r>
              <a:rPr lang="pt-BR" dirty="0" err="1"/>
              <a:t>Pd</a:t>
            </a:r>
            <a:r>
              <a:rPr lang="pt-BR" dirty="0"/>
              <a:t> = P1 + P2 + P3 + P4 + P5</a:t>
            </a:r>
          </a:p>
          <a:p>
            <a:r>
              <a:rPr lang="pt-BR" dirty="0" err="1"/>
              <a:t>Pd</a:t>
            </a:r>
            <a:r>
              <a:rPr lang="pt-BR" dirty="0"/>
              <a:t> = 16,2 + 0 + 33,8 + 15 + 2,5</a:t>
            </a:r>
          </a:p>
          <a:p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>
                <a:solidFill>
                  <a:srgbClr val="00B050"/>
                </a:solidFill>
              </a:rPr>
              <a:t> = 67,5 W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AE1E8E3-564A-475F-9A36-A1C68D551291}"/>
              </a:ext>
            </a:extLst>
          </p:cNvPr>
          <p:cNvSpPr txBox="1"/>
          <p:nvPr/>
        </p:nvSpPr>
        <p:spPr>
          <a:xfrm>
            <a:off x="4019550" y="4113252"/>
            <a:ext cx="462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Como </a:t>
            </a:r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>
                <a:solidFill>
                  <a:srgbClr val="00B0F0"/>
                </a:solidFill>
              </a:rPr>
              <a:t> = </a:t>
            </a:r>
            <a:r>
              <a:rPr lang="pt-BR" dirty="0">
                <a:solidFill>
                  <a:srgbClr val="00B050"/>
                </a:solidFill>
              </a:rPr>
              <a:t>-</a:t>
            </a:r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>
                <a:solidFill>
                  <a:srgbClr val="00B0F0"/>
                </a:solidFill>
              </a:rPr>
              <a:t>, o teste de potência é verificado.</a:t>
            </a:r>
          </a:p>
        </p:txBody>
      </p:sp>
    </p:spTree>
    <p:extLst>
      <p:ext uri="{BB962C8B-B14F-4D97-AF65-F5344CB8AC3E}">
        <p14:creationId xmlns:p14="http://schemas.microsoft.com/office/powerpoint/2010/main" val="33389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30</cp:revision>
  <dcterms:created xsi:type="dcterms:W3CDTF">2021-07-01T22:41:38Z</dcterms:created>
  <dcterms:modified xsi:type="dcterms:W3CDTF">2021-07-01T23:36:22Z</dcterms:modified>
</cp:coreProperties>
</file>