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24B9B-3D61-4692-9E1D-15C0CA6EB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F4A121-F92E-4B9A-B52B-01E57333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E411C-3F84-4DA5-A2F7-5919E27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B26-5027-48B9-AA65-E5E2BB9A03B6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19831-2DB8-4024-B01D-6D246F88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23974C-6676-46B2-BC20-392CC1B7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A14E-DAB1-4115-BBDA-845AA01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0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215B7-69CE-4435-B4BC-D607F554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D0289D-A157-42A6-9DE5-83836515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81ADB-28F4-45DD-B491-FD230978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B26-5027-48B9-AA65-E5E2BB9A03B6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408CA-A7FC-44F1-AFBA-D6EFE90F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4BDF90-8C83-4E67-9BF8-EF5FCF02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A14E-DAB1-4115-BBDA-845AA01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82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A08A19-C5FD-4CEF-85B5-D93E5DECC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12F256-D38C-4193-888A-B479E569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F8749D-929C-44BC-98D4-57A256D2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B26-5027-48B9-AA65-E5E2BB9A03B6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79D50F-F976-4F32-B279-C8041C46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24B2BB-3799-42E5-A561-054C8F03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A14E-DAB1-4115-BBDA-845AA01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8D8CC-1F37-4017-BE4D-BA27F9A7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A279D2-C5D6-40BD-824D-38EFBA9F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24B67-321A-4EAE-95B2-F4C30DB4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B26-5027-48B9-AA65-E5E2BB9A03B6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F46C6A-1147-4672-95C9-F24611D1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681263-C9CD-4F80-9265-BC0CE668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A14E-DAB1-4115-BBDA-845AA01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79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114E8-F4DC-4C76-B23D-E0F688AB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F801C5-3FA0-499D-BBBC-BC9FF6A9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DDD319-6FE8-4A7E-80F0-45232C3A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B26-5027-48B9-AA65-E5E2BB9A03B6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79C58-7B18-4B92-900B-052BE770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38F27C-1954-4D70-904F-118EDCD7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A14E-DAB1-4115-BBDA-845AA01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53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21481-D270-4184-9D83-191DB587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26D517-5F72-4513-B398-912986774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1ABD-7D3B-4C21-B40C-142AA1AE5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9C84ED-78DD-4DEE-A351-F1BBEBD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B26-5027-48B9-AA65-E5E2BB9A03B6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BA9A94-2CBD-4D69-BE2D-51309B62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D3077B-A2F8-4439-B140-04EAF809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A14E-DAB1-4115-BBDA-845AA01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54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E3C6-54F3-43B8-AD84-60EE265A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D93F3C-2299-481A-ADF0-2E29C6D4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6E16F5-8772-4E25-B974-6365F4620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50AD34-C8C7-4D25-BE52-6B57FBF9F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DEBDB3-823D-4338-B234-F6B441FE8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F2A092-0C7E-4787-AEBD-5E1F2720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B26-5027-48B9-AA65-E5E2BB9A03B6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5450B5-E2B6-47E9-9821-C060C9C0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2CEF1E-09BC-4ABC-97F9-622A82BF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A14E-DAB1-4115-BBDA-845AA01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44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2A487-FCD8-4155-BA93-16F82C17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F6C3A3-FBA7-4E17-8FBE-010C3245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B26-5027-48B9-AA65-E5E2BB9A03B6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5B23E7-E882-466E-AD43-E67B4AC5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E691F6-08EF-4588-B8AC-41D826AC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A14E-DAB1-4115-BBDA-845AA01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96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1AD146-F7AB-4AB2-B607-92BB8F25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B26-5027-48B9-AA65-E5E2BB9A03B6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665B37-0468-430A-BA38-562E32B7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9A4933-2FFE-4727-9F01-4F3FC630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A14E-DAB1-4115-BBDA-845AA01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0715F-A074-4CBC-A7D0-B4CF55B1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AB992-F8AB-4E66-B310-14522F9B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6B293D-0559-4C6E-896E-CF1FEFD24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F8E703-6F18-4C5A-9A87-16CE695A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B26-5027-48B9-AA65-E5E2BB9A03B6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D4C9E1-3BAB-4BF0-8DE7-57486350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A9139F-21DD-4303-9D88-1E09CAA4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A14E-DAB1-4115-BBDA-845AA01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65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1EA67-3821-4230-ABAE-04BF5095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5CC198-E724-405F-B34C-D2E41DE46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520112-067E-46FD-BC4A-9535C5E30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20C20E-59CD-4A84-AFAF-0D339650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B26-5027-48B9-AA65-E5E2BB9A03B6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C6A936-25C9-4EF2-BFC6-858A3691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E1CCC8-9999-4BD3-A083-B69AFCB8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A14E-DAB1-4115-BBDA-845AA01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85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8DD812-50F9-414F-B9BF-C50B265F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D61252-5033-40BE-BD97-CA27089C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8BE1B8-B59C-4776-8130-501EB364A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DB26-5027-48B9-AA65-E5E2BB9A03B6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2F5FE-3922-4FE1-9684-5114668F1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4FFD64-507A-4022-AD2E-9E6C6B687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A14E-DAB1-4115-BBDA-845AA01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361C02-BEC8-4A71-BB8B-75AE6438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09800" cy="11620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EA5D032-D6F4-48FB-89F7-E0E15DCC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2050"/>
            <a:ext cx="2000250" cy="123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D127AD8-DD2B-4FC7-9B8B-DE7A0336C070}"/>
                  </a:ext>
                </a:extLst>
              </p:cNvPr>
              <p:cNvSpPr txBox="1"/>
              <p:nvPr/>
            </p:nvSpPr>
            <p:spPr>
              <a:xfrm>
                <a:off x="2209800" y="0"/>
                <a:ext cx="24715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Transformação de fonte: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=4.100=400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D127AD8-DD2B-4FC7-9B8B-DE7A0336C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0"/>
                <a:ext cx="2471574" cy="646331"/>
              </a:xfrm>
              <a:prstGeom prst="rect">
                <a:avLst/>
              </a:prstGeom>
              <a:blipFill>
                <a:blip r:embed="rId4"/>
                <a:stretch>
                  <a:fillRect l="-2222" t="-4717" r="-17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CF0E4F5-640D-45D1-A014-5B6AE99944C3}"/>
                  </a:ext>
                </a:extLst>
              </p:cNvPr>
              <p:cNvSpPr txBox="1"/>
              <p:nvPr/>
            </p:nvSpPr>
            <p:spPr>
              <a:xfrm>
                <a:off x="2209800" y="646331"/>
                <a:ext cx="24372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No regime permanente: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=−400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CF0E4F5-640D-45D1-A014-5B6AE9994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46331"/>
                <a:ext cx="2437270" cy="646331"/>
              </a:xfrm>
              <a:prstGeom prst="rect">
                <a:avLst/>
              </a:prstGeom>
              <a:blipFill>
                <a:blip r:embed="rId5"/>
                <a:stretch>
                  <a:fillRect l="-2256" t="-4717" r="-1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E387331C-509E-47C1-A49E-C63FDD01DF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070" y="0"/>
            <a:ext cx="2085975" cy="1114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10A195E-72CF-4209-922A-ECC7034B1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070" y="1114425"/>
            <a:ext cx="2419350" cy="1133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3057D2D-E804-4FC5-BF64-6EBC11E5A693}"/>
                  </a:ext>
                </a:extLst>
              </p:cNvPr>
              <p:cNvSpPr txBox="1"/>
              <p:nvPr/>
            </p:nvSpPr>
            <p:spPr>
              <a:xfrm>
                <a:off x="6733045" y="0"/>
                <a:ext cx="2471574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Transformação de fonte: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3057D2D-E804-4FC5-BF64-6EBC11E5A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45" y="0"/>
                <a:ext cx="2471574" cy="911788"/>
              </a:xfrm>
              <a:prstGeom prst="rect">
                <a:avLst/>
              </a:prstGeom>
              <a:blipFill>
                <a:blip r:embed="rId8"/>
                <a:stretch>
                  <a:fillRect l="-2222" t="-3333" r="-17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8C052A7-9AF3-4AB7-8247-15DAD70A178D}"/>
                  </a:ext>
                </a:extLst>
              </p:cNvPr>
              <p:cNvSpPr txBox="1"/>
              <p:nvPr/>
            </p:nvSpPr>
            <p:spPr>
              <a:xfrm>
                <a:off x="6767349" y="911788"/>
                <a:ext cx="24372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No regime permanente: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8C052A7-9AF3-4AB7-8247-15DAD70A1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349" y="911788"/>
                <a:ext cx="2437270" cy="646331"/>
              </a:xfrm>
              <a:prstGeom prst="rect">
                <a:avLst/>
              </a:prstGeom>
              <a:blipFill>
                <a:blip r:embed="rId9"/>
                <a:stretch>
                  <a:fillRect l="-2000" t="-5660" r="-1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6EBA91-E03E-4933-83A9-4ACFFA0C2B42}"/>
              </a:ext>
            </a:extLst>
          </p:cNvPr>
          <p:cNvSpPr txBox="1"/>
          <p:nvPr/>
        </p:nvSpPr>
        <p:spPr>
          <a:xfrm>
            <a:off x="542117" y="240030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t ≥ 0: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DD65690-F734-49FC-9F70-CA9AA25BE3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769632"/>
            <a:ext cx="2152650" cy="12573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6B11266-45A8-4E76-AF15-EB29B141F5F9}"/>
              </a:ext>
            </a:extLst>
          </p:cNvPr>
          <p:cNvSpPr txBox="1"/>
          <p:nvPr/>
        </p:nvSpPr>
        <p:spPr>
          <a:xfrm>
            <a:off x="2225858" y="1594503"/>
            <a:ext cx="22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I) Determinar </a:t>
            </a:r>
            <a:r>
              <a:rPr lang="el-GR" dirty="0">
                <a:solidFill>
                  <a:srgbClr val="00B0F0"/>
                </a:solidFill>
              </a:rPr>
              <a:t>α</a:t>
            </a:r>
            <a:r>
              <a:rPr lang="pt-BR" dirty="0">
                <a:solidFill>
                  <a:srgbClr val="00B0F0"/>
                </a:solidFill>
              </a:rPr>
              <a:t> e </a:t>
            </a:r>
            <a:r>
              <a:rPr lang="el-GR" dirty="0">
                <a:solidFill>
                  <a:srgbClr val="00B0F0"/>
                </a:solidFill>
              </a:rPr>
              <a:t>ω</a:t>
            </a:r>
            <a:r>
              <a:rPr lang="pt-BR" dirty="0">
                <a:solidFill>
                  <a:srgbClr val="00B0F0"/>
                </a:solidFill>
              </a:rPr>
              <a:t>o;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EC2135F-11FE-453C-8638-EFCE8C4F6C8F}"/>
                  </a:ext>
                </a:extLst>
              </p:cNvPr>
              <p:cNvSpPr txBox="1"/>
              <p:nvPr/>
            </p:nvSpPr>
            <p:spPr>
              <a:xfrm>
                <a:off x="2225858" y="1963835"/>
                <a:ext cx="2279727" cy="905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2.4.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625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EC2135F-11FE-453C-8638-EFCE8C4F6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858" y="1963835"/>
                <a:ext cx="2279727" cy="905569"/>
              </a:xfrm>
              <a:prstGeom prst="rect">
                <a:avLst/>
              </a:prstGeom>
              <a:blipFill>
                <a:blip r:embed="rId11"/>
                <a:stretch>
                  <a:fillRect b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CB16C3D-F959-47CB-ADC0-BB75DF6B1C9C}"/>
                  </a:ext>
                </a:extLst>
              </p:cNvPr>
              <p:cNvSpPr txBox="1"/>
              <p:nvPr/>
            </p:nvSpPr>
            <p:spPr>
              <a:xfrm>
                <a:off x="2209799" y="2775575"/>
                <a:ext cx="3181064" cy="941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500 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CB16C3D-F959-47CB-ADC0-BB75DF6B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99" y="2775575"/>
                <a:ext cx="3181064" cy="941604"/>
              </a:xfrm>
              <a:prstGeom prst="rect">
                <a:avLst/>
              </a:prstGeom>
              <a:blipFill>
                <a:blip r:embed="rId12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8C52D93-B81C-47E8-890A-87463DE419B1}"/>
                  </a:ext>
                </a:extLst>
              </p:cNvPr>
              <p:cNvSpPr txBox="1"/>
              <p:nvPr/>
            </p:nvSpPr>
            <p:spPr>
              <a:xfrm>
                <a:off x="2278229" y="3681144"/>
                <a:ext cx="28503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rgbClr val="00B0F0"/>
                    </a:solidFill>
                  </a:rPr>
                  <a:t>, temos um </a:t>
                </a:r>
              </a:p>
              <a:p>
                <a:r>
                  <a:rPr lang="pt-BR" dirty="0" err="1">
                    <a:solidFill>
                      <a:srgbClr val="00B0F0"/>
                    </a:solidFill>
                  </a:rPr>
                  <a:t>Superamortecimento</a:t>
                </a:r>
                <a:r>
                  <a:rPr lang="pt-BR" dirty="0">
                    <a:solidFill>
                      <a:srgbClr val="00B0F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8C52D93-B81C-47E8-890A-87463DE41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229" y="3681144"/>
                <a:ext cx="2850332" cy="646331"/>
              </a:xfrm>
              <a:prstGeom prst="rect">
                <a:avLst/>
              </a:prstGeom>
              <a:blipFill>
                <a:blip r:embed="rId13"/>
                <a:stretch>
                  <a:fillRect l="-1927" t="-5660" r="-85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BA75BE4E-C08C-42CA-84E9-6A0A56E57272}"/>
              </a:ext>
            </a:extLst>
          </p:cNvPr>
          <p:cNvSpPr txBox="1"/>
          <p:nvPr/>
        </p:nvSpPr>
        <p:spPr>
          <a:xfrm>
            <a:off x="2278229" y="4326023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II) Determinar i(t);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8C2FDE4-A1C8-4EEE-8FB2-5BDE2AB84E34}"/>
                  </a:ext>
                </a:extLst>
              </p:cNvPr>
              <p:cNvSpPr txBox="1"/>
              <p:nvPr/>
            </p:nvSpPr>
            <p:spPr>
              <a:xfrm>
                <a:off x="2209799" y="4694862"/>
                <a:ext cx="2796278" cy="727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1,2=−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8C2FDE4-A1C8-4EEE-8FB2-5BDE2AB84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99" y="4694862"/>
                <a:ext cx="2796278" cy="7278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395675C-2A65-4548-8E69-7569A713EB8B}"/>
                  </a:ext>
                </a:extLst>
              </p:cNvPr>
              <p:cNvSpPr txBox="1"/>
              <p:nvPr/>
            </p:nvSpPr>
            <p:spPr>
              <a:xfrm>
                <a:off x="2209799" y="5420809"/>
                <a:ext cx="2683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1=−250;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2=−1000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395675C-2A65-4548-8E69-7569A713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99" y="5420809"/>
                <a:ext cx="26837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36FCB83-9A3C-4F4A-9C38-D1487A866C7F}"/>
                  </a:ext>
                </a:extLst>
              </p:cNvPr>
              <p:cNvSpPr txBox="1"/>
              <p:nvPr/>
            </p:nvSpPr>
            <p:spPr>
              <a:xfrm>
                <a:off x="5390863" y="2252979"/>
                <a:ext cx="22229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Fazendo t = 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2=2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36FCB83-9A3C-4F4A-9C38-D1487A866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63" y="2252979"/>
                <a:ext cx="2222916" cy="923330"/>
              </a:xfrm>
              <a:prstGeom prst="rect">
                <a:avLst/>
              </a:prstGeom>
              <a:blipFill>
                <a:blip r:embed="rId16"/>
                <a:stretch>
                  <a:fillRect l="-2192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0BBF13C-AAA6-4359-B2E3-CB1853B6FE19}"/>
                  </a:ext>
                </a:extLst>
              </p:cNvPr>
              <p:cNvSpPr txBox="1"/>
              <p:nvPr/>
            </p:nvSpPr>
            <p:spPr>
              <a:xfrm>
                <a:off x="5390863" y="3047394"/>
                <a:ext cx="396076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Aplicando LKT no circuito(t = 0+):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pPr algn="ctr"/>
                <a:r>
                  <a:rPr lang="pt-BR" b="0" dirty="0"/>
                  <a:t>1000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0+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−400=0</m:t>
                    </m:r>
                  </m:oMath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=−600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0BBF13C-AAA6-4359-B2E3-CB1853B6F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63" y="3047394"/>
                <a:ext cx="3960764" cy="1200329"/>
              </a:xfrm>
              <a:prstGeom prst="rect">
                <a:avLst/>
              </a:prstGeom>
              <a:blipFill>
                <a:blip r:embed="rId17"/>
                <a:stretch>
                  <a:fillRect l="-1231" t="-3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0070C0E-2ADD-42AB-A70F-9FC1C1C4684D}"/>
                  </a:ext>
                </a:extLst>
              </p:cNvPr>
              <p:cNvSpPr txBox="1"/>
              <p:nvPr/>
            </p:nvSpPr>
            <p:spPr>
              <a:xfrm>
                <a:off x="8362895" y="4247723"/>
                <a:ext cx="3319307" cy="889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Logo,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−250.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0070C0E-2ADD-42AB-A70F-9FC1C1C46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895" y="4247723"/>
                <a:ext cx="3319307" cy="889731"/>
              </a:xfrm>
              <a:prstGeom prst="rect">
                <a:avLst/>
              </a:prstGeom>
              <a:blipFill>
                <a:blip r:embed="rId18"/>
                <a:stretch>
                  <a:fillRect l="-1654" t="-41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ACE56FC-8DF5-4EFF-8804-7D35E8106E95}"/>
                  </a:ext>
                </a:extLst>
              </p:cNvPr>
              <p:cNvSpPr txBox="1"/>
              <p:nvPr/>
            </p:nvSpPr>
            <p:spPr>
              <a:xfrm>
                <a:off x="5390863" y="4247723"/>
                <a:ext cx="2972032" cy="1692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Derivando i(t) e fazendo t = 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(0+)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1+4.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2=6</m:t>
                      </m:r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ACE56FC-8DF5-4EFF-8804-7D35E8106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63" y="4247723"/>
                <a:ext cx="2972032" cy="1692515"/>
              </a:xfrm>
              <a:prstGeom prst="rect">
                <a:avLst/>
              </a:prstGeom>
              <a:blipFill>
                <a:blip r:embed="rId19"/>
                <a:stretch>
                  <a:fillRect l="-1639" t="-2166" r="-8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16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0A09582-30E5-4D67-8FD5-538DE67BB9AD}"/>
              </a:ext>
            </a:extLst>
          </p:cNvPr>
          <p:cNvSpPr txBox="1"/>
          <p:nvPr/>
        </p:nvSpPr>
        <p:spPr>
          <a:xfrm>
            <a:off x="542117" y="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t ≥ 0: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FAD842-59EB-48BC-A9E9-44116243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2152650" cy="1257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1EDE659-5987-47BB-BBA6-2D18720F96D4}"/>
                  </a:ext>
                </a:extLst>
              </p:cNvPr>
              <p:cNvSpPr txBox="1"/>
              <p:nvPr/>
            </p:nvSpPr>
            <p:spPr>
              <a:xfrm>
                <a:off x="2152650" y="0"/>
                <a:ext cx="3360151" cy="889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Dados: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−250.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1EDE659-5987-47BB-BBA6-2D18720F9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0"/>
                <a:ext cx="3360151" cy="889731"/>
              </a:xfrm>
              <a:prstGeom prst="rect">
                <a:avLst/>
              </a:prstGeom>
              <a:blipFill>
                <a:blip r:embed="rId3"/>
                <a:stretch>
                  <a:fillRect l="-1452" t="-3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63B3844C-004F-43DC-995A-9AD4AE857D2C}"/>
              </a:ext>
            </a:extLst>
          </p:cNvPr>
          <p:cNvSpPr txBox="1"/>
          <p:nvPr/>
        </p:nvSpPr>
        <p:spPr>
          <a:xfrm>
            <a:off x="2300099" y="889731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III) Determinar VR(t);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EA96A3E-F11C-4A5D-8DA9-D0A9E269E7E8}"/>
                  </a:ext>
                </a:extLst>
              </p:cNvPr>
              <p:cNvSpPr txBox="1"/>
              <p:nvPr/>
            </p:nvSpPr>
            <p:spPr>
              <a:xfrm>
                <a:off x="2300099" y="1197916"/>
                <a:ext cx="4307205" cy="889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−250.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EA96A3E-F11C-4A5D-8DA9-D0A9E269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99" y="1197916"/>
                <a:ext cx="4307205" cy="889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DFEDF7FD-271F-49A5-A4B4-D4655436304B}"/>
              </a:ext>
            </a:extLst>
          </p:cNvPr>
          <p:cNvSpPr txBox="1"/>
          <p:nvPr/>
        </p:nvSpPr>
        <p:spPr>
          <a:xfrm>
            <a:off x="2300099" y="2087647"/>
            <a:ext cx="213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IV) Determinar VL(t);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07014C4-C93F-4D00-9AAF-DCF78B8C4001}"/>
                  </a:ext>
                </a:extLst>
              </p:cNvPr>
              <p:cNvSpPr txBox="1"/>
              <p:nvPr/>
            </p:nvSpPr>
            <p:spPr>
              <a:xfrm>
                <a:off x="2300099" y="2456979"/>
                <a:ext cx="1818190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07014C4-C93F-4D00-9AAF-DCF78B8C4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99" y="2456979"/>
                <a:ext cx="1818190" cy="619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6D6B1B2-7313-45C7-99EA-4262E8FE2F9C}"/>
                  </a:ext>
                </a:extLst>
              </p:cNvPr>
              <p:cNvSpPr txBox="1"/>
              <p:nvPr/>
            </p:nvSpPr>
            <p:spPr>
              <a:xfrm>
                <a:off x="2152650" y="3076892"/>
                <a:ext cx="4364528" cy="1140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500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−250.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4000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−1000.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−250.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6D6B1B2-7313-45C7-99EA-4262E8FE2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3076892"/>
                <a:ext cx="4364528" cy="1140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45140AA-E0B6-411A-867D-0EDE01EFF6D9}"/>
                  </a:ext>
                </a:extLst>
              </p:cNvPr>
              <p:cNvSpPr txBox="1"/>
              <p:nvPr/>
            </p:nvSpPr>
            <p:spPr>
              <a:xfrm>
                <a:off x="2152650" y="4586492"/>
                <a:ext cx="4532908" cy="116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Aplicando LKT no circuito: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800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−250.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−1000.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45140AA-E0B6-411A-867D-0EDE01EF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4586492"/>
                <a:ext cx="4532908" cy="1166730"/>
              </a:xfrm>
              <a:prstGeom prst="rect">
                <a:avLst/>
              </a:prstGeom>
              <a:blipFill>
                <a:blip r:embed="rId7"/>
                <a:stretch>
                  <a:fillRect l="-1075" t="-2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38258F-FE95-4E44-8378-8B76C7A090BC}"/>
              </a:ext>
            </a:extLst>
          </p:cNvPr>
          <p:cNvSpPr txBox="1"/>
          <p:nvPr/>
        </p:nvSpPr>
        <p:spPr>
          <a:xfrm>
            <a:off x="2205021" y="4217204"/>
            <a:ext cx="2125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V) Determinar </a:t>
            </a:r>
            <a:r>
              <a:rPr lang="pt-BR" dirty="0" err="1">
                <a:solidFill>
                  <a:srgbClr val="00B0F0"/>
                </a:solidFill>
              </a:rPr>
              <a:t>Vc</a:t>
            </a:r>
            <a:r>
              <a:rPr lang="pt-BR" dirty="0">
                <a:solidFill>
                  <a:srgbClr val="00B0F0"/>
                </a:solidFill>
              </a:rPr>
              <a:t>(t):</a:t>
            </a:r>
          </a:p>
        </p:txBody>
      </p:sp>
    </p:spTree>
    <p:extLst>
      <p:ext uri="{BB962C8B-B14F-4D97-AF65-F5344CB8AC3E}">
        <p14:creationId xmlns:p14="http://schemas.microsoft.com/office/powerpoint/2010/main" val="7564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330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24</cp:revision>
  <dcterms:created xsi:type="dcterms:W3CDTF">2021-08-10T16:40:16Z</dcterms:created>
  <dcterms:modified xsi:type="dcterms:W3CDTF">2021-08-10T22:48:13Z</dcterms:modified>
</cp:coreProperties>
</file>