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F09C0-9C33-4A92-81CF-A3C3D844FCA1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86F95-505A-42DB-ADD1-179470C58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618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D6F14-1E86-47E1-B903-9E4C22A8D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C3A819-3D4B-4564-9F17-CCB69B78F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F7E284-0260-4579-898C-3B99E004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ECD8-3874-4F21-B314-D9067A9EDE00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EB8CBC-853D-4627-8D2D-EC5CC062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1B9F23-B1F3-430A-B0A3-00E2CB20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C88D-DDDA-42B9-9A91-48607937F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25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C6DBD-B963-4120-BC77-AD74829E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437776-E5D6-4959-B1BA-DA0055E7B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4D00EC-77FB-4A10-A110-F4882D9F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ECD8-3874-4F21-B314-D9067A9EDE00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67B7C9-00B4-4BF5-A413-ECDADA2C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61762D-5A36-49E2-9775-497FE056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C88D-DDDA-42B9-9A91-48607937F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8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6DC522-1CCE-4910-BBD5-20B46CDCE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DB5899-3B2B-4173-9E3E-ABECA96FA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32CDFE-D22A-43B4-B58D-2A26BD9D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ECD8-3874-4F21-B314-D9067A9EDE00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35DB7E-5A38-4FE8-9F81-4DE02159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152B3C-C52A-4242-BFA9-8E039098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C88D-DDDA-42B9-9A91-48607937F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5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E93AF-87E2-4FA6-BC5E-83B367BA8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2FA900-6535-4F10-B720-82C09A283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5DF7D-0EE2-4200-AE1C-A5335D47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ECD8-3874-4F21-B314-D9067A9EDE00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41F4C3-4220-48D6-9980-F42591EE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633DEF-13C7-4AFD-90D2-D1E219FC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C88D-DDDA-42B9-9A91-48607937F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05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34E7D-9F90-4090-A72D-16064C982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FB3A70-2E93-41A6-B66A-5DD65CF9E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5089B8-73C1-45FA-BFA3-540BBAF5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ECD8-3874-4F21-B314-D9067A9EDE00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709A64-68B0-4262-AD96-987A2727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B20C6F-BA01-4C20-B105-A6763929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C88D-DDDA-42B9-9A91-48607937F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15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EB9A9-52AF-4B06-94B1-27EF247D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41DF6E-BF88-4373-A0DB-C041937FD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17ED81-CF8C-4650-AEDE-E571F6F6D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70941D-FD10-41AB-9B0E-111038B8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ECD8-3874-4F21-B314-D9067A9EDE00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E60011-B1F4-400F-A4BA-F046D0F3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F6CD91-8D58-4207-A0E2-DD07548B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C88D-DDDA-42B9-9A91-48607937F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34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BE3C9-993A-4302-80BA-A80F21EE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B83492-4FE8-41D6-BF51-C71F8B032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292305-8FDF-4D0B-9696-74E30C57D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0D9387-5E12-4856-980E-21E59EC6A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B6410F-DEF9-4311-BC42-A373FBC96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0725FC7-733F-4610-9929-EC4DAEFD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ECD8-3874-4F21-B314-D9067A9EDE00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AB30F3-31E3-42A5-A64D-18297F8E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1813EE-183B-4C71-A4C5-36EC0A8F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C88D-DDDA-42B9-9A91-48607937F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54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05F30-B05F-436D-8D2D-04848575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497EF2-E14A-42A7-9705-B4369E42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ECD8-3874-4F21-B314-D9067A9EDE00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B9ECE99-2B75-4A65-9501-5AFA868A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0A465A-C83D-4EA0-B2A8-31BE6079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C88D-DDDA-42B9-9A91-48607937F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07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8D0AFB-5CEE-46DA-B7A7-D3044574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ECD8-3874-4F21-B314-D9067A9EDE00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36DB19-0DA7-4C7D-854A-E80528E34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4F2BC5-E735-44E2-8C94-B12A8965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C88D-DDDA-42B9-9A91-48607937F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62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04326-A782-4FDA-9882-3EB668C5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8BB9D3-B70B-4B03-9225-C09AD2BA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8ED40F-95D5-4C3A-99B8-2C27EA15C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A8F28D-A2D5-46B0-ACA3-9DB7D877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ECD8-3874-4F21-B314-D9067A9EDE00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148691-D969-41CE-B55D-39459751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597C9A-6BAB-4639-B2F7-B443D2ED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C88D-DDDA-42B9-9A91-48607937F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96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D3C2F-D89A-42BB-A30F-D4136A85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43C8DA3-9154-413F-8AAE-DAF9DF5F6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ADF27F-ECFE-472D-BDB0-290BE901F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9C6FD7-6C72-4758-9F62-0C07C412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ECD8-3874-4F21-B314-D9067A9EDE00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5FAEA0-B40A-4F18-84ED-2F63A8C6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610D0E-8C8E-4393-BEC0-2660B41E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C88D-DDDA-42B9-9A91-48607937F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57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181D22-EEFD-4597-AE23-FCD77FB46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35C26B-BBCA-4461-B5CF-012202BE4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48115A-7A11-4864-948A-A7105FC81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0ECD8-3874-4F21-B314-D9067A9EDE00}" type="datetimeFigureOut">
              <a:rPr lang="pt-BR" smtClean="0"/>
              <a:t>09/08/2021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84020A-D9A5-4258-98D7-DC25F18F9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35DA2E-A25E-497C-891F-99CECC266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BC88D-DDDA-42B9-9A91-48607937F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99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F848A31-45AC-418A-B38C-9EE88E292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05125" cy="14573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507D995-EA2B-4C5A-AD62-2D73F8AB6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86473"/>
            <a:ext cx="3142906" cy="14573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A4ED741-5F02-4D97-AFCE-E28339F066FD}"/>
              </a:ext>
            </a:extLst>
          </p:cNvPr>
          <p:cNvSpPr txBox="1"/>
          <p:nvPr/>
        </p:nvSpPr>
        <p:spPr>
          <a:xfrm>
            <a:off x="1008670" y="2017141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t ≥ 0: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7219233-7B46-4572-9DF8-0E01866A80A9}"/>
              </a:ext>
            </a:extLst>
          </p:cNvPr>
          <p:cNvSpPr txBox="1"/>
          <p:nvPr/>
        </p:nvSpPr>
        <p:spPr>
          <a:xfrm>
            <a:off x="3142906" y="0"/>
            <a:ext cx="332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I) Análise do regime permanente;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7B4935B-53D0-4A27-AA87-E1D54C1CD937}"/>
                  </a:ext>
                </a:extLst>
              </p:cNvPr>
              <p:cNvSpPr txBox="1"/>
              <p:nvPr/>
            </p:nvSpPr>
            <p:spPr>
              <a:xfrm>
                <a:off x="3142906" y="369332"/>
                <a:ext cx="37351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=−200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pt-BR" b="0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𝑉𝐿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0−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0−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7B4935B-53D0-4A27-AA87-E1D54C1CD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906" y="369332"/>
                <a:ext cx="373518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99AD528E-2D9D-4659-9C3E-126D302384A4}"/>
              </a:ext>
            </a:extLst>
          </p:cNvPr>
          <p:cNvSpPr txBox="1"/>
          <p:nvPr/>
        </p:nvSpPr>
        <p:spPr>
          <a:xfrm>
            <a:off x="3142906" y="1015663"/>
            <a:ext cx="279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II) LKT no circuito em t = 0+;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AE377B1-D859-424B-B378-310C21734DE8}"/>
                  </a:ext>
                </a:extLst>
              </p:cNvPr>
              <p:cNvSpPr txBox="1"/>
              <p:nvPr/>
            </p:nvSpPr>
            <p:spPr>
              <a:xfrm>
                <a:off x="3142905" y="1424069"/>
                <a:ext cx="435074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0+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=400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AE377B1-D859-424B-B378-310C21734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905" y="1424069"/>
                <a:ext cx="4350743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83B0F0-FCBC-4D9B-B02C-3A67E3087A64}"/>
              </a:ext>
            </a:extLst>
          </p:cNvPr>
          <p:cNvSpPr txBox="1"/>
          <p:nvPr/>
        </p:nvSpPr>
        <p:spPr>
          <a:xfrm>
            <a:off x="3142905" y="2347399"/>
            <a:ext cx="230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III) Determinar </a:t>
            </a:r>
            <a:r>
              <a:rPr lang="el-GR" dirty="0">
                <a:solidFill>
                  <a:srgbClr val="00B0F0"/>
                </a:solidFill>
              </a:rPr>
              <a:t>α</a:t>
            </a:r>
            <a:r>
              <a:rPr lang="pt-BR" dirty="0">
                <a:solidFill>
                  <a:srgbClr val="00B0F0"/>
                </a:solidFill>
              </a:rPr>
              <a:t> e </a:t>
            </a:r>
            <a:r>
              <a:rPr lang="el-GR" dirty="0">
                <a:solidFill>
                  <a:srgbClr val="00B0F0"/>
                </a:solidFill>
              </a:rPr>
              <a:t>ω</a:t>
            </a:r>
            <a:r>
              <a:rPr lang="pt-BR" dirty="0">
                <a:solidFill>
                  <a:srgbClr val="00B0F0"/>
                </a:solidFill>
              </a:rPr>
              <a:t>o;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D154A97-B4A6-4DEA-B602-1E3D62BA4A2E}"/>
                  </a:ext>
                </a:extLst>
              </p:cNvPr>
              <p:cNvSpPr txBox="1"/>
              <p:nvPr/>
            </p:nvSpPr>
            <p:spPr>
              <a:xfrm>
                <a:off x="3142904" y="2641710"/>
                <a:ext cx="2278894" cy="888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2.4.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r>
                  <a:rPr lang="pt-BR" b="0" dirty="0"/>
                  <a:t>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50 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D154A97-B4A6-4DEA-B602-1E3D62BA4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904" y="2641710"/>
                <a:ext cx="2278894" cy="888705"/>
              </a:xfrm>
              <a:prstGeom prst="rect">
                <a:avLst/>
              </a:prstGeom>
              <a:blipFill>
                <a:blip r:embed="rId6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79BCCA7-0A74-4105-A344-C665AC2097F4}"/>
                  </a:ext>
                </a:extLst>
              </p:cNvPr>
              <p:cNvSpPr txBox="1"/>
              <p:nvPr/>
            </p:nvSpPr>
            <p:spPr>
              <a:xfrm>
                <a:off x="3078367" y="3392140"/>
                <a:ext cx="3334952" cy="941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ra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4.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r>
                  <a:rPr lang="pt-BR" b="0" dirty="0"/>
                  <a:t>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50 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79BCCA7-0A74-4105-A344-C665AC209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367" y="3392140"/>
                <a:ext cx="3334952" cy="941604"/>
              </a:xfrm>
              <a:prstGeom prst="rect">
                <a:avLst/>
              </a:prstGeom>
              <a:blipFill>
                <a:blip r:embed="rId7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680D6CC-C484-4425-B01B-023CFB1716FE}"/>
                  </a:ext>
                </a:extLst>
              </p:cNvPr>
              <p:cNvSpPr txBox="1"/>
              <p:nvPr/>
            </p:nvSpPr>
            <p:spPr>
              <a:xfrm>
                <a:off x="3142904" y="4288429"/>
                <a:ext cx="28503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Como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>
                    <a:solidFill>
                      <a:srgbClr val="00B0F0"/>
                    </a:solidFill>
                  </a:rPr>
                  <a:t>, temos um </a:t>
                </a:r>
              </a:p>
              <a:p>
                <a:r>
                  <a:rPr lang="pt-BR" dirty="0">
                    <a:solidFill>
                      <a:srgbClr val="00B0F0"/>
                    </a:solidFill>
                  </a:rPr>
                  <a:t>Amortecimento crítico.</a:t>
                </a: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680D6CC-C484-4425-B01B-023CFB171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904" y="4288429"/>
                <a:ext cx="2850332" cy="646331"/>
              </a:xfrm>
              <a:prstGeom prst="rect">
                <a:avLst/>
              </a:prstGeom>
              <a:blipFill>
                <a:blip r:embed="rId8"/>
                <a:stretch>
                  <a:fillRect l="-1927" t="-4673" r="-857" b="-130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>
            <a:extLst>
              <a:ext uri="{FF2B5EF4-FFF2-40B4-BE49-F238E27FC236}">
                <a16:creationId xmlns:a16="http://schemas.microsoft.com/office/drawing/2014/main" id="{7AA92675-0C89-4E52-9EEE-90BB5E38C355}"/>
              </a:ext>
            </a:extLst>
          </p:cNvPr>
          <p:cNvSpPr txBox="1"/>
          <p:nvPr/>
        </p:nvSpPr>
        <p:spPr>
          <a:xfrm>
            <a:off x="3141793" y="4934760"/>
            <a:ext cx="295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IV) Determinar a corrente i(t);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8D996354-1E9A-4ED2-95A6-431BCF6D6C13}"/>
                  </a:ext>
                </a:extLst>
              </p:cNvPr>
              <p:cNvSpPr txBox="1"/>
              <p:nvPr/>
            </p:nvSpPr>
            <p:spPr>
              <a:xfrm>
                <a:off x="3141793" y="5304092"/>
                <a:ext cx="2682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8D996354-1E9A-4ED2-95A6-431BCF6D6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793" y="5304092"/>
                <a:ext cx="26827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4886FEF-345A-4110-96A3-0C39CE4EB7BC}"/>
                  </a:ext>
                </a:extLst>
              </p:cNvPr>
              <p:cNvSpPr txBox="1"/>
              <p:nvPr/>
            </p:nvSpPr>
            <p:spPr>
              <a:xfrm>
                <a:off x="3141793" y="5673424"/>
                <a:ext cx="150919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Fazendo t = 0: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2=0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4886FEF-345A-4110-96A3-0C39CE4EB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793" y="5673424"/>
                <a:ext cx="1509196" cy="923330"/>
              </a:xfrm>
              <a:prstGeom prst="rect">
                <a:avLst/>
              </a:prstGeom>
              <a:blipFill>
                <a:blip r:embed="rId10"/>
                <a:stretch>
                  <a:fillRect l="-3226" t="-3974" r="-12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D4F98AC-D8BB-44A2-8054-F53529E349E9}"/>
                  </a:ext>
                </a:extLst>
              </p:cNvPr>
              <p:cNvSpPr txBox="1"/>
              <p:nvPr/>
            </p:nvSpPr>
            <p:spPr>
              <a:xfrm>
                <a:off x="4508021" y="5662223"/>
                <a:ext cx="2970429" cy="1195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Derivando i(t) e fazendo t =0: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𝑉𝐿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(0+)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D4F98AC-D8BB-44A2-8054-F53529E3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021" y="5662223"/>
                <a:ext cx="2970429" cy="1195777"/>
              </a:xfrm>
              <a:prstGeom prst="rect">
                <a:avLst/>
              </a:prstGeom>
              <a:blipFill>
                <a:blip r:embed="rId11"/>
                <a:stretch>
                  <a:fillRect l="-1848" t="-3061" b="-1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BC42D48-770B-4F4D-8656-2AF3602D53EA}"/>
                  </a:ext>
                </a:extLst>
              </p:cNvPr>
              <p:cNvSpPr txBox="1"/>
              <p:nvPr/>
            </p:nvSpPr>
            <p:spPr>
              <a:xfrm>
                <a:off x="7478450" y="0"/>
                <a:ext cx="2349489" cy="649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Portanto, temos: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−50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BC42D48-770B-4F4D-8656-2AF3602D5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450" y="0"/>
                <a:ext cx="2349489" cy="649409"/>
              </a:xfrm>
              <a:prstGeom prst="rect">
                <a:avLst/>
              </a:prstGeom>
              <a:blipFill>
                <a:blip r:embed="rId12"/>
                <a:stretch>
                  <a:fillRect l="-2338" t="-46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DB561BA9-A7C6-4567-8058-8277D53F27E6}"/>
              </a:ext>
            </a:extLst>
          </p:cNvPr>
          <p:cNvSpPr txBox="1"/>
          <p:nvPr/>
        </p:nvSpPr>
        <p:spPr>
          <a:xfrm>
            <a:off x="7493648" y="688483"/>
            <a:ext cx="20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V) Determinar VL(t);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E9F0D17-BE80-4231-8CEA-68B265BFA2BB}"/>
                  </a:ext>
                </a:extLst>
              </p:cNvPr>
              <p:cNvSpPr txBox="1"/>
              <p:nvPr/>
            </p:nvSpPr>
            <p:spPr>
              <a:xfrm>
                <a:off x="7478450" y="1054737"/>
                <a:ext cx="1818190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E9F0D17-BE80-4231-8CEA-68B265BFA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450" y="1054737"/>
                <a:ext cx="1818190" cy="61991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5775F8D3-E57D-4EBD-AEF7-0EF0D038D4DE}"/>
                  </a:ext>
                </a:extLst>
              </p:cNvPr>
              <p:cNvSpPr txBox="1"/>
              <p:nvPr/>
            </p:nvSpPr>
            <p:spPr>
              <a:xfrm>
                <a:off x="7493648" y="1674650"/>
                <a:ext cx="4366836" cy="920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𝑑𝑖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=−5.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−50.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−50.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=−2.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−50.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4.10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−50.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5775F8D3-E57D-4EBD-AEF7-0EF0D038D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648" y="1674650"/>
                <a:ext cx="4366836" cy="92057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>
            <a:extLst>
              <a:ext uri="{FF2B5EF4-FFF2-40B4-BE49-F238E27FC236}">
                <a16:creationId xmlns:a16="http://schemas.microsoft.com/office/drawing/2014/main" id="{C9D48599-98D9-46A6-8F98-43A7FCB103BA}"/>
              </a:ext>
            </a:extLst>
          </p:cNvPr>
          <p:cNvSpPr txBox="1"/>
          <p:nvPr/>
        </p:nvSpPr>
        <p:spPr>
          <a:xfrm>
            <a:off x="7549975" y="2595223"/>
            <a:ext cx="349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VI) Cálculo da potência do  indutor;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85597855-6285-4722-9D12-27BEE6BAEDBA}"/>
                  </a:ext>
                </a:extLst>
              </p:cNvPr>
              <p:cNvSpPr txBox="1"/>
              <p:nvPr/>
            </p:nvSpPr>
            <p:spPr>
              <a:xfrm>
                <a:off x="7478450" y="2964234"/>
                <a:ext cx="2331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𝑃𝑜𝑡𝐿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85597855-6285-4722-9D12-27BEE6BAE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450" y="2964234"/>
                <a:ext cx="2331216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DF5580EB-7DC4-4CAA-9FE4-FE26F58CB3D3}"/>
                  </a:ext>
                </a:extLst>
              </p:cNvPr>
              <p:cNvSpPr txBox="1"/>
              <p:nvPr/>
            </p:nvSpPr>
            <p:spPr>
              <a:xfrm>
                <a:off x="7478450" y="3339769"/>
                <a:ext cx="4846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𝑃𝑜𝑡𝐿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=−2.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−100.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4.10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−100.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DF5580EB-7DC4-4CAA-9FE4-FE26F58CB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450" y="3339769"/>
                <a:ext cx="484626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ixaDeTexto 25">
            <a:extLst>
              <a:ext uri="{FF2B5EF4-FFF2-40B4-BE49-F238E27FC236}">
                <a16:creationId xmlns:a16="http://schemas.microsoft.com/office/drawing/2014/main" id="{AF8A7119-06A8-4E3B-B8A0-42F2117E5417}"/>
              </a:ext>
            </a:extLst>
          </p:cNvPr>
          <p:cNvSpPr txBox="1"/>
          <p:nvPr/>
        </p:nvSpPr>
        <p:spPr>
          <a:xfrm>
            <a:off x="7478450" y="3702577"/>
            <a:ext cx="379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VII) Verificar a função da energia em L;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845A0FF0-7B61-43C9-A2AB-6052C76A4BC0}"/>
                  </a:ext>
                </a:extLst>
              </p:cNvPr>
              <p:cNvSpPr txBox="1"/>
              <p:nvPr/>
            </p:nvSpPr>
            <p:spPr>
              <a:xfrm>
                <a:off x="7493648" y="4065385"/>
                <a:ext cx="4152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𝑃𝑜𝑡𝐿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−100.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845A0FF0-7B61-43C9-A2AB-6052C76A4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648" y="4065385"/>
                <a:ext cx="415222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ixaDeTexto 27">
            <a:extLst>
              <a:ext uri="{FF2B5EF4-FFF2-40B4-BE49-F238E27FC236}">
                <a16:creationId xmlns:a16="http://schemas.microsoft.com/office/drawing/2014/main" id="{B225C33E-0E8D-4D35-A590-4620BCB782D7}"/>
              </a:ext>
            </a:extLst>
          </p:cNvPr>
          <p:cNvSpPr txBox="1"/>
          <p:nvPr/>
        </p:nvSpPr>
        <p:spPr>
          <a:xfrm>
            <a:off x="7370632" y="4391249"/>
            <a:ext cx="4936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 função da energia em L é crescente em t &lt; 0,02 s</a:t>
            </a:r>
          </a:p>
          <a:p>
            <a:r>
              <a:rPr lang="pt-BR" dirty="0">
                <a:solidFill>
                  <a:srgbClr val="FF0000"/>
                </a:solidFill>
              </a:rPr>
              <a:t>E decrescente em t &gt; 0,02 s.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641742D-C827-4928-BA2F-8767ACFA8B18}"/>
              </a:ext>
            </a:extLst>
          </p:cNvPr>
          <p:cNvSpPr txBox="1"/>
          <p:nvPr/>
        </p:nvSpPr>
        <p:spPr>
          <a:xfrm>
            <a:off x="7473396" y="4944926"/>
            <a:ext cx="350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VIII) Máximo valor da energia em L;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9B660091-8D2C-4107-81FB-230E232970C8}"/>
                  </a:ext>
                </a:extLst>
              </p:cNvPr>
              <p:cNvSpPr txBox="1"/>
              <p:nvPr/>
            </p:nvSpPr>
            <p:spPr>
              <a:xfrm>
                <a:off x="7493648" y="5264538"/>
                <a:ext cx="1441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𝑃𝑜𝑡𝐿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9B660091-8D2C-4107-81FB-230E23297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648" y="5264538"/>
                <a:ext cx="144142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EB240BBA-C6BF-47B1-90AE-76127C53D17C}"/>
                  </a:ext>
                </a:extLst>
              </p:cNvPr>
              <p:cNvSpPr txBox="1"/>
              <p:nvPr/>
            </p:nvSpPr>
            <p:spPr>
              <a:xfrm>
                <a:off x="7493648" y="5662223"/>
                <a:ext cx="32683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−100.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=0,02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EB240BBA-C6BF-47B1-90AE-76127C53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648" y="5662223"/>
                <a:ext cx="3268395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50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F848A31-45AC-418A-B38C-9EE88E292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05125" cy="14573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507D995-EA2B-4C5A-AD62-2D73F8AB6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86473"/>
            <a:ext cx="3142906" cy="14573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A4ED741-5F02-4D97-AFCE-E28339F066FD}"/>
              </a:ext>
            </a:extLst>
          </p:cNvPr>
          <p:cNvSpPr txBox="1"/>
          <p:nvPr/>
        </p:nvSpPr>
        <p:spPr>
          <a:xfrm>
            <a:off x="1008670" y="2017141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t ≥ 0: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A72E60B0-552C-4BFF-99B8-381A34EADF5D}"/>
                  </a:ext>
                </a:extLst>
              </p:cNvPr>
              <p:cNvSpPr txBox="1"/>
              <p:nvPr/>
            </p:nvSpPr>
            <p:spPr>
              <a:xfrm>
                <a:off x="3142906" y="0"/>
                <a:ext cx="4933595" cy="1483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Dados: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−50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=−2.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−50.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4.10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−50.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𝑃𝑜𝑡𝐿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=−2.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−100.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4.10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−100.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=0,02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A72E60B0-552C-4BFF-99B8-381A34EAD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906" y="0"/>
                <a:ext cx="4933595" cy="1483483"/>
              </a:xfrm>
              <a:prstGeom prst="rect">
                <a:avLst/>
              </a:prstGeom>
              <a:blipFill>
                <a:blip r:embed="rId4"/>
                <a:stretch>
                  <a:fillRect l="-1112" t="-2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538F0ECD-698B-4BB0-BC01-7BC303017EE3}"/>
              </a:ext>
            </a:extLst>
          </p:cNvPr>
          <p:cNvSpPr txBox="1"/>
          <p:nvPr/>
        </p:nvSpPr>
        <p:spPr>
          <a:xfrm>
            <a:off x="3142906" y="1483483"/>
            <a:ext cx="429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IX) Cálculo da função da energia no indutor;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02E9B705-1D5A-4E62-AFA9-776A7F77F906}"/>
                  </a:ext>
                </a:extLst>
              </p:cNvPr>
              <p:cNvSpPr txBox="1"/>
              <p:nvPr/>
            </p:nvSpPr>
            <p:spPr>
              <a:xfrm>
                <a:off x="3142905" y="1852815"/>
                <a:ext cx="2446182" cy="923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𝑊𝐿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𝑃𝑜𝑡𝐿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02E9B705-1D5A-4E62-AFA9-776A7F77F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905" y="1852815"/>
                <a:ext cx="2446182" cy="9237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7F582C32-BA16-442D-9EF3-ED092DC83417}"/>
                  </a:ext>
                </a:extLst>
              </p:cNvPr>
              <p:cNvSpPr txBox="1"/>
              <p:nvPr/>
            </p:nvSpPr>
            <p:spPr>
              <a:xfrm>
                <a:off x="3142905" y="2782300"/>
                <a:ext cx="5215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−100.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.10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−100.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2.10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7F582C32-BA16-442D-9EF3-ED092DC83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905" y="2782300"/>
                <a:ext cx="5215146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8DD9351B-EA24-4794-AE70-1C85C03F5924}"/>
                  </a:ext>
                </a:extLst>
              </p:cNvPr>
              <p:cNvSpPr txBox="1"/>
              <p:nvPr/>
            </p:nvSpPr>
            <p:spPr>
              <a:xfrm>
                <a:off x="3142904" y="3145861"/>
                <a:ext cx="43631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A energia máxima ocorre em t = 0,02 s, logo: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0,02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108,268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8DD9351B-EA24-4794-AE70-1C85C03F5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904" y="3145861"/>
                <a:ext cx="4363117" cy="646331"/>
              </a:xfrm>
              <a:prstGeom prst="rect">
                <a:avLst/>
              </a:prstGeom>
              <a:blipFill>
                <a:blip r:embed="rId7"/>
                <a:stretch>
                  <a:fillRect l="-1259" t="-4717" r="-420" b="-56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>
            <a:extLst>
              <a:ext uri="{FF2B5EF4-FFF2-40B4-BE49-F238E27FC236}">
                <a16:creationId xmlns:a16="http://schemas.microsoft.com/office/drawing/2014/main" id="{61CABB4C-4A1D-4FC6-AEFF-559348A63936}"/>
              </a:ext>
            </a:extLst>
          </p:cNvPr>
          <p:cNvSpPr txBox="1"/>
          <p:nvPr/>
        </p:nvSpPr>
        <p:spPr>
          <a:xfrm>
            <a:off x="3142904" y="3794746"/>
            <a:ext cx="18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X) LKT no circuito;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E8AFD0A5-7158-4A99-84F6-5D2CF67D9543}"/>
                  </a:ext>
                </a:extLst>
              </p:cNvPr>
              <p:cNvSpPr txBox="1"/>
              <p:nvPr/>
            </p:nvSpPr>
            <p:spPr>
              <a:xfrm>
                <a:off x="3142904" y="4164078"/>
                <a:ext cx="35561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−[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E8AFD0A5-7158-4A99-84F6-5D2CF67D9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904" y="4164078"/>
                <a:ext cx="3556102" cy="646331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85E6B80F-BFE1-4490-BA93-976147386636}"/>
                  </a:ext>
                </a:extLst>
              </p:cNvPr>
              <p:cNvSpPr txBox="1"/>
              <p:nvPr/>
            </p:nvSpPr>
            <p:spPr>
              <a:xfrm>
                <a:off x="3142904" y="4810409"/>
                <a:ext cx="2745239" cy="926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Lei de Ohm: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𝑉𝑅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𝑉𝑅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4.</m:t>
                          </m:r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−50</m:t>
                          </m:r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85E6B80F-BFE1-4490-BA93-976147386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904" y="4810409"/>
                <a:ext cx="2745239" cy="926407"/>
              </a:xfrm>
              <a:prstGeom prst="rect">
                <a:avLst/>
              </a:prstGeom>
              <a:blipFill>
                <a:blip r:embed="rId9"/>
                <a:stretch>
                  <a:fillRect l="-2000" t="-32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ADF833F3-45FE-49BB-9F6E-00D859024FA6}"/>
                  </a:ext>
                </a:extLst>
              </p:cNvPr>
              <p:cNvSpPr txBox="1"/>
              <p:nvPr/>
            </p:nvSpPr>
            <p:spPr>
              <a:xfrm>
                <a:off x="3142904" y="5736816"/>
                <a:ext cx="4832670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=200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4.10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ADF833F3-45FE-49BB-9F6E-00D859024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904" y="5736816"/>
                <a:ext cx="4832670" cy="3724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aixaDeTexto 38">
            <a:extLst>
              <a:ext uri="{FF2B5EF4-FFF2-40B4-BE49-F238E27FC236}">
                <a16:creationId xmlns:a16="http://schemas.microsoft.com/office/drawing/2014/main" id="{C14B8BBF-3348-4B17-9EAA-18EC96E3576F}"/>
              </a:ext>
            </a:extLst>
          </p:cNvPr>
          <p:cNvSpPr txBox="1"/>
          <p:nvPr/>
        </p:nvSpPr>
        <p:spPr>
          <a:xfrm>
            <a:off x="8358051" y="0"/>
            <a:ext cx="360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XI) Cálculo da potência no capacitor;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581A1EED-14ED-4AF1-A4FC-855BCBD0F18B}"/>
                  </a:ext>
                </a:extLst>
              </p:cNvPr>
              <p:cNvSpPr txBox="1"/>
              <p:nvPr/>
            </p:nvSpPr>
            <p:spPr>
              <a:xfrm>
                <a:off x="8358051" y="359330"/>
                <a:ext cx="2335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𝑃𝑜𝑡𝐶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𝑉𝑐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581A1EED-14ED-4AF1-A4FC-855BCBD0F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051" y="359330"/>
                <a:ext cx="2335960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E102DD52-1BCB-47E7-9751-2B2196216F2C}"/>
                  </a:ext>
                </a:extLst>
              </p:cNvPr>
              <p:cNvSpPr txBox="1"/>
              <p:nvPr/>
            </p:nvSpPr>
            <p:spPr>
              <a:xfrm>
                <a:off x="7693043" y="1295739"/>
                <a:ext cx="4611840" cy="649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𝑃𝑜𝑡𝐶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−50.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2.10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−100.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E102DD52-1BCB-47E7-9751-2B2196216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43" y="1295739"/>
                <a:ext cx="4611840" cy="64940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6589D68B-2CC0-40C5-B70D-2637B7FA38E4}"/>
              </a:ext>
            </a:extLst>
          </p:cNvPr>
          <p:cNvSpPr txBox="1"/>
          <p:nvPr/>
        </p:nvSpPr>
        <p:spPr>
          <a:xfrm>
            <a:off x="8358051" y="1945148"/>
            <a:ext cx="331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XII) Energia máxima no capacitor;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992BF36-3AC3-4042-8B96-A37004B7BCE0}"/>
                  </a:ext>
                </a:extLst>
              </p:cNvPr>
              <p:cNvSpPr txBox="1"/>
              <p:nvPr/>
            </p:nvSpPr>
            <p:spPr>
              <a:xfrm>
                <a:off x="8358051" y="2317558"/>
                <a:ext cx="14612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𝑃𝑜𝑡𝐶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992BF36-3AC3-4042-8B96-A37004B7B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051" y="2317558"/>
                <a:ext cx="1461234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85F366D-228E-46F6-B20D-787C9CF25568}"/>
                  </a:ext>
                </a:extLst>
              </p:cNvPr>
              <p:cNvSpPr txBox="1"/>
              <p:nvPr/>
            </p:nvSpPr>
            <p:spPr>
              <a:xfrm>
                <a:off x="8073069" y="3115135"/>
                <a:ext cx="4170372" cy="947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Usando a fórmula da energia no capacitor: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𝑊𝐶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=200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85F366D-228E-46F6-B20D-787C9CF25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69" y="3115135"/>
                <a:ext cx="4170372" cy="947824"/>
              </a:xfrm>
              <a:prstGeom prst="rect">
                <a:avLst/>
              </a:prstGeom>
              <a:blipFill>
                <a:blip r:embed="rId14"/>
                <a:stretch>
                  <a:fillRect l="-1170" t="-3226" r="-7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18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7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567</Words>
  <Application>Microsoft Office PowerPoint</Application>
  <PresentationFormat>Widescreen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Francilândio Lima</dc:creator>
  <cp:lastModifiedBy>Francilândio Lima</cp:lastModifiedBy>
  <cp:revision>45</cp:revision>
  <dcterms:created xsi:type="dcterms:W3CDTF">2021-08-08T23:53:58Z</dcterms:created>
  <dcterms:modified xsi:type="dcterms:W3CDTF">2021-08-09T16:56:41Z</dcterms:modified>
</cp:coreProperties>
</file>