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F20E1-2BD4-46DA-ACC8-7E2A8337A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2D773D-CDC4-4131-ADC7-6AE9D684E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AB2AB1-C382-4888-9F29-1D8657BC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2422-E415-42AC-BD26-1ECF8DF0C2D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C223CF-3034-4E43-B284-A4F90F4B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AE357C-4B8B-4A2C-9668-26C80210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33B-6D89-4590-92B9-BF92B0E33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BF8EA-C71E-45B3-AC66-78FED55D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662B1C-DA70-4D72-AA53-42BDE4702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6939B-7031-4A42-A55A-C86CC9EB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2422-E415-42AC-BD26-1ECF8DF0C2D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E34EE-3F69-46B3-B1B7-E7088424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9A49D-72A7-4226-B1B3-F59B3454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33B-6D89-4590-92B9-BF92B0E33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57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B7E49A-63EF-4AAA-972C-C4C2482D1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B0FFC6-29B0-4CA5-AE0C-07CDE321E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1FB6E3-5574-4DE6-A58F-E03D7567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2422-E415-42AC-BD26-1ECF8DF0C2D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C4F32E-5F9D-42B1-B0E5-7935F591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971A54-CB31-4077-81A4-B9A7D0F2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33B-6D89-4590-92B9-BF92B0E33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29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D17C1-045A-47B8-BA63-6C40306B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A49C-7AFB-41EB-BC32-C5FCEB76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1A2C7-95A0-4A78-98F3-1AAF44C3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2422-E415-42AC-BD26-1ECF8DF0C2D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9EA31-BBC3-471B-9865-EFB4BA48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BFA866-4B7F-4489-8FF2-46105C2A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33B-6D89-4590-92B9-BF92B0E33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56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1A660-C3D2-4828-AAF7-7ABF074F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4A219E-2B91-4ED5-9B19-79E66E8E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BEC305-F6C8-49BE-81E8-8732EE63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2422-E415-42AC-BD26-1ECF8DF0C2D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DFF6A2-632B-476C-AC86-0B5EB00B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24ECBF-DC27-4B4F-A5C5-C1A7E5AD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33B-6D89-4590-92B9-BF92B0E33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78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5075B-3BE3-4395-8C1E-C6888827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5FCD9A-D693-4FC2-AC0C-3C8D3AE27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DBFE81-896C-454F-9EE2-BBA5AED26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8F50C8-03A4-46C1-9A17-93E9503F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2422-E415-42AC-BD26-1ECF8DF0C2D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F38744-3A72-4BA0-A681-03D7391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352D00-D13C-4ACE-9193-FE63F835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33B-6D89-4590-92B9-BF92B0E33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29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B452D-FFC0-4D18-954E-68DAB660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949AC2-B358-464E-A93E-DD008E2E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8CCA7A-BE27-41D2-981D-29AF4C09B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236E35-523F-4355-97AA-8BA2FDAC8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3574D-7AEA-4B88-A289-8C3B93CF8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78E8C0-8519-4D94-8782-E3C7C347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2422-E415-42AC-BD26-1ECF8DF0C2D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098B35-6837-488C-8CC1-4FC1593B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CAC6A-D665-43F8-9236-0198C629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33B-6D89-4590-92B9-BF92B0E33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13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9F5F-2FBC-4EC0-8693-E238299E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95813D-3CA5-400A-B2C9-13E7B753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2422-E415-42AC-BD26-1ECF8DF0C2D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64CF74-9D9F-4B57-A8D9-F5A24842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CB0C97-3279-44EF-BE6C-9128A9BE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33B-6D89-4590-92B9-BF92B0E33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31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50602E-0EA8-44EF-987D-2E3E8E3A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2422-E415-42AC-BD26-1ECF8DF0C2D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4CF607-FA47-45CD-8720-D4E40D25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EBC22-231A-4A0E-8A31-52ADAE35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33B-6D89-4590-92B9-BF92B0E33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88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67FDC-5AFC-406D-86F9-597E284D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00B4C-31A1-4324-8A03-E09A4739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5779B5-8ED2-411C-837A-137F20B25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5A518A-BCB2-455C-A719-87D79795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2422-E415-42AC-BD26-1ECF8DF0C2D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D95823-9F77-457B-8693-5C7FA5EC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F9DDCA-CBAB-4AA5-9AC0-AF48EF9E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33B-6D89-4590-92B9-BF92B0E33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25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DA033-C857-436D-9DD9-776627AC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01B31E-62A9-438B-B31F-D74B98192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4505CB-A28A-4723-B6AF-2513DF258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4B05C0-CF25-46A4-B6FE-E9618869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2422-E415-42AC-BD26-1ECF8DF0C2D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A85203-C0E7-4370-ACD0-32698B96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995454-C903-4FDF-B805-1FAE26E4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33B-6D89-4590-92B9-BF92B0E33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6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586754-E461-4660-8D5A-8322A88B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2EC336-EE7C-4EFE-98CF-017258B3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24714E-FF5E-47B2-9E76-106A1234E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2422-E415-42AC-BD26-1ECF8DF0C2D7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AB1FA1-AC5D-4B15-8BEE-033442EC5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34E79-9892-40B1-A1CC-F32409F99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4233B-6D89-4590-92B9-BF92B0E33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7" Type="http://schemas.openxmlformats.org/officeDocument/2006/relationships/image" Target="../media/image140.png"/><Relationship Id="rId12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0.png"/><Relationship Id="rId10" Type="http://schemas.openxmlformats.org/officeDocument/2006/relationships/image" Target="../media/image120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E34764-EBB4-4279-9639-C52FD6A2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14876" cy="13680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8C5A7B-4A99-467D-AEB4-E462EE83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68067"/>
            <a:ext cx="2914876" cy="13051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7D1E490-8740-487B-B837-FE31EB4D5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673235"/>
            <a:ext cx="2914876" cy="11888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65FF8FF-5D7F-4427-B351-CA4CBCD9C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13" y="3862081"/>
            <a:ext cx="2249663" cy="1380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3A0EAC5-5520-4DAC-BDA4-DDC789169B71}"/>
                  </a:ext>
                </a:extLst>
              </p:cNvPr>
              <p:cNvSpPr txBox="1"/>
              <p:nvPr/>
            </p:nvSpPr>
            <p:spPr>
              <a:xfrm>
                <a:off x="2914876" y="0"/>
                <a:ext cx="60984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Resistência equivalente série: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=160+480=640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3A0EAC5-5520-4DAC-BDA4-DDC789169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76" y="0"/>
                <a:ext cx="6098458" cy="646331"/>
              </a:xfrm>
              <a:prstGeom prst="rect">
                <a:avLst/>
              </a:prstGeom>
              <a:blipFill>
                <a:blip r:embed="rId6"/>
                <a:stretch>
                  <a:fillRect l="-799" t="-4717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A79ADAE-2415-4C7D-8129-412015463089}"/>
                  </a:ext>
                </a:extLst>
              </p:cNvPr>
              <p:cNvSpPr txBox="1"/>
              <p:nvPr/>
            </p:nvSpPr>
            <p:spPr>
              <a:xfrm>
                <a:off x="2914876" y="645924"/>
                <a:ext cx="60984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Associação de fontes em série: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=28+20=48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A79ADAE-2415-4C7D-8129-412015463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76" y="645924"/>
                <a:ext cx="6098458" cy="646331"/>
              </a:xfrm>
              <a:prstGeom prst="rect">
                <a:avLst/>
              </a:prstGeom>
              <a:blipFill>
                <a:blip r:embed="rId7"/>
                <a:stretch>
                  <a:fillRect l="-799" t="-5660" b="-2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62D2849-CD88-42DD-99EB-16AF508A7209}"/>
                  </a:ext>
                </a:extLst>
              </p:cNvPr>
              <p:cNvSpPr txBox="1"/>
              <p:nvPr/>
            </p:nvSpPr>
            <p:spPr>
              <a:xfrm>
                <a:off x="2914876" y="1292255"/>
                <a:ext cx="6098458" cy="918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Cálculo da corrente no circuito: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640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75 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62D2849-CD88-42DD-99EB-16AF508A7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76" y="1292255"/>
                <a:ext cx="6098458" cy="918200"/>
              </a:xfrm>
              <a:prstGeom prst="rect">
                <a:avLst/>
              </a:prstGeom>
              <a:blipFill>
                <a:blip r:embed="rId8"/>
                <a:stretch>
                  <a:fillRect l="-799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D5C790B-8B8F-4EAC-B3EE-21913CA7644E}"/>
                  </a:ext>
                </a:extLst>
              </p:cNvPr>
              <p:cNvSpPr txBox="1"/>
              <p:nvPr/>
            </p:nvSpPr>
            <p:spPr>
              <a:xfrm>
                <a:off x="2914876" y="2858020"/>
                <a:ext cx="60984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Tensão no capacitor: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−16 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D5C790B-8B8F-4EAC-B3EE-21913CA76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76" y="2858020"/>
                <a:ext cx="6098458" cy="646331"/>
              </a:xfrm>
              <a:prstGeom prst="rect">
                <a:avLst/>
              </a:prstGeom>
              <a:blipFill>
                <a:blip r:embed="rId9"/>
                <a:stretch>
                  <a:fillRect l="-799" t="-5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A77864B-5A3C-421A-8ECB-BA9677B4F3F1}"/>
                  </a:ext>
                </a:extLst>
              </p:cNvPr>
              <p:cNvSpPr txBox="1"/>
              <p:nvPr/>
            </p:nvSpPr>
            <p:spPr>
              <a:xfrm>
                <a:off x="2914875" y="2210048"/>
                <a:ext cx="33295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LKT em I):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28−160.0,075+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A77864B-5A3C-421A-8ECB-BA9677B4F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75" y="2210048"/>
                <a:ext cx="3329501" cy="646331"/>
              </a:xfrm>
              <a:prstGeom prst="rect">
                <a:avLst/>
              </a:prstGeom>
              <a:blipFill>
                <a:blip r:embed="rId10"/>
                <a:stretch>
                  <a:fillRect l="-1465" t="-5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76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E34764-EBB4-4279-9639-C52FD6A2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14876" cy="13680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3A0EAC5-5520-4DAC-BDA4-DDC789169B71}"/>
                  </a:ext>
                </a:extLst>
              </p:cNvPr>
              <p:cNvSpPr txBox="1"/>
              <p:nvPr/>
            </p:nvSpPr>
            <p:spPr>
              <a:xfrm>
                <a:off x="2914876" y="0"/>
                <a:ext cx="47309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Resistência equivalente série: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=160+480=640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3A0EAC5-5520-4DAC-BDA4-DDC789169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76" y="0"/>
                <a:ext cx="4730908" cy="646331"/>
              </a:xfrm>
              <a:prstGeom prst="rect">
                <a:avLst/>
              </a:prstGeom>
              <a:blipFill>
                <a:blip r:embed="rId3"/>
                <a:stretch>
                  <a:fillRect l="-1031" t="-4717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A79ADAE-2415-4C7D-8129-412015463089}"/>
                  </a:ext>
                </a:extLst>
              </p:cNvPr>
              <p:cNvSpPr txBox="1"/>
              <p:nvPr/>
            </p:nvSpPr>
            <p:spPr>
              <a:xfrm>
                <a:off x="2914876" y="645924"/>
                <a:ext cx="47309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Associação de fontes em série: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=28+20=48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A79ADAE-2415-4C7D-8129-412015463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76" y="645924"/>
                <a:ext cx="4730909" cy="646331"/>
              </a:xfrm>
              <a:prstGeom prst="rect">
                <a:avLst/>
              </a:prstGeom>
              <a:blipFill>
                <a:blip r:embed="rId4"/>
                <a:stretch>
                  <a:fillRect l="-1031" t="-5660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62D2849-CD88-42DD-99EB-16AF508A7209}"/>
                  </a:ext>
                </a:extLst>
              </p:cNvPr>
              <p:cNvSpPr txBox="1"/>
              <p:nvPr/>
            </p:nvSpPr>
            <p:spPr>
              <a:xfrm>
                <a:off x="2914876" y="1292255"/>
                <a:ext cx="4730909" cy="918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Cálculo da corrente no circuito: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640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75 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62D2849-CD88-42DD-99EB-16AF508A7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76" y="1292255"/>
                <a:ext cx="4730909" cy="918200"/>
              </a:xfrm>
              <a:prstGeom prst="rect">
                <a:avLst/>
              </a:prstGeom>
              <a:blipFill>
                <a:blip r:embed="rId5"/>
                <a:stretch>
                  <a:fillRect l="-1031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D5C790B-8B8F-4EAC-B3EE-21913CA7644E}"/>
                  </a:ext>
                </a:extLst>
              </p:cNvPr>
              <p:cNvSpPr txBox="1"/>
              <p:nvPr/>
            </p:nvSpPr>
            <p:spPr>
              <a:xfrm>
                <a:off x="2914876" y="2210048"/>
                <a:ext cx="47309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Tensão no capacitor: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−16 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D5C790B-8B8F-4EAC-B3EE-21913CA76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76" y="2210048"/>
                <a:ext cx="4730909" cy="646331"/>
              </a:xfrm>
              <a:prstGeom prst="rect">
                <a:avLst/>
              </a:prstGeom>
              <a:blipFill>
                <a:blip r:embed="rId6"/>
                <a:stretch>
                  <a:fillRect l="-1031" t="-5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38696366-6B01-4E23-B2B4-067B4DDCAB5F}"/>
              </a:ext>
            </a:extLst>
          </p:cNvPr>
          <p:cNvSpPr txBox="1"/>
          <p:nvPr/>
        </p:nvSpPr>
        <p:spPr>
          <a:xfrm>
            <a:off x="2930934" y="2856379"/>
            <a:ext cx="22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I) Determinar </a:t>
            </a:r>
            <a:r>
              <a:rPr lang="el-GR" dirty="0">
                <a:solidFill>
                  <a:srgbClr val="00B0F0"/>
                </a:solidFill>
              </a:rPr>
              <a:t>α</a:t>
            </a:r>
            <a:r>
              <a:rPr lang="pt-BR" dirty="0">
                <a:solidFill>
                  <a:srgbClr val="00B0F0"/>
                </a:solidFill>
              </a:rPr>
              <a:t> e </a:t>
            </a:r>
            <a:r>
              <a:rPr lang="el-GR" dirty="0">
                <a:solidFill>
                  <a:srgbClr val="00B0F0"/>
                </a:solidFill>
              </a:rPr>
              <a:t>ω</a:t>
            </a:r>
            <a:r>
              <a:rPr lang="pt-BR" dirty="0">
                <a:solidFill>
                  <a:srgbClr val="00B0F0"/>
                </a:solidFill>
              </a:rPr>
              <a:t>o;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ACBCC70-D4DF-4276-9EAE-4E7D85AF017F}"/>
                  </a:ext>
                </a:extLst>
              </p:cNvPr>
              <p:cNvSpPr txBox="1"/>
              <p:nvPr/>
            </p:nvSpPr>
            <p:spPr>
              <a:xfrm>
                <a:off x="2930934" y="3225711"/>
                <a:ext cx="2599711" cy="905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32.</m:t>
                    </m:r>
                    <m:sSup>
                      <m:sSupPr>
                        <m:ctrlPr>
                          <a:rPr lang="pt-B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ACBCC70-D4DF-4276-9EAE-4E7D85AF0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934" y="3225711"/>
                <a:ext cx="2599711" cy="905569"/>
              </a:xfrm>
              <a:prstGeom prst="rect">
                <a:avLst/>
              </a:prstGeom>
              <a:blipFill>
                <a:blip r:embed="rId7"/>
                <a:stretch>
                  <a:fillRect b="-33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B48E25A-F406-4262-978B-3C4D1D8C9792}"/>
                  </a:ext>
                </a:extLst>
              </p:cNvPr>
              <p:cNvSpPr txBox="1"/>
              <p:nvPr/>
            </p:nvSpPr>
            <p:spPr>
              <a:xfrm>
                <a:off x="2914875" y="4037451"/>
                <a:ext cx="3663567" cy="941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125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40.</m:t>
                        </m:r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B48E25A-F406-4262-978B-3C4D1D8C9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75" y="4037451"/>
                <a:ext cx="3663567" cy="941604"/>
              </a:xfrm>
              <a:prstGeom prst="rect">
                <a:avLst/>
              </a:prstGeom>
              <a:blipFill>
                <a:blip r:embed="rId8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AD9392F-14BD-4C2B-A99F-02E187B6EC01}"/>
                  </a:ext>
                </a:extLst>
              </p:cNvPr>
              <p:cNvSpPr txBox="1"/>
              <p:nvPr/>
            </p:nvSpPr>
            <p:spPr>
              <a:xfrm>
                <a:off x="2983305" y="4943020"/>
                <a:ext cx="28503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rgbClr val="00B0F0"/>
                    </a:solidFill>
                  </a:rPr>
                  <a:t>, temos um </a:t>
                </a:r>
              </a:p>
              <a:p>
                <a:r>
                  <a:rPr lang="pt-BR" dirty="0" err="1">
                    <a:solidFill>
                      <a:srgbClr val="00B0F0"/>
                    </a:solidFill>
                  </a:rPr>
                  <a:t>Subamortecimento</a:t>
                </a:r>
                <a:r>
                  <a:rPr lang="pt-BR" dirty="0">
                    <a:solidFill>
                      <a:srgbClr val="00B0F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AD9392F-14BD-4C2B-A99F-02E187B6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305" y="4943020"/>
                <a:ext cx="2850332" cy="646331"/>
              </a:xfrm>
              <a:prstGeom prst="rect">
                <a:avLst/>
              </a:prstGeom>
              <a:blipFill>
                <a:blip r:embed="rId9"/>
                <a:stretch>
                  <a:fillRect l="-1709" t="-5660" r="-855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B299C5BF-3951-48DE-8C92-554165F73148}"/>
              </a:ext>
            </a:extLst>
          </p:cNvPr>
          <p:cNvSpPr txBox="1"/>
          <p:nvPr/>
        </p:nvSpPr>
        <p:spPr>
          <a:xfrm>
            <a:off x="2983305" y="5587899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II) Determinar </a:t>
            </a:r>
            <a:r>
              <a:rPr lang="pt-BR" dirty="0" err="1">
                <a:solidFill>
                  <a:srgbClr val="00B0F0"/>
                </a:solidFill>
              </a:rPr>
              <a:t>iL</a:t>
            </a:r>
            <a:r>
              <a:rPr lang="pt-BR" dirty="0">
                <a:solidFill>
                  <a:srgbClr val="00B0F0"/>
                </a:solidFill>
              </a:rPr>
              <a:t>(t);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1D9A603-B8C7-432C-9594-C2A07C24EC26}"/>
                  </a:ext>
                </a:extLst>
              </p:cNvPr>
              <p:cNvSpPr txBox="1"/>
              <p:nvPr/>
            </p:nvSpPr>
            <p:spPr>
              <a:xfrm>
                <a:off x="2914875" y="5956738"/>
                <a:ext cx="4730910" cy="714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=240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1D9A603-B8C7-432C-9594-C2A07C24E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75" y="5956738"/>
                <a:ext cx="4730910" cy="714747"/>
              </a:xfrm>
              <a:prstGeom prst="rect">
                <a:avLst/>
              </a:prstGeom>
              <a:blipFill>
                <a:blip r:embed="rId10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3437FAE-514C-44CC-AF7E-99CF23D79915}"/>
                  </a:ext>
                </a:extLst>
              </p:cNvPr>
              <p:cNvSpPr txBox="1"/>
              <p:nvPr/>
            </p:nvSpPr>
            <p:spPr>
              <a:xfrm>
                <a:off x="7645784" y="-407"/>
                <a:ext cx="45462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Fazendo t = 0+: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75 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3437FAE-514C-44CC-AF7E-99CF23D7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784" y="-407"/>
                <a:ext cx="4546216" cy="923330"/>
              </a:xfrm>
              <a:prstGeom prst="rect">
                <a:avLst/>
              </a:prstGeom>
              <a:blipFill>
                <a:blip r:embed="rId11"/>
                <a:stretch>
                  <a:fillRect l="-1072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2C088AC-2531-4ED9-8B58-65774EAC27DB}"/>
                  </a:ext>
                </a:extLst>
              </p:cNvPr>
              <p:cNvSpPr txBox="1"/>
              <p:nvPr/>
            </p:nvSpPr>
            <p:spPr>
              <a:xfrm>
                <a:off x="7645784" y="922923"/>
                <a:ext cx="435074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Aplicando LKT no circuito(t = 0+):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−20+24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−16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12 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2C088AC-2531-4ED9-8B58-65774EAC2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784" y="922923"/>
                <a:ext cx="4350743" cy="1200329"/>
              </a:xfrm>
              <a:prstGeom prst="rect">
                <a:avLst/>
              </a:prstGeom>
              <a:blipFill>
                <a:blip r:embed="rId12"/>
                <a:stretch>
                  <a:fillRect l="-1120" t="-2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7AFFB4D-E216-4949-8CEB-954D39D03564}"/>
                  </a:ext>
                </a:extLst>
              </p:cNvPr>
              <p:cNvSpPr txBox="1"/>
              <p:nvPr/>
            </p:nvSpPr>
            <p:spPr>
              <a:xfrm>
                <a:off x="881832" y="1368067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Para t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0: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7AFFB4D-E216-4949-8CEB-954D39D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32" y="1368067"/>
                <a:ext cx="1151213" cy="369332"/>
              </a:xfrm>
              <a:prstGeom prst="rect">
                <a:avLst/>
              </a:prstGeom>
              <a:blipFill>
                <a:blip r:embed="rId13"/>
                <a:stretch>
                  <a:fillRect l="-4762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m 24">
            <a:extLst>
              <a:ext uri="{FF2B5EF4-FFF2-40B4-BE49-F238E27FC236}">
                <a16:creationId xmlns:a16="http://schemas.microsoft.com/office/drawing/2014/main" id="{DDC18012-F990-4118-81CA-4B1B254DCB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7901" y="1751355"/>
            <a:ext cx="2466975" cy="17526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AD9C42F-04CD-4CCB-883F-A2306DE56D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3201" y="3578522"/>
            <a:ext cx="1971675" cy="1362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E1C394A0-23AB-40FB-A01B-9DF36D031C76}"/>
                  </a:ext>
                </a:extLst>
              </p:cNvPr>
              <p:cNvSpPr txBox="1"/>
              <p:nvPr/>
            </p:nvSpPr>
            <p:spPr>
              <a:xfrm>
                <a:off x="7645782" y="2117372"/>
                <a:ext cx="4546215" cy="1195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Derivando </a:t>
                </a:r>
                <a:r>
                  <a:rPr lang="pt-BR" dirty="0" err="1">
                    <a:solidFill>
                      <a:srgbClr val="00B0F0"/>
                    </a:solidFill>
                  </a:rPr>
                  <a:t>iL</a:t>
                </a:r>
                <a:r>
                  <a:rPr lang="pt-BR" dirty="0">
                    <a:solidFill>
                      <a:srgbClr val="00B0F0"/>
                    </a:solidFill>
                  </a:rPr>
                  <a:t>(t) e fazendo t =0: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(0+)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2=0,2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E1C394A0-23AB-40FB-A01B-9DF36D031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782" y="2117372"/>
                <a:ext cx="4546215" cy="1195777"/>
              </a:xfrm>
              <a:prstGeom prst="rect">
                <a:avLst/>
              </a:prstGeom>
              <a:blipFill>
                <a:blip r:embed="rId16"/>
                <a:stretch>
                  <a:fillRect l="-1072" t="-2551" b="-20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DC9D5772-0FD9-4206-89A4-A2C85E1A0332}"/>
                  </a:ext>
                </a:extLst>
              </p:cNvPr>
              <p:cNvSpPr txBox="1"/>
              <p:nvPr/>
            </p:nvSpPr>
            <p:spPr>
              <a:xfrm>
                <a:off x="6261734" y="3231465"/>
                <a:ext cx="6030781" cy="960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Logo,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75.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240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+200.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240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−32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pPr/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DC9D5772-0FD9-4206-89A4-A2C85E1A0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734" y="3231465"/>
                <a:ext cx="6030781" cy="960071"/>
              </a:xfrm>
              <a:prstGeom prst="rect">
                <a:avLst/>
              </a:prstGeom>
              <a:blipFill>
                <a:blip r:embed="rId17"/>
                <a:stretch>
                  <a:fillRect l="-809" t="-3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4D5D722C-1A46-482F-8EAE-01E1AB572E67}"/>
              </a:ext>
            </a:extLst>
          </p:cNvPr>
          <p:cNvSpPr txBox="1"/>
          <p:nvPr/>
        </p:nvSpPr>
        <p:spPr>
          <a:xfrm>
            <a:off x="7645782" y="3922757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III) Determinar VR(t);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C3C8021-00D0-40FC-9912-BE737BD4C7F9}"/>
                  </a:ext>
                </a:extLst>
              </p:cNvPr>
              <p:cNvSpPr txBox="1"/>
              <p:nvPr/>
            </p:nvSpPr>
            <p:spPr>
              <a:xfrm>
                <a:off x="6295942" y="4257525"/>
                <a:ext cx="5825506" cy="683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240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240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−32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C3C8021-00D0-40FC-9912-BE737BD4C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942" y="4257525"/>
                <a:ext cx="5825506" cy="6830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4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E34764-EBB4-4279-9639-C52FD6A2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14876" cy="1368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4B4B39ED-D4D8-4C49-8626-ECE50459CE87}"/>
                  </a:ext>
                </a:extLst>
              </p:cNvPr>
              <p:cNvSpPr txBox="1"/>
              <p:nvPr/>
            </p:nvSpPr>
            <p:spPr>
              <a:xfrm>
                <a:off x="881832" y="1368067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Para t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0: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4B4B39ED-D4D8-4C49-8626-ECE50459C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32" y="1368067"/>
                <a:ext cx="1151213" cy="369332"/>
              </a:xfrm>
              <a:prstGeom prst="rect">
                <a:avLst/>
              </a:prstGeom>
              <a:blipFill>
                <a:blip r:embed="rId7"/>
                <a:stretch>
                  <a:fillRect l="-4762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C4D42A97-150C-4038-9BC4-02C683B206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901" y="1751355"/>
            <a:ext cx="2466975" cy="1752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501932A-B824-44F7-8DC3-11812F69F5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201" y="3578522"/>
            <a:ext cx="1971675" cy="1362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C3BFB19-070A-4BDD-AAA6-CE90AD921611}"/>
                  </a:ext>
                </a:extLst>
              </p:cNvPr>
              <p:cNvSpPr txBox="1"/>
              <p:nvPr/>
            </p:nvSpPr>
            <p:spPr>
              <a:xfrm>
                <a:off x="2914876" y="0"/>
                <a:ext cx="6145850" cy="996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Dados: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75.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240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+200.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240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−32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240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240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−32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C3BFB19-070A-4BDD-AAA6-CE90AD921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76" y="0"/>
                <a:ext cx="6145850" cy="996811"/>
              </a:xfrm>
              <a:prstGeom prst="rect">
                <a:avLst/>
              </a:prstGeom>
              <a:blipFill>
                <a:blip r:embed="rId10"/>
                <a:stretch>
                  <a:fillRect l="-794" t="-30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59AC8A0E-207D-4F41-BCC2-E6ED0DEE88D1}"/>
              </a:ext>
            </a:extLst>
          </p:cNvPr>
          <p:cNvSpPr txBox="1"/>
          <p:nvPr/>
        </p:nvSpPr>
        <p:spPr>
          <a:xfrm>
            <a:off x="2930074" y="1028750"/>
            <a:ext cx="213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IV) Determinar VL(t);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E04A46D-716F-4DDA-9DA5-F0491EB8CEE4}"/>
                  </a:ext>
                </a:extLst>
              </p:cNvPr>
              <p:cNvSpPr txBox="1"/>
              <p:nvPr/>
            </p:nvSpPr>
            <p:spPr>
              <a:xfrm>
                <a:off x="2914876" y="1395004"/>
                <a:ext cx="1939057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E04A46D-716F-4DDA-9DA5-F0491EB8C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76" y="1395004"/>
                <a:ext cx="1939057" cy="619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95A9817-BEBD-4FCC-BC4D-0B5098C3923C}"/>
                  </a:ext>
                </a:extLst>
              </p:cNvPr>
              <p:cNvSpPr txBox="1"/>
              <p:nvPr/>
            </p:nvSpPr>
            <p:spPr>
              <a:xfrm>
                <a:off x="2930074" y="2014917"/>
                <a:ext cx="5926622" cy="933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𝑑𝑖𝐿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240</m:t>
                                  </m:r>
                                  <m:r>
                                    <a:rPr lang="pt-B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−18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240</m:t>
                                  </m:r>
                                  <m:r>
                                    <a:rPr lang="pt-B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pt-B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−32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.10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240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240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−32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95A9817-BEBD-4FCC-BC4D-0B5098C39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74" y="2014917"/>
                <a:ext cx="5926622" cy="9336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842BB27-541C-4262-8C28-685E4BF78C0A}"/>
                  </a:ext>
                </a:extLst>
              </p:cNvPr>
              <p:cNvSpPr txBox="1"/>
              <p:nvPr/>
            </p:nvSpPr>
            <p:spPr>
              <a:xfrm>
                <a:off x="2914876" y="3317859"/>
                <a:ext cx="6316601" cy="960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Aplicando LKT no circuito: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𝑣𝑜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20−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240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+23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240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−32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.10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842BB27-541C-4262-8C28-685E4BF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76" y="3317859"/>
                <a:ext cx="6316601" cy="960071"/>
              </a:xfrm>
              <a:prstGeom prst="rect">
                <a:avLst/>
              </a:prstGeom>
              <a:blipFill>
                <a:blip r:embed="rId13"/>
                <a:stretch>
                  <a:fillRect l="-772" t="-3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13C9AF03-858C-4EDC-93F9-A67BB3CA6C84}"/>
              </a:ext>
            </a:extLst>
          </p:cNvPr>
          <p:cNvSpPr txBox="1"/>
          <p:nvPr/>
        </p:nvSpPr>
        <p:spPr>
          <a:xfrm>
            <a:off x="2967247" y="2948571"/>
            <a:ext cx="21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00B0F0"/>
                </a:solidFill>
              </a:rPr>
              <a:t>V) </a:t>
            </a:r>
            <a:r>
              <a:rPr lang="pt-BR" dirty="0">
                <a:solidFill>
                  <a:srgbClr val="00B0F0"/>
                </a:solidFill>
              </a:rPr>
              <a:t>Determinar </a:t>
            </a:r>
            <a:r>
              <a:rPr lang="pt-BR" dirty="0" err="1">
                <a:solidFill>
                  <a:srgbClr val="00B0F0"/>
                </a:solidFill>
              </a:rPr>
              <a:t>vo</a:t>
            </a:r>
            <a:r>
              <a:rPr lang="pt-BR" dirty="0">
                <a:solidFill>
                  <a:srgbClr val="00B0F0"/>
                </a:solidFill>
              </a:rPr>
              <a:t>(t):</a:t>
            </a:r>
          </a:p>
        </p:txBody>
      </p:sp>
    </p:spTree>
    <p:extLst>
      <p:ext uri="{BB962C8B-B14F-4D97-AF65-F5344CB8AC3E}">
        <p14:creationId xmlns:p14="http://schemas.microsoft.com/office/powerpoint/2010/main" val="31530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31" grpId="0"/>
      <p:bldP spid="32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344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54</cp:revision>
  <dcterms:created xsi:type="dcterms:W3CDTF">2021-09-07T22:46:56Z</dcterms:created>
  <dcterms:modified xsi:type="dcterms:W3CDTF">2021-09-08T13:03:57Z</dcterms:modified>
</cp:coreProperties>
</file>