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095A1-B363-4751-8E16-8CDF4BE61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29F0F9-B37D-4822-909E-9E4DB06E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340956-CA75-4726-BD25-3B45B625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4E1-ED8B-4B4E-977E-E7FF620B091D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75FE16-2C57-42EA-A463-8753B7F7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1D2CB-24C4-4F2A-8C4B-21ED1D03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0198-F573-41B8-8EC8-6B7BFF607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63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22AC6-73F2-4E7F-A506-199A27AD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A0EA15-AD69-4C15-BDA4-A6CAB5EB4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AC6346-C02C-4869-A0EB-41E3B0C8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4E1-ED8B-4B4E-977E-E7FF620B091D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1AF780-B8AC-4749-833F-174B70DD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6F7218-977E-4668-9CC6-4A9E6B3D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0198-F573-41B8-8EC8-6B7BFF607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2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786772-4ED0-4F3F-BD01-E494DA156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34FA73-9A52-4680-9ECC-5FF0B63FB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17ABDE-9772-4D2B-A632-5D630355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4E1-ED8B-4B4E-977E-E7FF620B091D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BC19F-DFC6-4B47-B019-E04B91B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0905B7-37C2-41AC-A4AF-5CE06639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0198-F573-41B8-8EC8-6B7BFF607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58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0A3A3-12FB-41E3-A62A-AE72E39B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F77B5-A7EE-4B61-A530-1A950B5B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81686E-1306-4E60-B15C-80A33D77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4E1-ED8B-4B4E-977E-E7FF620B091D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DCFA3-5DAE-4F28-A4FA-290E2C07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3A9CBA-D72C-4DE7-8DA3-F20F4D57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0198-F573-41B8-8EC8-6B7BFF607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76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192A7-B67B-48E1-92B2-BEA9A367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5BEFC8-BE4C-4396-9877-CFF3E2906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647A1-99C0-4BC7-9687-BCC712EF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4E1-ED8B-4B4E-977E-E7FF620B091D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D6AEF-83DE-4235-93B4-B6328469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FCD397-076E-4DE0-8A09-BF679612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0198-F573-41B8-8EC8-6B7BFF607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1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87B35-B21E-4E5F-B006-47DBE764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7AF2F-7CFC-46E8-A0DC-A54242BEE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EFF5B5-0654-463C-A587-1ACD5D8E6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31FBB9-58DD-4FE8-8C25-244943FB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4E1-ED8B-4B4E-977E-E7FF620B091D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668E7B-08A9-4B4B-AE75-F4C60E1D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59E813-7D7D-46C0-8AEA-7F6DA04B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0198-F573-41B8-8EC8-6B7BFF607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79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E6B84-9731-45DD-86D4-F7D766B0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C11D63-AA79-4917-9BAB-0EDEA0ECA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102FFC-9C3C-4AD7-AFFE-44B5E9E4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FB02FD-08C5-4DF7-8F9F-0402F94C4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DF82F0-CE27-4F1E-970D-3B7ACDAB9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E686DC-4CFE-417A-8D80-29030018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4E1-ED8B-4B4E-977E-E7FF620B091D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C19C0E-6A52-4204-AB0A-C283C3B8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BFE3D9-5113-435E-B4F7-B86E88AC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0198-F573-41B8-8EC8-6B7BFF607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02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0A260-1464-46B5-B5E7-45557274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8AC737-C146-49A4-93D5-3DE094ED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4E1-ED8B-4B4E-977E-E7FF620B091D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80F412-E819-45DC-9861-2FE04401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544292-1965-45A8-A72E-B74E38F9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0198-F573-41B8-8EC8-6B7BFF607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0F4B40-3CB0-463C-8279-AE6232DF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4E1-ED8B-4B4E-977E-E7FF620B091D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C77FCD-BD0C-4080-9D2F-A78CA043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7922FB-4C22-474D-8F3B-6619E55F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0198-F573-41B8-8EC8-6B7BFF607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99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D1BFD-1C31-4114-9146-82C70976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E36FA8-6302-45FD-A090-C8BF059B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619571-2635-4535-80DC-BE895E7B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4053F6-FD22-4B7C-B142-CC573348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4E1-ED8B-4B4E-977E-E7FF620B091D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A66631-7D69-4A49-BAB7-ECB98EF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3FD199-AD59-4C70-B3E6-640AE314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0198-F573-41B8-8EC8-6B7BFF607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49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1B458-768A-48C3-A180-5264385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091311-9DFE-45ED-8573-B884C721B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C41495-9632-46A0-ACD0-8B74AA74C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198E5-AEB6-44C9-B869-B13C673E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4E1-ED8B-4B4E-977E-E7FF620B091D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FD1C20-EABD-4BEE-A56E-373FF33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420DD4-8DE0-41FA-9D44-C15D5EC9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0198-F573-41B8-8EC8-6B7BFF607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01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DD417D-FD99-416A-87F5-AF77CBF8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F76F08-DCEA-40B6-BABB-41F0E9205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D5E871-DBC6-448E-B62F-09AE27620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84E1-ED8B-4B4E-977E-E7FF620B091D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BACF65-3E3C-439F-B07E-D0C935F7F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975766-E99A-4CD6-99ED-96D2252B1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0198-F573-41B8-8EC8-6B7BFF607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13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3A404AC-A8E8-4078-AFE4-443D2A499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2" y="387701"/>
            <a:ext cx="3596952" cy="16180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A91CA0-93C0-482D-A563-F4CF64A30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92" y="2005781"/>
            <a:ext cx="3604572" cy="16079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844D452-D2DC-4D85-8458-2A102AD6AFA4}"/>
              </a:ext>
            </a:extLst>
          </p:cNvPr>
          <p:cNvSpPr txBox="1"/>
          <p:nvPr/>
        </p:nvSpPr>
        <p:spPr>
          <a:xfrm>
            <a:off x="4734232" y="788728"/>
            <a:ext cx="454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I) Referências de corrente e tensão no circuito.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76C931-4767-4976-8F44-44007632B437}"/>
              </a:ext>
            </a:extLst>
          </p:cNvPr>
          <p:cNvSpPr txBox="1"/>
          <p:nvPr/>
        </p:nvSpPr>
        <p:spPr>
          <a:xfrm>
            <a:off x="4734232" y="1158060"/>
            <a:ext cx="228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II) Nó de referência: C.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801C2B-B1CF-4725-B2AA-1138AD03BA10}"/>
              </a:ext>
            </a:extLst>
          </p:cNvPr>
          <p:cNvSpPr txBox="1"/>
          <p:nvPr/>
        </p:nvSpPr>
        <p:spPr>
          <a:xfrm>
            <a:off x="4734232" y="1527392"/>
            <a:ext cx="15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III) Aplicar LKC: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21918BA-FC2E-4829-8326-31C3F013346B}"/>
                  </a:ext>
                </a:extLst>
              </p:cNvPr>
              <p:cNvSpPr txBox="1"/>
              <p:nvPr/>
            </p:nvSpPr>
            <p:spPr>
              <a:xfrm>
                <a:off x="4734232" y="1896724"/>
                <a:ext cx="3215149" cy="164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A: i1 = i2 + i3</a:t>
                </a:r>
              </a:p>
              <a:p>
                <a:r>
                  <a:rPr lang="pt-BR" dirty="0">
                    <a:ea typeface="Cambria Math" panose="02040503050406030204" pitchFamily="18" charset="0"/>
                  </a:rPr>
                  <a:t>I1 – i2 – i3 = 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ea typeface="Cambria Math" panose="02040503050406030204" pitchFamily="18" charset="0"/>
                            </a:rPr>
                            <m:t>50 −</m:t>
                          </m:r>
                          <m:r>
                            <a:rPr lang="pt-BR" b="0" i="1" smtClean="0">
                              <a:ea typeface="Cambria Math" panose="02040503050406030204" pitchFamily="18" charset="0"/>
                            </a:rPr>
                            <m:t>𝑣𝑎</m:t>
                          </m:r>
                        </m:num>
                        <m:den>
                          <m:r>
                            <a:rPr lang="pt-BR" b="0" i="1" smtClean="0">
                              <a:ea typeface="Cambria Math" panose="02040503050406030204" pitchFamily="18" charset="0"/>
                            </a:rPr>
                            <m:t>500</m:t>
                          </m:r>
                        </m:den>
                      </m:f>
                      <m:r>
                        <a:rPr lang="pt-BR" b="0" i="1" smtClean="0"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ea typeface="Cambria Math" panose="02040503050406030204" pitchFamily="18" charset="0"/>
                            </a:rPr>
                            <m:t>𝑣𝑎</m:t>
                          </m:r>
                        </m:num>
                        <m:den>
                          <m:r>
                            <a:rPr lang="pt-BR" b="0" i="1" smtClean="0"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ea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pt-BR" b="0" i="1" smtClean="0"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ea typeface="Cambria Math" panose="02040503050406030204" pitchFamily="18" charset="0"/>
                            </a:rPr>
                            <m:t>𝑣𝑎</m:t>
                          </m:r>
                          <m:r>
                            <a:rPr lang="pt-BR" b="0" i="1" smtClean="0"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ea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pt-BR" b="0" i="1" smtClean="0"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pt-BR" b="0" dirty="0">
                    <a:ea typeface="Cambria Math" panose="02040503050406030204" pitchFamily="18" charset="0"/>
                  </a:rPr>
                  <a:t>7va – </a:t>
                </a:r>
                <a:r>
                  <a:rPr lang="pt-BR" b="0" dirty="0" err="1">
                    <a:ea typeface="Cambria Math" panose="02040503050406030204" pitchFamily="18" charset="0"/>
                  </a:rPr>
                  <a:t>vb</a:t>
                </a:r>
                <a:r>
                  <a:rPr lang="pt-BR" b="0" dirty="0">
                    <a:ea typeface="Cambria Math" panose="02040503050406030204" pitchFamily="18" charset="0"/>
                  </a:rPr>
                  <a:t> = 200 (*)</a:t>
                </a: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21918BA-FC2E-4829-8326-31C3F013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32" y="1896724"/>
                <a:ext cx="3215149" cy="1648785"/>
              </a:xfrm>
              <a:prstGeom prst="rect">
                <a:avLst/>
              </a:prstGeom>
              <a:blipFill>
                <a:blip r:embed="rId4"/>
                <a:stretch>
                  <a:fillRect l="-1708" t="-2214" b="-47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457C5D-FF1B-490C-9F94-59117A2CCF7C}"/>
                  </a:ext>
                </a:extLst>
              </p:cNvPr>
              <p:cNvSpPr txBox="1"/>
              <p:nvPr/>
            </p:nvSpPr>
            <p:spPr>
              <a:xfrm>
                <a:off x="8244348" y="1801920"/>
                <a:ext cx="3469960" cy="201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3+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750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3+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750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4=0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750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>
                  <a:lnSpc>
                    <a:spcPct val="200000"/>
                  </a:lnSpc>
                </a:pPr>
                <a:r>
                  <a:rPr lang="pt-BR" dirty="0" err="1"/>
                  <a:t>va</a:t>
                </a:r>
                <a:r>
                  <a:rPr lang="pt-BR" dirty="0"/>
                  <a:t> = 3vb (**)</a:t>
                </a: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457C5D-FF1B-490C-9F94-59117A2C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348" y="1801920"/>
                <a:ext cx="3469960" cy="2015680"/>
              </a:xfrm>
              <a:prstGeom prst="rect">
                <a:avLst/>
              </a:prstGeom>
              <a:blipFill>
                <a:blip r:embed="rId5"/>
                <a:stretch>
                  <a:fillRect l="-1404" b="-4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198B919-09F8-49C1-BD8F-8D9019FC847C}"/>
                  </a:ext>
                </a:extLst>
              </p:cNvPr>
              <p:cNvSpPr txBox="1"/>
              <p:nvPr/>
            </p:nvSpPr>
            <p:spPr>
              <a:xfrm>
                <a:off x="4733809" y="3817600"/>
                <a:ext cx="254377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IV) Substituir (**) em (*):</a:t>
                </a:r>
              </a:p>
              <a:p>
                <a:r>
                  <a:rPr lang="pt-BR" dirty="0"/>
                  <a:t>7.3vb – </a:t>
                </a:r>
                <a:r>
                  <a:rPr lang="pt-BR" dirty="0" err="1"/>
                  <a:t>vb</a:t>
                </a:r>
                <a:r>
                  <a:rPr lang="pt-BR" dirty="0"/>
                  <a:t> = 200</a:t>
                </a:r>
              </a:p>
              <a:p>
                <a:r>
                  <a:rPr lang="pt-BR" dirty="0"/>
                  <a:t>21vb – </a:t>
                </a:r>
                <a:r>
                  <a:rPr lang="pt-BR" dirty="0" err="1"/>
                  <a:t>vb</a:t>
                </a:r>
                <a:r>
                  <a:rPr lang="pt-BR" dirty="0"/>
                  <a:t> = 200</a:t>
                </a:r>
              </a:p>
              <a:p>
                <a:r>
                  <a:rPr lang="pt-BR" dirty="0"/>
                  <a:t>20vb = 200</a:t>
                </a:r>
              </a:p>
              <a:p>
                <a:r>
                  <a:rPr lang="pt-BR" dirty="0" err="1"/>
                  <a:t>vb</a:t>
                </a:r>
                <a:r>
                  <a:rPr lang="pt-BR" dirty="0"/>
                  <a:t> = </a:t>
                </a:r>
                <a:r>
                  <a:rPr lang="pt-BR" dirty="0" err="1"/>
                  <a:t>vo</a:t>
                </a:r>
                <a:r>
                  <a:rPr lang="pt-BR" dirty="0"/>
                  <a:t> = 10V</a:t>
                </a:r>
              </a:p>
              <a:p>
                <a:r>
                  <a:rPr lang="pt-BR" dirty="0" err="1"/>
                  <a:t>va</a:t>
                </a:r>
                <a:r>
                  <a:rPr lang="pt-BR" dirty="0"/>
                  <a:t>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/>
                  <a:t> = 30V</a:t>
                </a:r>
              </a:p>
              <a:p>
                <a:r>
                  <a:rPr lang="pt-BR" dirty="0"/>
                  <a:t>i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=40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𝑚𝐴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198B919-09F8-49C1-BD8F-8D9019FC8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809" y="3817600"/>
                <a:ext cx="2543773" cy="2031325"/>
              </a:xfrm>
              <a:prstGeom prst="rect">
                <a:avLst/>
              </a:prstGeom>
              <a:blipFill>
                <a:blip r:embed="rId6"/>
                <a:stretch>
                  <a:fillRect l="-2158" t="-1502" r="-1199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5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6718AB-5F09-4C62-B990-01983619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9" y="235781"/>
            <a:ext cx="3589331" cy="1961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80E0336-10AA-4441-9CA9-347ED1C2D75D}"/>
                  </a:ext>
                </a:extLst>
              </p:cNvPr>
              <p:cNvSpPr txBox="1"/>
              <p:nvPr/>
            </p:nvSpPr>
            <p:spPr>
              <a:xfrm>
                <a:off x="4129548" y="616480"/>
                <a:ext cx="147360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Dados:</a:t>
                </a:r>
              </a:p>
              <a:p>
                <a:r>
                  <a:rPr lang="pt-BR" dirty="0"/>
                  <a:t>vb = </a:t>
                </a:r>
                <a:r>
                  <a:rPr lang="pt-BR" dirty="0" err="1"/>
                  <a:t>vo</a:t>
                </a:r>
                <a:r>
                  <a:rPr lang="pt-BR" dirty="0"/>
                  <a:t> = 10V</a:t>
                </a:r>
              </a:p>
              <a:p>
                <a:r>
                  <a:rPr lang="pt-BR" dirty="0" err="1"/>
                  <a:t>va</a:t>
                </a:r>
                <a:r>
                  <a:rPr lang="pt-BR" dirty="0"/>
                  <a:t>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/>
                  <a:t> = 30V</a:t>
                </a:r>
              </a:p>
              <a:p>
                <a:r>
                  <a:rPr lang="pt-BR" dirty="0"/>
                  <a:t>i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=40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𝑚𝐴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80E0336-10AA-4441-9CA9-347ED1C2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548" y="616480"/>
                <a:ext cx="1473609" cy="1200329"/>
              </a:xfrm>
              <a:prstGeom prst="rect">
                <a:avLst/>
              </a:prstGeom>
              <a:blipFill>
                <a:blip r:embed="rId3"/>
                <a:stretch>
                  <a:fillRect l="-3306" t="-2538" r="-2893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FDCF61F8-5214-42DC-9577-11E27644A8EC}"/>
              </a:ext>
            </a:extLst>
          </p:cNvPr>
          <p:cNvSpPr txBox="1"/>
          <p:nvPr/>
        </p:nvSpPr>
        <p:spPr>
          <a:xfrm>
            <a:off x="4129548" y="2197510"/>
            <a:ext cx="2796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Pela convenção:</a:t>
            </a:r>
          </a:p>
          <a:p>
            <a:r>
              <a:rPr lang="pt-BR" dirty="0" err="1"/>
              <a:t>Pt</a:t>
            </a:r>
            <a:r>
              <a:rPr lang="pt-BR" dirty="0"/>
              <a:t> = -i1.V (fornece potência)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EC68EBB-4626-4CE9-8B4F-16BE65FA2DC3}"/>
                  </a:ext>
                </a:extLst>
              </p:cNvPr>
              <p:cNvSpPr txBox="1"/>
              <p:nvPr/>
            </p:nvSpPr>
            <p:spPr>
              <a:xfrm>
                <a:off x="4129548" y="2979174"/>
                <a:ext cx="1694310" cy="117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De v1: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50 −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I1 = 40 </a:t>
                </a:r>
                <a:r>
                  <a:rPr lang="pt-BR" dirty="0" err="1"/>
                  <a:t>mA</a:t>
                </a:r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EC68EBB-4626-4CE9-8B4F-16BE65FA2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548" y="2979174"/>
                <a:ext cx="1694310" cy="1172372"/>
              </a:xfrm>
              <a:prstGeom prst="rect">
                <a:avLst/>
              </a:prstGeom>
              <a:blipFill>
                <a:blip r:embed="rId4"/>
                <a:stretch>
                  <a:fillRect l="-2878" t="-3125"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E640104C-29F7-4DEA-A6E5-E6C963753A00}"/>
              </a:ext>
            </a:extLst>
          </p:cNvPr>
          <p:cNvSpPr txBox="1"/>
          <p:nvPr/>
        </p:nvSpPr>
        <p:spPr>
          <a:xfrm>
            <a:off x="4129548" y="4286879"/>
            <a:ext cx="2638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Logo:</a:t>
            </a:r>
          </a:p>
          <a:p>
            <a:r>
              <a:rPr lang="pt-BR" dirty="0" err="1"/>
              <a:t>Pt</a:t>
            </a:r>
            <a:r>
              <a:rPr lang="pt-BR" dirty="0"/>
              <a:t> = - 40m.50 = -2000 mW</a:t>
            </a:r>
          </a:p>
          <a:p>
            <a:r>
              <a:rPr lang="pt-BR" dirty="0" err="1"/>
              <a:t>Pt</a:t>
            </a:r>
            <a:r>
              <a:rPr lang="pt-BR" dirty="0"/>
              <a:t> = -2 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08CDC4-E9DA-4082-B209-7A4657C5E729}"/>
                  </a:ext>
                </a:extLst>
              </p:cNvPr>
              <p:cNvSpPr txBox="1"/>
              <p:nvPr/>
            </p:nvSpPr>
            <p:spPr>
              <a:xfrm>
                <a:off x="7123471" y="943897"/>
                <a:ext cx="169617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Pela convenção:</a:t>
                </a:r>
              </a:p>
              <a:p>
                <a:r>
                  <a:rPr lang="pt-BR" dirty="0" err="1"/>
                  <a:t>Pc</a:t>
                </a:r>
                <a:r>
                  <a:rPr lang="pt-BR" dirty="0"/>
                  <a:t> = - i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/>
                  <a:t>.</a:t>
                </a:r>
                <a:r>
                  <a:rPr lang="pt-BR" dirty="0" err="1"/>
                  <a:t>vo</a:t>
                </a:r>
                <a:endParaRPr lang="pt-BR" dirty="0"/>
              </a:p>
              <a:p>
                <a:r>
                  <a:rPr lang="pt-BR" dirty="0" err="1"/>
                  <a:t>Pc</a:t>
                </a:r>
                <a:r>
                  <a:rPr lang="pt-BR" dirty="0"/>
                  <a:t> = -40m.10</a:t>
                </a:r>
              </a:p>
              <a:p>
                <a:r>
                  <a:rPr lang="pt-BR" dirty="0" err="1"/>
                  <a:t>Pc</a:t>
                </a:r>
                <a:r>
                  <a:rPr lang="pt-BR" dirty="0"/>
                  <a:t> = -0,4 W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08CDC4-E9DA-4082-B209-7A4657C5E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471" y="943897"/>
                <a:ext cx="1696170" cy="1200329"/>
              </a:xfrm>
              <a:prstGeom prst="rect">
                <a:avLst/>
              </a:prstGeom>
              <a:blipFill>
                <a:blip r:embed="rId5"/>
                <a:stretch>
                  <a:fillRect l="-3237" t="-3046" r="-2518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6C321CB0-EAEA-43EF-A440-E09A9DB9A7D0}"/>
              </a:ext>
            </a:extLst>
          </p:cNvPr>
          <p:cNvSpPr txBox="1"/>
          <p:nvPr/>
        </p:nvSpPr>
        <p:spPr>
          <a:xfrm>
            <a:off x="7123471" y="2144226"/>
            <a:ext cx="1996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Potência fornecida:</a:t>
            </a:r>
          </a:p>
          <a:p>
            <a:r>
              <a:rPr lang="pt-BR" dirty="0" err="1"/>
              <a:t>Pf</a:t>
            </a:r>
            <a:r>
              <a:rPr lang="pt-BR" dirty="0"/>
              <a:t> = </a:t>
            </a:r>
            <a:r>
              <a:rPr lang="pt-BR" dirty="0" err="1"/>
              <a:t>Pt</a:t>
            </a:r>
            <a:r>
              <a:rPr lang="pt-BR" dirty="0"/>
              <a:t> + </a:t>
            </a:r>
            <a:r>
              <a:rPr lang="pt-BR" dirty="0" err="1"/>
              <a:t>Pc</a:t>
            </a:r>
            <a:endParaRPr lang="pt-BR" dirty="0"/>
          </a:p>
          <a:p>
            <a:r>
              <a:rPr lang="pt-BR" dirty="0" err="1"/>
              <a:t>Pf</a:t>
            </a:r>
            <a:r>
              <a:rPr lang="pt-BR" dirty="0"/>
              <a:t> = -2,4 W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D24BA8-E789-4B67-98C2-A2D31BAAEE0C}"/>
              </a:ext>
            </a:extLst>
          </p:cNvPr>
          <p:cNvSpPr txBox="1"/>
          <p:nvPr/>
        </p:nvSpPr>
        <p:spPr>
          <a:xfrm>
            <a:off x="7123471" y="3067556"/>
            <a:ext cx="157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</a:t>
            </a:r>
            <a:r>
              <a:rPr lang="pt-BR" dirty="0" err="1"/>
              <a:t>Pf</a:t>
            </a:r>
            <a:r>
              <a:rPr lang="pt-BR" dirty="0"/>
              <a:t> = -</a:t>
            </a:r>
            <a:r>
              <a:rPr lang="pt-BR" dirty="0" err="1"/>
              <a:t>Pd</a:t>
            </a:r>
            <a:r>
              <a:rPr lang="pt-BR" dirty="0"/>
              <a:t>:</a:t>
            </a:r>
          </a:p>
          <a:p>
            <a:r>
              <a:rPr lang="pt-BR" dirty="0" err="1"/>
              <a:t>Pd</a:t>
            </a:r>
            <a:r>
              <a:rPr lang="pt-BR" dirty="0"/>
              <a:t> = 2,4 W</a:t>
            </a:r>
          </a:p>
        </p:txBody>
      </p:sp>
    </p:spTree>
    <p:extLst>
      <p:ext uri="{BB962C8B-B14F-4D97-AF65-F5344CB8AC3E}">
        <p14:creationId xmlns:p14="http://schemas.microsoft.com/office/powerpoint/2010/main" val="78790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215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7</cp:revision>
  <dcterms:created xsi:type="dcterms:W3CDTF">2021-05-26T23:34:45Z</dcterms:created>
  <dcterms:modified xsi:type="dcterms:W3CDTF">2021-05-27T00:19:45Z</dcterms:modified>
</cp:coreProperties>
</file>