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3E96-8341-4AA9-AF88-9154588DA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E5199-B57B-4EC4-9F76-3B26E5851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1EE2B-9F43-4979-9C48-9A30D398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8C7E1F-65F9-45EE-A786-D0CB4338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AE757D-1342-4EA2-B1BB-0279779C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0A4F-EA86-4BDE-8E3B-830572A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2419C9-7000-44F8-B273-0D0EFA0E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6E015-1AEB-47F7-AE2B-89F2E0B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E0B00-4E32-4597-B7E0-72D43DD6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CFB06A-66AA-48FA-B5D7-9E890167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51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099BF-A0A5-4043-9E63-1B01FF811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3051B0-8DB3-43BE-8893-0A216C95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A40BF-9DBE-4C3B-A46F-382210A8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CEAFA-5B2B-4E70-843B-2E44D836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914A9-1A7B-457F-8B56-6DBFEF23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4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004A-F462-491C-9E3D-E0FAB7C3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942-6573-4958-BBDF-BF06D04A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9ECCC-16AB-4B87-B98F-38C8E808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74636-716B-40C0-9D66-7F9998D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041928-4BCA-473B-847B-DCD55A68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87930-D55C-4FDC-B4A3-841463E1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3C3A-E7B0-4A82-8595-970E7177F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3E595-014D-44DB-AEB6-272AAD82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73CF8-3F3C-4FF1-97C1-5B4AC19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495474-4C37-4CFF-9DC0-4D743BD1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7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86C4C-AD01-48AB-BC9A-4B87129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27A21-279B-42B1-ADC4-E36F392D3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C738CE-0C1E-4052-A9BB-92CA3000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96FA9-1D4F-4B97-9679-C4DC26F4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E45C1E-8647-44BC-8BC3-F4A14A95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0D2A5F-67BD-4547-8EAA-E4D695D7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F3494-AC2E-4924-BB2E-1E4BDE23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2AD42-6418-4B3D-A127-13FFF10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FF90D8-DEAC-413B-A0B7-C9359D32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2909BC-75F7-4834-AE7A-B83FB005A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B2CE11-DDD6-49DB-A5A3-C0B2773B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1C0A3A-0ACB-4478-9348-BE7AFC2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4D0736-970C-4EAE-BF8E-2E9D752D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885870-CEC0-4E1F-89E1-9A9235B1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4C56-D64E-4022-BA3D-3077A557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A1AF27-BE24-4458-92CD-0B649D0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6ED534-2D59-4071-AE7C-A7F5B6E6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A8EA98-2FE2-4DB8-8F63-1D196B0D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14C4FE-1F0D-40EA-83E6-ED2E4A11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AF8803-92E1-4470-B345-4A9F8588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A8720E-E1A7-4BCA-93DD-6F6CD728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F6559-5FE3-4C74-80F7-156882FA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0AAD2B-20E4-4650-8DFF-A4BEAED9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A5AA5-C0A7-422B-A282-E6AF82D8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0E44D7-DC9B-48E5-87FF-57A862BA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6076F-7212-4E21-8ABC-8323A096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190976-17F5-432A-B567-117D09E5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5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1A52-0A4F-437B-A579-5585EE4B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F8C4A3-5342-452A-A6FC-9CEFE3424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D31B44-B189-482C-9982-ED292DDE9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1EFE5F-E34F-43FC-BE2F-7E988584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3A8032-C264-4676-AF6B-98D64E39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7B705D-78FF-4D9A-9D5D-9A3357D0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8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497096-3BC6-4375-9E77-BAB6B06D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79379-0E47-42D4-B125-872AB0146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692336-F344-4BF0-B794-F5F18359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1235-15D3-4C30-8B07-B0604E781723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99C9C-3B10-4437-A931-08D80C04A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7E760-292B-43E1-8C51-37E076292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D65B-12E7-41EF-9014-E37BF228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3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33CD30C-FBCC-47E0-BB36-84063693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62500" cy="1495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6B4253-D3C8-4B62-B42D-9813B30A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5425"/>
            <a:ext cx="4714875" cy="1800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78A22E-0600-4320-BE91-458A05AD7462}"/>
              </a:ext>
            </a:extLst>
          </p:cNvPr>
          <p:cNvSpPr txBox="1"/>
          <p:nvPr/>
        </p:nvSpPr>
        <p:spPr>
          <a:xfrm>
            <a:off x="4762500" y="0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79CAF1-6DC2-47E1-85FB-96B47E59FD16}"/>
              </a:ext>
            </a:extLst>
          </p:cNvPr>
          <p:cNvSpPr txBox="1"/>
          <p:nvPr/>
        </p:nvSpPr>
        <p:spPr>
          <a:xfrm>
            <a:off x="4714875" y="369332"/>
            <a:ext cx="384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Correntes em função dos potenciais;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0AFCA1-C87E-46A5-9DBE-D46FEFDF4AE8}"/>
                  </a:ext>
                </a:extLst>
              </p:cNvPr>
              <p:cNvSpPr txBox="1"/>
              <p:nvPr/>
            </p:nvSpPr>
            <p:spPr>
              <a:xfrm>
                <a:off x="4762500" y="747712"/>
                <a:ext cx="1637371" cy="2619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∆ 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0AFCA1-C87E-46A5-9DBE-D46FEFDF4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747712"/>
                <a:ext cx="1637371" cy="2619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FE83E10D-EA2A-4DB8-94CB-640B775B707B}"/>
              </a:ext>
            </a:extLst>
          </p:cNvPr>
          <p:cNvSpPr txBox="1"/>
          <p:nvPr/>
        </p:nvSpPr>
        <p:spPr>
          <a:xfrm>
            <a:off x="4767416" y="3367532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Aplicar LKC;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096F179-0954-4363-B603-E45E6F8A353B}"/>
                  </a:ext>
                </a:extLst>
              </p:cNvPr>
              <p:cNvSpPr txBox="1"/>
              <p:nvPr/>
            </p:nvSpPr>
            <p:spPr>
              <a:xfrm>
                <a:off x="4762500" y="3736864"/>
                <a:ext cx="2078774" cy="1449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50"/>
                    </a:solidFill>
                  </a:rPr>
                  <a:t>Nó ‘a’:</a:t>
                </a:r>
              </a:p>
              <a:p>
                <a:r>
                  <a:rPr lang="pt-BR" dirty="0"/>
                  <a:t>5 = ia + i∆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4.va – 3.vb = 75 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9096F179-0954-4363-B603-E45E6F8A3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3736864"/>
                <a:ext cx="2078774" cy="1449308"/>
              </a:xfrm>
              <a:prstGeom prst="rect">
                <a:avLst/>
              </a:prstGeom>
              <a:blipFill>
                <a:blip r:embed="rId5"/>
                <a:stretch>
                  <a:fillRect l="-2346" t="-2101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D7D3A99-DEE1-4AC0-A6AD-B91F0F20F800}"/>
                  </a:ext>
                </a:extLst>
              </p:cNvPr>
              <p:cNvSpPr txBox="1"/>
              <p:nvPr/>
            </p:nvSpPr>
            <p:spPr>
              <a:xfrm>
                <a:off x="4762500" y="5186172"/>
                <a:ext cx="2742417" cy="1449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50"/>
                    </a:solidFill>
                  </a:rPr>
                  <a:t>Nó ‘b’:</a:t>
                </a:r>
              </a:p>
              <a:p>
                <a:r>
                  <a:rPr lang="pt-BR" dirty="0"/>
                  <a:t>i∆ = </a:t>
                </a:r>
                <a:r>
                  <a:rPr lang="pt-BR" dirty="0" err="1"/>
                  <a:t>ib</a:t>
                </a:r>
                <a:r>
                  <a:rPr lang="pt-BR" dirty="0"/>
                  <a:t> + </a:t>
                </a:r>
                <a:r>
                  <a:rPr lang="pt-BR" dirty="0" err="1"/>
                  <a:t>ic</a:t>
                </a:r>
                <a:r>
                  <a:rPr lang="pt-BR" dirty="0"/>
                  <a:t> + id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 err="1">
                    <a:solidFill>
                      <a:srgbClr val="FF0000"/>
                    </a:solidFill>
                  </a:rPr>
                  <a:t>va</a:t>
                </a:r>
                <a:r>
                  <a:rPr lang="pt-BR" dirty="0">
                    <a:solidFill>
                      <a:srgbClr val="FF0000"/>
                    </a:solidFill>
                  </a:rPr>
                  <a:t> = 2.vb 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D7D3A99-DEE1-4AC0-A6AD-B91F0F20F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5186172"/>
                <a:ext cx="2742417" cy="1449308"/>
              </a:xfrm>
              <a:prstGeom prst="rect">
                <a:avLst/>
              </a:prstGeom>
              <a:blipFill>
                <a:blip r:embed="rId6"/>
                <a:stretch>
                  <a:fillRect l="-1778" t="-2532" b="-63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E339F1-2DB6-4CA2-9ECF-194927FC1308}"/>
              </a:ext>
            </a:extLst>
          </p:cNvPr>
          <p:cNvSpPr txBox="1"/>
          <p:nvPr/>
        </p:nvSpPr>
        <p:spPr>
          <a:xfrm>
            <a:off x="8561513" y="0"/>
            <a:ext cx="230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Resolver o sistema;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DF60D7-E4BA-45BE-B74D-F822306FB21A}"/>
              </a:ext>
            </a:extLst>
          </p:cNvPr>
          <p:cNvSpPr txBox="1"/>
          <p:nvPr/>
        </p:nvSpPr>
        <p:spPr>
          <a:xfrm>
            <a:off x="8565697" y="369332"/>
            <a:ext cx="168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4.va – 3.vb = 75 </a:t>
            </a:r>
          </a:p>
          <a:p>
            <a:r>
              <a:rPr lang="pt-BR" dirty="0" err="1">
                <a:solidFill>
                  <a:srgbClr val="FF0000"/>
                </a:solidFill>
              </a:rPr>
              <a:t>va</a:t>
            </a:r>
            <a:r>
              <a:rPr lang="pt-BR" dirty="0">
                <a:solidFill>
                  <a:srgbClr val="FF0000"/>
                </a:solidFill>
              </a:rPr>
              <a:t> = 2.vb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A6E381-CB4E-4AED-84C6-5C97EB8A975F}"/>
              </a:ext>
            </a:extLst>
          </p:cNvPr>
          <p:cNvSpPr txBox="1"/>
          <p:nvPr/>
        </p:nvSpPr>
        <p:spPr>
          <a:xfrm>
            <a:off x="8561513" y="1315460"/>
            <a:ext cx="1164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Correntes:</a:t>
            </a:r>
          </a:p>
          <a:p>
            <a:r>
              <a:rPr lang="pt-BR" dirty="0">
                <a:solidFill>
                  <a:srgbClr val="C00000"/>
                </a:solidFill>
              </a:rPr>
              <a:t>ia = 2 A;</a:t>
            </a:r>
          </a:p>
          <a:p>
            <a:r>
              <a:rPr lang="pt-BR" dirty="0" err="1">
                <a:solidFill>
                  <a:srgbClr val="002060"/>
                </a:solidFill>
              </a:rPr>
              <a:t>ib</a:t>
            </a:r>
            <a:r>
              <a:rPr lang="pt-BR" dirty="0">
                <a:solidFill>
                  <a:srgbClr val="002060"/>
                </a:solidFill>
              </a:rPr>
              <a:t> = 0,5 A;</a:t>
            </a:r>
          </a:p>
          <a:p>
            <a:r>
              <a:rPr lang="pt-BR" dirty="0" err="1">
                <a:solidFill>
                  <a:srgbClr val="00B050"/>
                </a:solidFill>
              </a:rPr>
              <a:t>ic</a:t>
            </a:r>
            <a:r>
              <a:rPr lang="pt-BR" dirty="0">
                <a:solidFill>
                  <a:srgbClr val="00B050"/>
                </a:solidFill>
              </a:rPr>
              <a:t> = 1,5 A;</a:t>
            </a:r>
          </a:p>
          <a:p>
            <a:r>
              <a:rPr lang="pt-BR" dirty="0">
                <a:solidFill>
                  <a:srgbClr val="7030A0"/>
                </a:solidFill>
              </a:rPr>
              <a:t>id = 1 A;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i∆ = 3 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EA645D-3E5D-4C56-932B-DA2567839170}"/>
              </a:ext>
            </a:extLst>
          </p:cNvPr>
          <p:cNvSpPr txBox="1"/>
          <p:nvPr/>
        </p:nvSpPr>
        <p:spPr>
          <a:xfrm>
            <a:off x="8561513" y="2998200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gerada: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B77F8F-AB5D-4D34-BF96-C5D56E07D706}"/>
              </a:ext>
            </a:extLst>
          </p:cNvPr>
          <p:cNvSpPr txBox="1"/>
          <p:nvPr/>
        </p:nvSpPr>
        <p:spPr>
          <a:xfrm>
            <a:off x="8561513" y="3344162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Pc</a:t>
            </a:r>
            <a:r>
              <a:rPr lang="pt-BR" dirty="0"/>
              <a:t> = -</a:t>
            </a:r>
            <a:r>
              <a:rPr lang="pt-BR" dirty="0" err="1"/>
              <a:t>Vc.I</a:t>
            </a:r>
            <a:r>
              <a:rPr lang="pt-BR" dirty="0"/>
              <a:t> = -30.5</a:t>
            </a:r>
          </a:p>
          <a:p>
            <a:r>
              <a:rPr lang="pt-BR" dirty="0" err="1">
                <a:solidFill>
                  <a:schemeClr val="accent2">
                    <a:lumMod val="75000"/>
                  </a:schemeClr>
                </a:solidFill>
              </a:rPr>
              <a:t>Pc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= -150W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3AF475-6448-462A-93A8-AF80F0A56B50}"/>
              </a:ext>
            </a:extLst>
          </p:cNvPr>
          <p:cNvSpPr txBox="1"/>
          <p:nvPr/>
        </p:nvSpPr>
        <p:spPr>
          <a:xfrm>
            <a:off x="8561513" y="1011649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50"/>
                </a:solidFill>
              </a:rPr>
              <a:t>va</a:t>
            </a:r>
            <a:r>
              <a:rPr lang="pt-BR" dirty="0">
                <a:solidFill>
                  <a:srgbClr val="00B050"/>
                </a:solidFill>
              </a:rPr>
              <a:t> = 30 V</a:t>
            </a:r>
            <a:r>
              <a:rPr lang="pt-BR" dirty="0"/>
              <a:t>; </a:t>
            </a:r>
            <a:r>
              <a:rPr lang="pt-BR" dirty="0" err="1">
                <a:solidFill>
                  <a:srgbClr val="0070C0"/>
                </a:solidFill>
              </a:rPr>
              <a:t>vb</a:t>
            </a:r>
            <a:r>
              <a:rPr lang="pt-BR" dirty="0">
                <a:solidFill>
                  <a:srgbClr val="0070C0"/>
                </a:solidFill>
              </a:rPr>
              <a:t> = 15 V</a:t>
            </a:r>
            <a:r>
              <a:rPr lang="pt-BR" dirty="0"/>
              <a:t>.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A012EB0-5098-4E1D-BB19-B0621A46B226}"/>
              </a:ext>
            </a:extLst>
          </p:cNvPr>
          <p:cNvSpPr txBox="1"/>
          <p:nvPr/>
        </p:nvSpPr>
        <p:spPr>
          <a:xfrm>
            <a:off x="8561513" y="3901380"/>
            <a:ext cx="202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</a:t>
            </a:r>
            <a:r>
              <a:rPr lang="pt-BR" dirty="0"/>
              <a:t> = -5.i∆.id = -5.3.1</a:t>
            </a:r>
          </a:p>
          <a:p>
            <a:r>
              <a:rPr lang="pt-BR" dirty="0" err="1">
                <a:solidFill>
                  <a:srgbClr val="7030A0"/>
                </a:solidFill>
              </a:rPr>
              <a:t>Pt</a:t>
            </a:r>
            <a:r>
              <a:rPr lang="pt-BR" dirty="0">
                <a:solidFill>
                  <a:srgbClr val="7030A0"/>
                </a:solidFill>
              </a:rPr>
              <a:t> = -15 W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33D1860-9739-4024-9D45-F6BA63C97922}"/>
              </a:ext>
            </a:extLst>
          </p:cNvPr>
          <p:cNvSpPr txBox="1"/>
          <p:nvPr/>
        </p:nvSpPr>
        <p:spPr>
          <a:xfrm>
            <a:off x="8561512" y="45381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Pg</a:t>
            </a:r>
            <a:r>
              <a:rPr lang="pt-BR" dirty="0">
                <a:solidFill>
                  <a:srgbClr val="FF0000"/>
                </a:solidFill>
              </a:rPr>
              <a:t> = -165 W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8329668-34FD-4289-AAD6-B13D3584295D}"/>
              </a:ext>
            </a:extLst>
          </p:cNvPr>
          <p:cNvSpPr txBox="1"/>
          <p:nvPr/>
        </p:nvSpPr>
        <p:spPr>
          <a:xfrm>
            <a:off x="8561512" y="4927859"/>
            <a:ext cx="292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dissipada:</a:t>
            </a:r>
          </a:p>
          <a:p>
            <a:r>
              <a:rPr lang="pt-BR" dirty="0" err="1"/>
              <a:t>Pd</a:t>
            </a:r>
            <a:r>
              <a:rPr lang="pt-BR" dirty="0"/>
              <a:t> = 60 + 45 + 7,5 + 22,5 + 30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BE54B8-3BF1-4805-B68B-D119B50ACC05}"/>
              </a:ext>
            </a:extLst>
          </p:cNvPr>
          <p:cNvSpPr txBox="1"/>
          <p:nvPr/>
        </p:nvSpPr>
        <p:spPr>
          <a:xfrm>
            <a:off x="8558976" y="5504007"/>
            <a:ext cx="12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50"/>
                </a:solidFill>
              </a:rPr>
              <a:t> = 165 W</a:t>
            </a:r>
          </a:p>
        </p:txBody>
      </p:sp>
    </p:spTree>
    <p:extLst>
      <p:ext uri="{BB962C8B-B14F-4D97-AF65-F5344CB8AC3E}">
        <p14:creationId xmlns:p14="http://schemas.microsoft.com/office/powerpoint/2010/main" val="14028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19</cp:revision>
  <dcterms:created xsi:type="dcterms:W3CDTF">2021-06-03T22:45:10Z</dcterms:created>
  <dcterms:modified xsi:type="dcterms:W3CDTF">2021-06-03T23:28:58Z</dcterms:modified>
</cp:coreProperties>
</file>