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8A20-0459-46B1-9A66-D3CCC3ED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F11B6D-68B6-4175-94D9-602956CC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3D5F9-8250-437E-B843-F81D5DE2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293A9-3FC6-4FB1-B2FF-DB6094BD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19324-1BDA-4DEC-96F3-86CBF17F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19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56C92-E81B-4529-8DE3-AD01CE0C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82AEAB-ABE6-47E8-99E2-CD7F13B9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7F1B97-3745-4746-B5B5-24CD8F73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899E0-4642-4871-8C42-47402EEE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F7316-CF43-4DE0-B7D0-0B4A4006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62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94046E-42C5-4FDF-A90C-19A18DD2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B75AEB-C6D2-46F4-9F82-C241D22F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8F51E-3A8D-41BE-9352-6F55470D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A0082-B0E9-4E40-B6E5-8380B79B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0D2E7-ECC5-4B03-9598-46D7810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03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2BCC2-8D1B-49E4-9CA0-FB478C1F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E524A-8648-4BCD-9466-E4073621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6BDBE5-F30A-4FA8-A7B0-AE903D3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9DF42B-3082-4212-BD32-5784C9F8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4E9B7-5E9F-4709-AA7E-1EC2CA99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50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E002-A970-47B3-8184-5D5B21B5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1B185-D12A-4BFF-8B0B-123B5CE7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B5FED-D56A-432F-8B1F-59E47EB4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5BA5B-083D-431E-8F13-61060E2A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EC0A3-05EB-44AA-8455-98AF4C8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5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9C30E-3FBE-4432-8728-0A227A7B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6453C-FBA9-4564-9372-D2FECEAA1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9809F5-6848-44ED-AD4B-58A9DC53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5EDBD-1B7B-4F44-899D-FDCFD57F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06523-82A3-4000-B8CF-D436D091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8A13E1-E598-489F-870F-6D2EF027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6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E0147-9F9F-4425-8D05-1EABD7D1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1D8A0-DCEF-4971-8995-0B57A9BA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706B22-1C36-478C-A15C-4EF14F19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3A0CDD-8666-44B8-AFC6-0A16BEC6E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DB6232-1DF3-4DC2-96F9-7CF07DC82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571FAE-B04E-416E-8BD9-5C47C0E4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1C54BE-A00B-423C-8898-FCBF783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943385-315F-4B7A-86F2-BFD17156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9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57AB1-E300-4BD2-A4AF-CB00D76D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0165B5-3442-4DED-8EE3-B9CB0EB9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59B2E6-6629-4974-8719-43274F40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A147E5-0D7D-4037-ADA7-4743DD7B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96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90D998-FE1C-429B-832F-C2EA5CD3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DD60DE-E72F-49FF-A489-47E7F68F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998B6-A870-477C-9B2D-37CDE197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9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C2456-2AE2-4397-A3F5-5608951B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72841-BE02-4669-AE6F-14E687DF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E4FFFF-C553-4F5F-8D97-5E36238C9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B69347-0CAB-40F0-AB0B-99B636EA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9C45D-3F3F-4246-904A-BC877812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ACFA9-612F-4898-B755-BEAE02A4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11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3242C-66B3-4C0D-A2DA-4C8A60A3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D14013-6001-41AC-87E6-19DCF4A4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9DE88-CF3D-4892-B690-E614A822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E2D017-0B16-4BEA-9E5D-5DFA6F6D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CFE58F-0C2D-4E22-86F1-C5BEFDE2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3A3597-1ABD-4F10-BCDF-D5DF7D5B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545C6D-0543-43F0-84E8-FB9BD969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EBB63D-C93B-4B55-B0C0-1B2775AA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41D33-578E-4167-9F73-DB3ECC904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C1E7-F604-4F8D-85DC-066C448836E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3E7FE-B6BA-42A5-8623-2FE81A35A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52ACC-935D-4880-8B8A-99B680759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882-881B-4759-8382-67230ADDEF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762F7D-78A4-475B-A7C0-B2E8BC91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76"/>
            <a:ext cx="3684991" cy="1935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F7204A-36EB-4B86-B46C-5B16B426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0026"/>
            <a:ext cx="3684991" cy="22122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EF4B1C-0DAD-444D-AE44-0D0DC1ED11BC}"/>
              </a:ext>
            </a:extLst>
          </p:cNvPr>
          <p:cNvSpPr txBox="1"/>
          <p:nvPr/>
        </p:nvSpPr>
        <p:spPr>
          <a:xfrm>
            <a:off x="3684991" y="114476"/>
            <a:ext cx="255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 do circuito;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FB3149-544B-46BC-BD9C-312567DAD742}"/>
              </a:ext>
            </a:extLst>
          </p:cNvPr>
          <p:cNvSpPr txBox="1"/>
          <p:nvPr/>
        </p:nvSpPr>
        <p:spPr>
          <a:xfrm>
            <a:off x="3684991" y="483808"/>
            <a:ext cx="355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II) Relações das correntes de ramos;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5C6598-9D29-49F2-B09B-1E3354BDAD1C}"/>
              </a:ext>
            </a:extLst>
          </p:cNvPr>
          <p:cNvSpPr txBox="1"/>
          <p:nvPr/>
        </p:nvSpPr>
        <p:spPr>
          <a:xfrm>
            <a:off x="3684991" y="853140"/>
            <a:ext cx="1208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ia = i1;</a:t>
            </a:r>
          </a:p>
          <a:p>
            <a:r>
              <a:rPr lang="pt-BR" dirty="0" err="1">
                <a:solidFill>
                  <a:schemeClr val="accent2"/>
                </a:solidFill>
              </a:rPr>
              <a:t>ib</a:t>
            </a:r>
            <a:r>
              <a:rPr lang="pt-BR" dirty="0">
                <a:solidFill>
                  <a:schemeClr val="accent2"/>
                </a:solidFill>
              </a:rPr>
              <a:t> = i3;</a:t>
            </a:r>
          </a:p>
          <a:p>
            <a:r>
              <a:rPr lang="pt-BR" dirty="0" err="1">
                <a:solidFill>
                  <a:srgbClr val="C00000"/>
                </a:solidFill>
              </a:rPr>
              <a:t>ic</a:t>
            </a:r>
            <a:r>
              <a:rPr lang="pt-BR" dirty="0">
                <a:solidFill>
                  <a:srgbClr val="C00000"/>
                </a:solidFill>
              </a:rPr>
              <a:t> = i2;</a:t>
            </a:r>
          </a:p>
          <a:p>
            <a:r>
              <a:rPr lang="pt-BR" dirty="0">
                <a:solidFill>
                  <a:srgbClr val="00B050"/>
                </a:solidFill>
              </a:rPr>
              <a:t>id = i3 – i1;</a:t>
            </a:r>
          </a:p>
          <a:p>
            <a:r>
              <a:rPr lang="pt-BR" dirty="0" err="1">
                <a:solidFill>
                  <a:srgbClr val="7030A0"/>
                </a:solidFill>
              </a:rPr>
              <a:t>ie</a:t>
            </a:r>
            <a:r>
              <a:rPr lang="pt-BR" dirty="0">
                <a:solidFill>
                  <a:srgbClr val="7030A0"/>
                </a:solidFill>
              </a:rPr>
              <a:t> = i3 – i2.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4A5191-16DA-42CE-9085-9CCA1674E34A}"/>
              </a:ext>
            </a:extLst>
          </p:cNvPr>
          <p:cNvSpPr txBox="1"/>
          <p:nvPr/>
        </p:nvSpPr>
        <p:spPr>
          <a:xfrm>
            <a:off x="3684991" y="2330468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Aplicar LKT;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4E08C6-61C1-4590-80A9-1FFB3AF54602}"/>
              </a:ext>
            </a:extLst>
          </p:cNvPr>
          <p:cNvSpPr txBox="1"/>
          <p:nvPr/>
        </p:nvSpPr>
        <p:spPr>
          <a:xfrm>
            <a:off x="3684991" y="2699800"/>
            <a:ext cx="3352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Nas malhas (I) e (II) (</a:t>
            </a:r>
            <a:r>
              <a:rPr lang="pt-BR" dirty="0" err="1">
                <a:solidFill>
                  <a:srgbClr val="00B0F0"/>
                </a:solidFill>
              </a:rPr>
              <a:t>supermalha</a:t>
            </a:r>
            <a:r>
              <a:rPr lang="pt-BR" dirty="0">
                <a:solidFill>
                  <a:srgbClr val="00B0F0"/>
                </a:solidFill>
              </a:rPr>
              <a:t>):</a:t>
            </a:r>
          </a:p>
          <a:p>
            <a:r>
              <a:rPr lang="pt-BR" dirty="0"/>
              <a:t>-</a:t>
            </a:r>
            <a:r>
              <a:rPr lang="pt-BR" dirty="0" err="1"/>
              <a:t>ve</a:t>
            </a:r>
            <a:r>
              <a:rPr lang="pt-BR" dirty="0"/>
              <a:t> – </a:t>
            </a:r>
            <a:r>
              <a:rPr lang="pt-BR" dirty="0" err="1"/>
              <a:t>vd</a:t>
            </a:r>
            <a:r>
              <a:rPr lang="pt-BR" dirty="0"/>
              <a:t> + </a:t>
            </a:r>
            <a:r>
              <a:rPr lang="pt-BR" dirty="0" err="1"/>
              <a:t>va</a:t>
            </a:r>
            <a:r>
              <a:rPr lang="pt-BR" dirty="0"/>
              <a:t> + </a:t>
            </a:r>
            <a:r>
              <a:rPr lang="pt-BR" dirty="0" err="1"/>
              <a:t>vc</a:t>
            </a:r>
            <a:r>
              <a:rPr lang="pt-BR" dirty="0"/>
              <a:t> = 0</a:t>
            </a:r>
          </a:p>
          <a:p>
            <a:r>
              <a:rPr lang="pt-BR" dirty="0"/>
              <a:t>-50.ie – 25.id + 10.ia + 100.ic = 0</a:t>
            </a:r>
          </a:p>
          <a:p>
            <a:r>
              <a:rPr lang="pt-BR" dirty="0">
                <a:solidFill>
                  <a:srgbClr val="FF0000"/>
                </a:solidFill>
              </a:rPr>
              <a:t>35.i1 + 150.i2 – 75.i3 = 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054A17-5797-49C5-84A5-72C7306D4A77}"/>
              </a:ext>
            </a:extLst>
          </p:cNvPr>
          <p:cNvSpPr txBox="1"/>
          <p:nvPr/>
        </p:nvSpPr>
        <p:spPr>
          <a:xfrm>
            <a:off x="3684991" y="3896686"/>
            <a:ext cx="265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Na malha (III):</a:t>
            </a:r>
          </a:p>
          <a:p>
            <a:r>
              <a:rPr lang="pt-BR" dirty="0"/>
              <a:t>-200 + </a:t>
            </a:r>
            <a:r>
              <a:rPr lang="pt-BR" dirty="0" err="1"/>
              <a:t>vd</a:t>
            </a:r>
            <a:r>
              <a:rPr lang="pt-BR" dirty="0"/>
              <a:t> + </a:t>
            </a:r>
            <a:r>
              <a:rPr lang="pt-BR" dirty="0" err="1"/>
              <a:t>ve</a:t>
            </a:r>
            <a:r>
              <a:rPr lang="pt-BR" dirty="0"/>
              <a:t> + </a:t>
            </a:r>
            <a:r>
              <a:rPr lang="pt-BR" dirty="0" err="1"/>
              <a:t>vb</a:t>
            </a:r>
            <a:r>
              <a:rPr lang="pt-BR" dirty="0"/>
              <a:t> = 0</a:t>
            </a:r>
          </a:p>
          <a:p>
            <a:r>
              <a:rPr lang="pt-BR" dirty="0"/>
              <a:t>25.id + 50.ie + 10.ib = 200</a:t>
            </a:r>
          </a:p>
          <a:p>
            <a:r>
              <a:rPr lang="pt-BR" dirty="0">
                <a:solidFill>
                  <a:srgbClr val="FF0000"/>
                </a:solidFill>
              </a:rPr>
              <a:t>-25.i1 – 50.i2 + 85.i3 = 200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22976A-D99E-4C43-A3BD-CAF5988AAD61}"/>
              </a:ext>
            </a:extLst>
          </p:cNvPr>
          <p:cNvSpPr txBox="1"/>
          <p:nvPr/>
        </p:nvSpPr>
        <p:spPr>
          <a:xfrm>
            <a:off x="3684991" y="5097015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Entre os nós b e d:</a:t>
            </a:r>
          </a:p>
          <a:p>
            <a:r>
              <a:rPr lang="pt-BR" dirty="0"/>
              <a:t>i2 – i1 = 4,3.id</a:t>
            </a:r>
          </a:p>
          <a:p>
            <a:r>
              <a:rPr lang="pt-BR" dirty="0">
                <a:solidFill>
                  <a:srgbClr val="FF0000"/>
                </a:solidFill>
              </a:rPr>
              <a:t>3,3.i1 + i2 – 4,3.i3 = 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81AB0E-9DC8-4EA4-A5F6-8C112C2C5190}"/>
              </a:ext>
            </a:extLst>
          </p:cNvPr>
          <p:cNvSpPr txBox="1"/>
          <p:nvPr/>
        </p:nvSpPr>
        <p:spPr>
          <a:xfrm>
            <a:off x="7236541" y="114476"/>
            <a:ext cx="2654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Resolução do sistema;</a:t>
            </a:r>
          </a:p>
          <a:p>
            <a:r>
              <a:rPr lang="pt-BR" dirty="0">
                <a:solidFill>
                  <a:srgbClr val="FF0000"/>
                </a:solidFill>
              </a:rPr>
              <a:t>35.i1 + 150.i2 – 75.i3 = 0</a:t>
            </a:r>
          </a:p>
          <a:p>
            <a:r>
              <a:rPr lang="pt-BR" dirty="0">
                <a:solidFill>
                  <a:srgbClr val="FF0000"/>
                </a:solidFill>
              </a:rPr>
              <a:t>-25.i1 – 50.i2 + 85.i3 = 200</a:t>
            </a:r>
          </a:p>
          <a:p>
            <a:r>
              <a:rPr lang="pt-BR" dirty="0">
                <a:solidFill>
                  <a:srgbClr val="FF0000"/>
                </a:solidFill>
              </a:rPr>
              <a:t>3,3.i1 + i2 – 4,3.i3 =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95D863-75B2-4265-AFAB-CBF0443C7D73}"/>
              </a:ext>
            </a:extLst>
          </p:cNvPr>
          <p:cNvSpPr txBox="1"/>
          <p:nvPr/>
        </p:nvSpPr>
        <p:spPr>
          <a:xfrm>
            <a:off x="7236541" y="1314805"/>
            <a:ext cx="319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de malha:</a:t>
            </a:r>
          </a:p>
          <a:p>
            <a:r>
              <a:rPr lang="pt-BR" dirty="0">
                <a:solidFill>
                  <a:srgbClr val="00B050"/>
                </a:solidFill>
              </a:rPr>
              <a:t>i1 = 5,7 A</a:t>
            </a:r>
            <a:r>
              <a:rPr lang="pt-BR" dirty="0"/>
              <a:t>; </a:t>
            </a:r>
            <a:r>
              <a:rPr lang="pt-BR" dirty="0">
                <a:solidFill>
                  <a:srgbClr val="0070C0"/>
                </a:solidFill>
              </a:rPr>
              <a:t>i2 = 0,97 A</a:t>
            </a:r>
            <a:r>
              <a:rPr lang="pt-BR" dirty="0"/>
              <a:t>; </a:t>
            </a:r>
            <a:r>
              <a:rPr lang="pt-BR" dirty="0">
                <a:solidFill>
                  <a:schemeClr val="accent2"/>
                </a:solidFill>
              </a:rPr>
              <a:t>i3 = 4,6 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E378F5-966F-4858-AA15-374C8FA73367}"/>
              </a:ext>
            </a:extLst>
          </p:cNvPr>
          <p:cNvSpPr txBox="1"/>
          <p:nvPr/>
        </p:nvSpPr>
        <p:spPr>
          <a:xfrm>
            <a:off x="7236541" y="1961136"/>
            <a:ext cx="1999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de ramo:</a:t>
            </a:r>
          </a:p>
          <a:p>
            <a:r>
              <a:rPr lang="pt-BR" dirty="0">
                <a:solidFill>
                  <a:schemeClr val="accent1"/>
                </a:solidFill>
              </a:rPr>
              <a:t>ia = 5,7 A;</a:t>
            </a:r>
          </a:p>
          <a:p>
            <a:r>
              <a:rPr lang="pt-BR" dirty="0" err="1">
                <a:solidFill>
                  <a:schemeClr val="accent2"/>
                </a:solidFill>
              </a:rPr>
              <a:t>ib</a:t>
            </a:r>
            <a:r>
              <a:rPr lang="pt-BR" dirty="0">
                <a:solidFill>
                  <a:schemeClr val="accent2"/>
                </a:solidFill>
              </a:rPr>
              <a:t> = 4,6 A;</a:t>
            </a:r>
          </a:p>
          <a:p>
            <a:r>
              <a:rPr lang="pt-BR" dirty="0" err="1">
                <a:solidFill>
                  <a:srgbClr val="C00000"/>
                </a:solidFill>
              </a:rPr>
              <a:t>ic</a:t>
            </a:r>
            <a:r>
              <a:rPr lang="pt-BR" dirty="0">
                <a:solidFill>
                  <a:srgbClr val="C00000"/>
                </a:solidFill>
              </a:rPr>
              <a:t> = 0,97 A;</a:t>
            </a:r>
          </a:p>
          <a:p>
            <a:r>
              <a:rPr lang="pt-BR" dirty="0">
                <a:solidFill>
                  <a:srgbClr val="00B050"/>
                </a:solidFill>
              </a:rPr>
              <a:t>id = -1,1 A;</a:t>
            </a:r>
          </a:p>
          <a:p>
            <a:r>
              <a:rPr lang="pt-BR" dirty="0" err="1">
                <a:solidFill>
                  <a:srgbClr val="7030A0"/>
                </a:solidFill>
              </a:rPr>
              <a:t>ie</a:t>
            </a:r>
            <a:r>
              <a:rPr lang="pt-BR" dirty="0">
                <a:solidFill>
                  <a:srgbClr val="7030A0"/>
                </a:solidFill>
              </a:rPr>
              <a:t> = 3,63 A.</a:t>
            </a:r>
          </a:p>
        </p:txBody>
      </p:sp>
    </p:spTree>
    <p:extLst>
      <p:ext uri="{BB962C8B-B14F-4D97-AF65-F5344CB8AC3E}">
        <p14:creationId xmlns:p14="http://schemas.microsoft.com/office/powerpoint/2010/main" val="12139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0D01B9-FAAF-407E-BFF8-E7020AA5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93718" cy="19162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EAD115D-4E26-49A1-BBFA-05AFA3EFDBD7}"/>
              </a:ext>
            </a:extLst>
          </p:cNvPr>
          <p:cNvSpPr txBox="1"/>
          <p:nvPr/>
        </p:nvSpPr>
        <p:spPr>
          <a:xfrm>
            <a:off x="3193718" y="294969"/>
            <a:ext cx="3287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Dados:</a:t>
            </a:r>
          </a:p>
          <a:p>
            <a:r>
              <a:rPr lang="pt-BR" dirty="0">
                <a:solidFill>
                  <a:schemeClr val="accent1"/>
                </a:solidFill>
              </a:rPr>
              <a:t>ia = 5,7 A</a:t>
            </a:r>
            <a:r>
              <a:rPr lang="pt-BR" dirty="0"/>
              <a:t>; </a:t>
            </a:r>
            <a:r>
              <a:rPr lang="pt-BR" dirty="0" err="1">
                <a:solidFill>
                  <a:srgbClr val="C00000"/>
                </a:solidFill>
              </a:rPr>
              <a:t>ic</a:t>
            </a:r>
            <a:r>
              <a:rPr lang="pt-BR" dirty="0">
                <a:solidFill>
                  <a:srgbClr val="C00000"/>
                </a:solidFill>
              </a:rPr>
              <a:t> = 0,97 A</a:t>
            </a:r>
            <a:r>
              <a:rPr lang="pt-BR" dirty="0"/>
              <a:t>; </a:t>
            </a:r>
            <a:r>
              <a:rPr lang="pt-BR" dirty="0" err="1">
                <a:solidFill>
                  <a:srgbClr val="7030A0"/>
                </a:solidFill>
              </a:rPr>
              <a:t>ie</a:t>
            </a:r>
            <a:r>
              <a:rPr lang="pt-BR" dirty="0">
                <a:solidFill>
                  <a:srgbClr val="7030A0"/>
                </a:solidFill>
              </a:rPr>
              <a:t> = 3,63 A</a:t>
            </a:r>
            <a:r>
              <a:rPr lang="pt-BR" dirty="0"/>
              <a:t>.</a:t>
            </a:r>
          </a:p>
          <a:p>
            <a:r>
              <a:rPr lang="pt-BR" dirty="0" err="1">
                <a:solidFill>
                  <a:schemeClr val="accent2"/>
                </a:solidFill>
              </a:rPr>
              <a:t>ib</a:t>
            </a:r>
            <a:r>
              <a:rPr lang="pt-BR" dirty="0">
                <a:solidFill>
                  <a:schemeClr val="accent2"/>
                </a:solidFill>
              </a:rPr>
              <a:t> = 4,6 A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id = -1,1 A</a:t>
            </a:r>
            <a:r>
              <a:rPr lang="pt-BR" dirty="0"/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87DB91-0A5F-40BF-AFE1-09D91802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26" y="1700530"/>
            <a:ext cx="820274" cy="4253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169FDD3-20FB-41F0-AB08-CF1B02905CE6}"/>
              </a:ext>
            </a:extLst>
          </p:cNvPr>
          <p:cNvSpPr txBox="1"/>
          <p:nvPr/>
        </p:nvSpPr>
        <p:spPr>
          <a:xfrm>
            <a:off x="3193718" y="1218299"/>
            <a:ext cx="2658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V) Aplicar LKT em (I);</a:t>
            </a:r>
          </a:p>
          <a:p>
            <a:r>
              <a:rPr lang="pt-BR" dirty="0"/>
              <a:t>-</a:t>
            </a:r>
            <a:r>
              <a:rPr lang="pt-BR" dirty="0" err="1"/>
              <a:t>vd</a:t>
            </a:r>
            <a:r>
              <a:rPr lang="pt-BR" dirty="0"/>
              <a:t> + </a:t>
            </a:r>
            <a:r>
              <a:rPr lang="pt-BR" dirty="0" err="1"/>
              <a:t>va</a:t>
            </a:r>
            <a:r>
              <a:rPr lang="pt-BR" dirty="0"/>
              <a:t> + </a:t>
            </a:r>
            <a:r>
              <a:rPr lang="pt-BR" dirty="0" err="1"/>
              <a:t>Vo</a:t>
            </a:r>
            <a:r>
              <a:rPr lang="pt-BR" dirty="0"/>
              <a:t> = 0</a:t>
            </a:r>
          </a:p>
          <a:p>
            <a:r>
              <a:rPr lang="pt-BR" dirty="0"/>
              <a:t>-25.(-1,1) + 10.5,7 + </a:t>
            </a:r>
            <a:r>
              <a:rPr lang="pt-BR" dirty="0" err="1"/>
              <a:t>Vo</a:t>
            </a:r>
            <a:r>
              <a:rPr lang="pt-BR" dirty="0"/>
              <a:t> = 0</a:t>
            </a:r>
          </a:p>
          <a:p>
            <a:r>
              <a:rPr lang="pt-BR" dirty="0" err="1">
                <a:solidFill>
                  <a:srgbClr val="FF0000"/>
                </a:solidFill>
              </a:rPr>
              <a:t>Vo</a:t>
            </a:r>
            <a:r>
              <a:rPr lang="pt-BR" dirty="0">
                <a:solidFill>
                  <a:srgbClr val="FF0000"/>
                </a:solidFill>
              </a:rPr>
              <a:t> = - 84,5 V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0027AC-9FC8-4D95-9B64-A29667D19D49}"/>
              </a:ext>
            </a:extLst>
          </p:cNvPr>
          <p:cNvSpPr txBox="1"/>
          <p:nvPr/>
        </p:nvSpPr>
        <p:spPr>
          <a:xfrm>
            <a:off x="3193718" y="2418628"/>
            <a:ext cx="23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VI) Teste das potências;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B7FEF0-1547-4DF7-989F-F6804DE1D4FB}"/>
              </a:ext>
            </a:extLst>
          </p:cNvPr>
          <p:cNvSpPr txBox="1"/>
          <p:nvPr/>
        </p:nvSpPr>
        <p:spPr>
          <a:xfrm>
            <a:off x="3193718" y="2787960"/>
            <a:ext cx="3108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fornecida:</a:t>
            </a:r>
          </a:p>
          <a:p>
            <a:r>
              <a:rPr lang="pt-BR" dirty="0" err="1"/>
              <a:t>Pf</a:t>
            </a:r>
            <a:r>
              <a:rPr lang="pt-BR" dirty="0"/>
              <a:t> = - 200.ib – (- 84,5).4,3.(-1,1)</a:t>
            </a:r>
          </a:p>
          <a:p>
            <a:r>
              <a:rPr lang="pt-BR" dirty="0" err="1"/>
              <a:t>Pf</a:t>
            </a:r>
            <a:r>
              <a:rPr lang="pt-BR" dirty="0"/>
              <a:t> = - 920 – 399,685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>
                <a:solidFill>
                  <a:srgbClr val="FF0000"/>
                </a:solidFill>
              </a:rPr>
              <a:t> = - 1319,685 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E37AD1-AD19-48B6-B19D-6F7DF6A9C77C}"/>
                  </a:ext>
                </a:extLst>
              </p:cNvPr>
              <p:cNvSpPr txBox="1"/>
              <p:nvPr/>
            </p:nvSpPr>
            <p:spPr>
              <a:xfrm>
                <a:off x="3193718" y="3988289"/>
                <a:ext cx="64028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Potência dissipada:</a:t>
                </a:r>
              </a:p>
              <a:p>
                <a:r>
                  <a:rPr lang="pt-BR" dirty="0" err="1"/>
                  <a:t>Pd</a:t>
                </a:r>
                <a:r>
                  <a:rPr lang="pt-BR" dirty="0"/>
                  <a:t> = </a:t>
                </a:r>
                <a:r>
                  <a:rPr lang="pt-BR" dirty="0" err="1"/>
                  <a:t>va.ia</a:t>
                </a:r>
                <a:r>
                  <a:rPr lang="pt-BR" dirty="0"/>
                  <a:t> + </a:t>
                </a:r>
                <a:r>
                  <a:rPr lang="pt-BR" dirty="0" err="1"/>
                  <a:t>vb.ib</a:t>
                </a:r>
                <a:r>
                  <a:rPr lang="pt-BR" dirty="0"/>
                  <a:t> + </a:t>
                </a:r>
                <a:r>
                  <a:rPr lang="pt-BR" dirty="0" err="1"/>
                  <a:t>vc.ic</a:t>
                </a:r>
                <a:r>
                  <a:rPr lang="pt-BR" dirty="0"/>
                  <a:t> + vd.id + ve.ie</a:t>
                </a:r>
              </a:p>
              <a:p>
                <a:r>
                  <a:rPr lang="pt-BR" dirty="0" err="1"/>
                  <a:t>Pd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(5.7)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pt-BR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 smtClean="0"/>
                      <m:t>10 +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(1.1)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 smtClean="0"/>
                      <m:t>25 +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(0.97)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 smtClean="0"/>
                      <m:t>100 +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(4.6)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 smtClean="0"/>
                      <m:t>10</m:t>
                    </m:r>
                    <m:r>
                      <m:rPr>
                        <m:nor/>
                      </m:rPr>
                      <a:rPr lang="pt-BR" b="0" i="0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+</m:t>
                    </m:r>
                    <m:r>
                      <m:rPr>
                        <m:nor/>
                      </m:rPr>
                      <a:rPr lang="pt-BR" b="0" i="0" dirty="0" smtClean="0"/>
                      <m:t> 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 smtClean="0"/>
                          <m:t>(3.63)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pt-BR" dirty="0" smtClean="0"/>
                      <m:t>50</m:t>
                    </m:r>
                  </m:oMath>
                </a14:m>
                <a:endParaRPr lang="pt-BR" dirty="0"/>
              </a:p>
              <a:p>
                <a:r>
                  <a:rPr lang="pt-BR" dirty="0" err="1">
                    <a:solidFill>
                      <a:srgbClr val="00B050"/>
                    </a:solidFill>
                  </a:rPr>
                  <a:t>Pd</a:t>
                </a:r>
                <a:r>
                  <a:rPr lang="pt-BR" dirty="0">
                    <a:solidFill>
                      <a:srgbClr val="00B050"/>
                    </a:solidFill>
                  </a:rPr>
                  <a:t> = 1319,685 W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E37AD1-AD19-48B6-B19D-6F7DF6A9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18" y="3988289"/>
                <a:ext cx="6402884" cy="1200329"/>
              </a:xfrm>
              <a:prstGeom prst="rect">
                <a:avLst/>
              </a:prstGeom>
              <a:blipFill>
                <a:blip r:embed="rId4"/>
                <a:stretch>
                  <a:fillRect l="-857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35920E-3BC9-4001-87B1-A4848EF2612E}"/>
              </a:ext>
            </a:extLst>
          </p:cNvPr>
          <p:cNvSpPr txBox="1"/>
          <p:nvPr/>
        </p:nvSpPr>
        <p:spPr>
          <a:xfrm>
            <a:off x="3193718" y="5188618"/>
            <a:ext cx="353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Teste das potências verificado, pois: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/>
              <a:t> = - </a:t>
            </a:r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62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411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23</cp:revision>
  <dcterms:created xsi:type="dcterms:W3CDTF">2021-05-31T16:39:34Z</dcterms:created>
  <dcterms:modified xsi:type="dcterms:W3CDTF">2021-05-31T20:59:53Z</dcterms:modified>
</cp:coreProperties>
</file>