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F6811-EF76-4F95-9C0A-4967EF4B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09DD12-1628-4BC4-8D55-D65DCFF28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876DF3-1A8B-4ACB-9BC2-400EEE68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745CC2-EBC0-4A8A-8EBD-ED5BBDA6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88DF31-C1B9-4BDF-B5A1-F7CE7D8E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31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4C6A-6D14-4BD6-AFD2-D95D0494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BBCAF8-8F78-4BEA-8A66-61C091E13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0F6F5-35B7-47AA-A894-A5415118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876D1F-E4B3-47A0-99F8-2FD97AF9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D17D5-F846-4C87-87B9-5A29435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5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E59686-D41A-47FE-934C-849D3B272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2D05C-8F86-4BE5-BEE9-F476A7689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5E6CB-D0FC-4CA3-9C7F-3AC2C38A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D7CE6-E61D-4CD6-93B3-428839AB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52FF5-48F3-48DB-AC8B-7E472153E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2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C267E-A96C-4D0C-A34F-2ECBFD97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C88717-6F81-4269-9311-070B5C61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BCEB8-BE57-48C1-BBC5-E5666066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49A7D3-B8D0-4436-B517-8C28C100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55323-0538-4A1E-9F31-22B4FE06B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45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2319E-C1A4-47FD-A149-C0C92E4D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42AFE-2F5D-4A2F-BDD5-6CBE33A38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BC2A08-5D96-47D8-B602-D3B20719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3C6EF-3923-4B1A-854F-A1FB9595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7AC14A-8419-429D-B3A7-EC4683C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03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00C6-FA50-4AF0-B734-A4A57E9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E5CB7-B70B-4A2F-AC93-EF6330280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CC28D-41F9-406B-8255-FBD71309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9CC40-563B-49C8-B41D-448B3423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961829-3796-4CF6-B530-2E11B604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C95B2A-ACDF-4B27-A1DA-D4280638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2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CDFFB-1C1F-4865-BBED-22B9AF63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F539A0-B0F7-4F92-A481-C846B54F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8F68A2-5640-46AA-BBC3-529E3A4A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0DF042-4057-4634-8154-7CE87AF7E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D6147D-50EF-40D0-B2DB-4BCEAF63D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28E219-282F-4703-B6AE-97E4CAF1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DFDB292-F3E4-4653-ACC3-78B435ED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9E18E9-4CF8-457C-9063-D2084C87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1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80C46-9203-456A-A759-6945E0B3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68C641-8926-485D-AB5D-5F5591C0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CBB65-DA5A-4DE2-AB67-201D2969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112BB9-B504-4557-B04D-D1243C7A1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1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53F3F-0D4C-40F8-A83C-F28DFD59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15CE5E-DCEA-41BD-920B-1810522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6CB1523-2F73-463C-8D3D-D0593D92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3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7B5B1-1C1C-46FE-8448-AAD6F85A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D6C69-0EB9-4640-A4CE-E5727737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2D0DC-A9B6-4B71-85A9-1D27BD9B7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B4DE20-EF77-42EA-88F7-B9FEC398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84AB99-B877-4059-AC47-A8B83FE1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F8243-1413-4D56-80A2-5D6EC37A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F59-B284-4DD9-854E-B0E190FC7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E41994-79D5-4803-B00D-96AB09538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25C49-8ADB-40A7-84D1-C177333F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BDFB15-617B-4FE6-88B2-AA41C87A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71A339-6195-4B5A-9E3A-C780B317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0557B-B7F5-4271-B5DD-B68DC845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50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7EF17-F4B0-4FFD-8F67-23A20FF3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020434-CA16-4BDA-8664-068ECB4FD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1353FD-0886-4AC9-A507-BFC099085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16905-62F5-4B08-AA4A-20C0C83E5887}" type="datetimeFigureOut">
              <a:rPr lang="pt-BR" smtClean="0"/>
              <a:t>30/06/2021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DCFE5-44BA-4F05-86A5-8B23A691E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B50C2-387E-4829-B91B-8B800ECC8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DE30-B7AA-4CDC-A65D-5CF0E0F85B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90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B338DD-32B2-4650-9720-ACA03C11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85436" cy="184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E0F280-C5B2-4061-9D1F-D1F2DE5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93" y="1844200"/>
            <a:ext cx="2609850" cy="189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1667B7-2CF9-4175-873C-AC420771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3" y="3740019"/>
            <a:ext cx="2762250" cy="18954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3EF7730-427A-4118-8F13-D955983D37B9}"/>
              </a:ext>
            </a:extLst>
          </p:cNvPr>
          <p:cNvSpPr txBox="1"/>
          <p:nvPr/>
        </p:nvSpPr>
        <p:spPr>
          <a:xfrm>
            <a:off x="3185436" y="0"/>
            <a:ext cx="25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Capacitância equivalente: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997427-C1E6-4E9C-B740-D6258753AE85}"/>
              </a:ext>
            </a:extLst>
          </p:cNvPr>
          <p:cNvSpPr txBox="1"/>
          <p:nvPr/>
        </p:nvSpPr>
        <p:spPr>
          <a:xfrm>
            <a:off x="3185436" y="369332"/>
            <a:ext cx="1867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Ceq</a:t>
            </a:r>
            <a:r>
              <a:rPr lang="pt-BR" dirty="0"/>
              <a:t> = 0,2u + 0,8u </a:t>
            </a:r>
          </a:p>
          <a:p>
            <a:r>
              <a:rPr lang="pt-BR" dirty="0" err="1"/>
              <a:t>Ceq</a:t>
            </a:r>
            <a:r>
              <a:rPr lang="pt-BR" dirty="0"/>
              <a:t> = 1 </a:t>
            </a:r>
            <a:r>
              <a:rPr lang="pt-BR" dirty="0" err="1"/>
              <a:t>uF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AD47A9-F74C-43B7-A996-22EFA9040519}"/>
              </a:ext>
            </a:extLst>
          </p:cNvPr>
          <p:cNvSpPr txBox="1"/>
          <p:nvPr/>
        </p:nvSpPr>
        <p:spPr>
          <a:xfrm>
            <a:off x="3185435" y="1844200"/>
            <a:ext cx="258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Capacitância equivalente: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9B320C-25C8-404C-AFF4-3C4DE065F57E}"/>
                  </a:ext>
                </a:extLst>
              </p:cNvPr>
              <p:cNvSpPr txBox="1"/>
              <p:nvPr/>
            </p:nvSpPr>
            <p:spPr>
              <a:xfrm>
                <a:off x="3281807" y="2195453"/>
                <a:ext cx="2489977" cy="936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𝐶𝑒𝑞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1,25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r>
                  <a:rPr lang="pt-BR" dirty="0" err="1"/>
                  <a:t>Ceq</a:t>
                </a:r>
                <a:r>
                  <a:rPr lang="pt-BR" dirty="0"/>
                  <a:t> = 0,5 </a:t>
                </a:r>
                <a:r>
                  <a:rPr lang="pt-BR" dirty="0" err="1"/>
                  <a:t>uF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9B320C-25C8-404C-AFF4-3C4DE065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07" y="2195453"/>
                <a:ext cx="2489977" cy="936410"/>
              </a:xfrm>
              <a:prstGeom prst="rect">
                <a:avLst/>
              </a:prstGeom>
              <a:blipFill>
                <a:blip r:embed="rId5"/>
                <a:stretch>
                  <a:fillRect l="-1956"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B068DD-A3DC-429B-A947-89CE2AE0EF78}"/>
              </a:ext>
            </a:extLst>
          </p:cNvPr>
          <p:cNvSpPr txBox="1"/>
          <p:nvPr/>
        </p:nvSpPr>
        <p:spPr>
          <a:xfrm>
            <a:off x="3185435" y="3134402"/>
            <a:ext cx="326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Tensão do capacitor equivalente: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01665E-CF7E-4AF3-97B6-FC8A157024A7}"/>
              </a:ext>
            </a:extLst>
          </p:cNvPr>
          <p:cNvSpPr txBox="1"/>
          <p:nvPr/>
        </p:nvSpPr>
        <p:spPr>
          <a:xfrm>
            <a:off x="3185435" y="3503734"/>
            <a:ext cx="2196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Vc</a:t>
            </a:r>
            <a:r>
              <a:rPr lang="pt-BR" dirty="0"/>
              <a:t>(0) = 250 – 20 – 30 </a:t>
            </a:r>
          </a:p>
          <a:p>
            <a:r>
              <a:rPr lang="pt-BR" dirty="0" err="1">
                <a:solidFill>
                  <a:srgbClr val="00B050"/>
                </a:solidFill>
              </a:rPr>
              <a:t>Vc</a:t>
            </a:r>
            <a:r>
              <a:rPr lang="pt-BR" dirty="0">
                <a:solidFill>
                  <a:srgbClr val="00B050"/>
                </a:solidFill>
              </a:rPr>
              <a:t>(0) = 200 V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ABF2ACD-374C-4ED6-B467-BE100CC8DE16}"/>
              </a:ext>
            </a:extLst>
          </p:cNvPr>
          <p:cNvSpPr txBox="1"/>
          <p:nvPr/>
        </p:nvSpPr>
        <p:spPr>
          <a:xfrm>
            <a:off x="3185435" y="4150065"/>
            <a:ext cx="280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LKT no circuito simplificado: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676326-32A1-4877-9670-07746C19C58A}"/>
              </a:ext>
            </a:extLst>
          </p:cNvPr>
          <p:cNvSpPr txBox="1"/>
          <p:nvPr/>
        </p:nvSpPr>
        <p:spPr>
          <a:xfrm>
            <a:off x="3185435" y="4436931"/>
            <a:ext cx="1623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Vc</a:t>
            </a:r>
            <a:r>
              <a:rPr lang="pt-BR" dirty="0"/>
              <a:t>(t) + </a:t>
            </a:r>
            <a:r>
              <a:rPr lang="pt-BR" dirty="0" err="1"/>
              <a:t>vb</a:t>
            </a:r>
            <a:r>
              <a:rPr lang="pt-BR" dirty="0"/>
              <a:t>(t) = 0</a:t>
            </a:r>
          </a:p>
          <a:p>
            <a:r>
              <a:rPr lang="pt-BR" dirty="0" err="1">
                <a:solidFill>
                  <a:srgbClr val="00B050"/>
                </a:solidFill>
              </a:rPr>
              <a:t>Vb</a:t>
            </a:r>
            <a:r>
              <a:rPr lang="pt-BR" dirty="0">
                <a:solidFill>
                  <a:srgbClr val="00B050"/>
                </a:solidFill>
              </a:rPr>
              <a:t>(t) = - </a:t>
            </a:r>
            <a:r>
              <a:rPr lang="pt-BR" dirty="0" err="1">
                <a:solidFill>
                  <a:srgbClr val="00B050"/>
                </a:solidFill>
              </a:rPr>
              <a:t>Vc</a:t>
            </a:r>
            <a:r>
              <a:rPr lang="pt-BR" dirty="0">
                <a:solidFill>
                  <a:srgbClr val="00B050"/>
                </a:solidFill>
              </a:rPr>
              <a:t>(t)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6DB82-8DD8-4A4D-9325-0566FAB35987}"/>
              </a:ext>
            </a:extLst>
          </p:cNvPr>
          <p:cNvSpPr txBox="1"/>
          <p:nvPr/>
        </p:nvSpPr>
        <p:spPr>
          <a:xfrm>
            <a:off x="3185435" y="5083262"/>
            <a:ext cx="402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Função temporal da tensão no capacitor: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0BF4F3B-85B9-484D-817B-9121CF316A55}"/>
                  </a:ext>
                </a:extLst>
              </p:cNvPr>
              <p:cNvSpPr txBox="1"/>
              <p:nvPr/>
            </p:nvSpPr>
            <p:spPr>
              <a:xfrm>
                <a:off x="3185435" y="5452594"/>
                <a:ext cx="3503331" cy="1271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pt-B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trlPr>
                            <a:rPr lang="pt-B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𝑖𝑏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−50.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=200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−50.</m:t>
                              </m:r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0BF4F3B-85B9-484D-817B-9121CF31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5" y="5452594"/>
                <a:ext cx="3503331" cy="1271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D81892-8A10-42D9-8BEF-8F055A65F4F7}"/>
              </a:ext>
            </a:extLst>
          </p:cNvPr>
          <p:cNvSpPr txBox="1"/>
          <p:nvPr/>
        </p:nvSpPr>
        <p:spPr>
          <a:xfrm>
            <a:off x="7207883" y="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Tensão da caixa preta: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DBB7F6-FD7E-4AE5-A852-A2D9666A5FB2}"/>
                  </a:ext>
                </a:extLst>
              </p:cNvPr>
              <p:cNvSpPr txBox="1"/>
              <p:nvPr/>
            </p:nvSpPr>
            <p:spPr>
              <a:xfrm>
                <a:off x="7207883" y="369332"/>
                <a:ext cx="26840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=−200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DBB7F6-FD7E-4AE5-A852-A2D9666A5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83" y="369332"/>
                <a:ext cx="2684068" cy="372410"/>
              </a:xfrm>
              <a:prstGeom prst="rect">
                <a:avLst/>
              </a:prstGeom>
              <a:blipFill>
                <a:blip r:embed="rId7"/>
                <a:stretch>
                  <a:fillRect l="-1814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D4FDB9-F62C-47F7-A242-A7B7BF3C6F4C}"/>
              </a:ext>
            </a:extLst>
          </p:cNvPr>
          <p:cNvSpPr txBox="1"/>
          <p:nvPr/>
        </p:nvSpPr>
        <p:spPr>
          <a:xfrm>
            <a:off x="7207883" y="717177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Tensão </a:t>
            </a:r>
            <a:r>
              <a:rPr lang="pt-BR" dirty="0" err="1">
                <a:solidFill>
                  <a:srgbClr val="00B0F0"/>
                </a:solidFill>
              </a:rPr>
              <a:t>va</a:t>
            </a:r>
            <a:r>
              <a:rPr lang="pt-BR" dirty="0">
                <a:solidFill>
                  <a:srgbClr val="00B0F0"/>
                </a:solidFill>
              </a:rPr>
              <a:t>(t):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A0C2AD-5A80-4508-AE85-B4739A998510}"/>
                  </a:ext>
                </a:extLst>
              </p:cNvPr>
              <p:cNvSpPr txBox="1"/>
              <p:nvPr/>
            </p:nvSpPr>
            <p:spPr>
              <a:xfrm>
                <a:off x="7207883" y="1086509"/>
                <a:ext cx="3246081" cy="1271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𝑣𝑎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−50.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pt-BR" b="0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A0C2AD-5A80-4508-AE85-B4739A99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83" y="1086509"/>
                <a:ext cx="3246081" cy="1271887"/>
              </a:xfrm>
              <a:prstGeom prst="rect">
                <a:avLst/>
              </a:prstGeom>
              <a:blipFill>
                <a:blip r:embed="rId8"/>
                <a:stretch>
                  <a:fillRect b="-66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D5CC27CC-17EC-43E5-951B-FFB0792499C5}"/>
              </a:ext>
            </a:extLst>
          </p:cNvPr>
          <p:cNvSpPr txBox="1"/>
          <p:nvPr/>
        </p:nvSpPr>
        <p:spPr>
          <a:xfrm>
            <a:off x="7220129" y="2358396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Tensão </a:t>
            </a:r>
            <a:r>
              <a:rPr lang="pt-BR" dirty="0" err="1">
                <a:solidFill>
                  <a:srgbClr val="00B0F0"/>
                </a:solidFill>
              </a:rPr>
              <a:t>vc</a:t>
            </a:r>
            <a:r>
              <a:rPr lang="pt-BR" dirty="0">
                <a:solidFill>
                  <a:srgbClr val="00B0F0"/>
                </a:solidFill>
              </a:rPr>
              <a:t>(t):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7A5356F-1E81-4F64-AD7C-75F26E6876BF}"/>
                  </a:ext>
                </a:extLst>
              </p:cNvPr>
              <p:cNvSpPr txBox="1"/>
              <p:nvPr/>
            </p:nvSpPr>
            <p:spPr>
              <a:xfrm>
                <a:off x="7207883" y="2656096"/>
                <a:ext cx="3329373" cy="1545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𝐶𝑐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𝑣𝑐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−50.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7A5356F-1E81-4F64-AD7C-75F26E68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83" y="2656096"/>
                <a:ext cx="3329373" cy="15458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A8B2FE-CF69-46A3-AAB7-FD24CE46EA68}"/>
              </a:ext>
            </a:extLst>
          </p:cNvPr>
          <p:cNvSpPr txBox="1"/>
          <p:nvPr/>
        </p:nvSpPr>
        <p:spPr>
          <a:xfrm>
            <a:off x="7220129" y="3832572"/>
            <a:ext cx="17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LKT no circuito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056AAA-AB60-4082-9323-1027A4B03F96}"/>
                  </a:ext>
                </a:extLst>
              </p:cNvPr>
              <p:cNvSpPr txBox="1"/>
              <p:nvPr/>
            </p:nvSpPr>
            <p:spPr>
              <a:xfrm>
                <a:off x="7207883" y="4201904"/>
                <a:ext cx="4408386" cy="1483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/>
                  <a:t>v</a:t>
                </a:r>
                <a:r>
                  <a:rPr lang="pt-BR" dirty="0" err="1"/>
                  <a:t>c</a:t>
                </a:r>
                <a:r>
                  <a:rPr lang="pt-BR" dirty="0"/>
                  <a:t>(t) + </a:t>
                </a:r>
                <a:r>
                  <a:rPr lang="pt-BR" dirty="0" err="1"/>
                  <a:t>vd</a:t>
                </a:r>
                <a:r>
                  <a:rPr lang="pt-BR" dirty="0"/>
                  <a:t>(t) + </a:t>
                </a:r>
                <a:r>
                  <a:rPr lang="pt-BR" dirty="0" err="1"/>
                  <a:t>va</a:t>
                </a:r>
                <a:r>
                  <a:rPr lang="pt-BR" dirty="0"/>
                  <a:t>(t) + </a:t>
                </a:r>
                <a:r>
                  <a:rPr lang="pt-BR" dirty="0" err="1"/>
                  <a:t>vb</a:t>
                </a:r>
                <a:r>
                  <a:rPr lang="pt-BR" dirty="0"/>
                  <a:t>(t) = 0</a:t>
                </a:r>
              </a:p>
              <a:p>
                <a:pPr algn="ctr"/>
                <a:r>
                  <a:rPr lang="pt-BR" dirty="0" err="1"/>
                  <a:t>vd</a:t>
                </a:r>
                <a:r>
                  <a:rPr lang="pt-BR" dirty="0"/>
                  <a:t>(t) = - </a:t>
                </a:r>
                <a:r>
                  <a:rPr lang="pt-BR" dirty="0" err="1"/>
                  <a:t>va</a:t>
                </a:r>
                <a:r>
                  <a:rPr lang="pt-BR" dirty="0"/>
                  <a:t>(t) – </a:t>
                </a:r>
                <a:r>
                  <a:rPr lang="pt-BR" dirty="0" err="1"/>
                  <a:t>vb</a:t>
                </a:r>
                <a:r>
                  <a:rPr lang="pt-BR" dirty="0"/>
                  <a:t>(t) – </a:t>
                </a:r>
                <a:r>
                  <a:rPr lang="pt-BR" dirty="0" err="1"/>
                  <a:t>vc</a:t>
                </a:r>
                <a:r>
                  <a:rPr lang="pt-BR" dirty="0"/>
                  <a:t>(t)</a:t>
                </a:r>
              </a:p>
              <a:p>
                <a:r>
                  <a:rPr lang="pt-BR" dirty="0" err="1"/>
                  <a:t>vd</a:t>
                </a:r>
                <a:r>
                  <a:rPr lang="pt-BR" dirty="0"/>
                  <a:t>(t) = - [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−200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80.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−50.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−110</m:t>
                    </m:r>
                  </m:oMath>
                </a14:m>
                <a:r>
                  <a:rPr lang="pt-BR" dirty="0"/>
                  <a:t>]</a:t>
                </a:r>
              </a:p>
              <a:p>
                <a:pPr algn="ctr"/>
                <a:r>
                  <a:rPr lang="pt-BR" dirty="0">
                    <a:solidFill>
                      <a:srgbClr val="FF0000"/>
                    </a:solidFill>
                  </a:rPr>
                  <a:t>vd 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−50.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+150 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056AAA-AB60-4082-9323-1027A4B0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83" y="4201904"/>
                <a:ext cx="4408386" cy="1483483"/>
              </a:xfrm>
              <a:prstGeom prst="rect">
                <a:avLst/>
              </a:prstGeom>
              <a:blipFill>
                <a:blip r:embed="rId10"/>
                <a:stretch>
                  <a:fillRect l="-1105" t="-2049" b="-57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8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2" grpId="0"/>
      <p:bldP spid="24" grpId="0"/>
      <p:bldP spid="2" grpId="0"/>
      <p:bldP spid="4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B338DD-32B2-4650-9720-ACA03C11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85436" cy="1844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7A71F94-E843-473E-A06C-170011F91D21}"/>
              </a:ext>
            </a:extLst>
          </p:cNvPr>
          <p:cNvSpPr txBox="1"/>
          <p:nvPr/>
        </p:nvSpPr>
        <p:spPr>
          <a:xfrm>
            <a:off x="3185436" y="0"/>
            <a:ext cx="15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 i1(t):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CDF5C10-28FD-4EA0-883A-8B84FB80960E}"/>
                  </a:ext>
                </a:extLst>
              </p:cNvPr>
              <p:cNvSpPr txBox="1"/>
              <p:nvPr/>
            </p:nvSpPr>
            <p:spPr>
              <a:xfrm>
                <a:off x="3185436" y="369332"/>
                <a:ext cx="3642087" cy="1466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[100.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−50.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+150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CDF5C10-28FD-4EA0-883A-8B84FB809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369332"/>
                <a:ext cx="3642087" cy="1466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aixaDeTexto 25">
            <a:extLst>
              <a:ext uri="{FF2B5EF4-FFF2-40B4-BE49-F238E27FC236}">
                <a16:creationId xmlns:a16="http://schemas.microsoft.com/office/drawing/2014/main" id="{11B49DD7-A8B7-4DB2-9783-86DD5D70A0D9}"/>
              </a:ext>
            </a:extLst>
          </p:cNvPr>
          <p:cNvSpPr txBox="1"/>
          <p:nvPr/>
        </p:nvSpPr>
        <p:spPr>
          <a:xfrm>
            <a:off x="3185436" y="1844200"/>
            <a:ext cx="151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 i2(t):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E7F2024-60C8-4A9B-B7B0-9DED051824CD}"/>
                  </a:ext>
                </a:extLst>
              </p:cNvPr>
              <p:cNvSpPr txBox="1"/>
              <p:nvPr/>
            </p:nvSpPr>
            <p:spPr>
              <a:xfrm>
                <a:off x="3185436" y="2221845"/>
                <a:ext cx="3602012" cy="1746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𝑣𝑑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[100.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−50.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+150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E7F2024-60C8-4A9B-B7B0-9DED05182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2221845"/>
                <a:ext cx="3602012" cy="1746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61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B338DD-32B2-4650-9720-ACA03C11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85436" cy="184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E0F280-C5B2-4061-9D1F-D1F2DE5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93" y="1844200"/>
            <a:ext cx="2609850" cy="189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1667B7-2CF9-4175-873C-AC420771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3" y="3740019"/>
            <a:ext cx="2762250" cy="1895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DBB7F6-FD7E-4AE5-A852-A2D9666A5FB2}"/>
                  </a:ext>
                </a:extLst>
              </p:cNvPr>
              <p:cNvSpPr txBox="1"/>
              <p:nvPr/>
            </p:nvSpPr>
            <p:spPr>
              <a:xfrm>
                <a:off x="3185436" y="734356"/>
                <a:ext cx="26840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=−200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7DBB7F6-FD7E-4AE5-A852-A2D9666A5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734356"/>
                <a:ext cx="2684068" cy="372410"/>
              </a:xfrm>
              <a:prstGeom prst="rect">
                <a:avLst/>
              </a:prstGeom>
              <a:blipFill>
                <a:blip r:embed="rId5"/>
                <a:stretch>
                  <a:fillRect l="-2045" t="-6452" b="-24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A0C2AD-5A80-4508-AE85-B4739A998510}"/>
                  </a:ext>
                </a:extLst>
              </p:cNvPr>
              <p:cNvSpPr txBox="1"/>
              <p:nvPr/>
            </p:nvSpPr>
            <p:spPr>
              <a:xfrm>
                <a:off x="3185436" y="369332"/>
                <a:ext cx="279044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0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3A0C2AD-5A80-4508-AE85-B4739A99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369332"/>
                <a:ext cx="2790443" cy="372410"/>
              </a:xfrm>
              <a:prstGeom prst="rect">
                <a:avLst/>
              </a:prstGeom>
              <a:blipFill>
                <a:blip r:embed="rId6"/>
                <a:stretch>
                  <a:fillRect l="-1532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7A5356F-1E81-4F64-AD7C-75F26E6876BF}"/>
                  </a:ext>
                </a:extLst>
              </p:cNvPr>
              <p:cNvSpPr txBox="1"/>
              <p:nvPr/>
            </p:nvSpPr>
            <p:spPr>
              <a:xfrm>
                <a:off x="3149336" y="1099380"/>
                <a:ext cx="282654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𝑣𝑐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=80.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−110 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7A5356F-1E81-4F64-AD7C-75F26E68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336" y="1099380"/>
                <a:ext cx="2826543" cy="372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056AAA-AB60-4082-9323-1027A4B03F96}"/>
                  </a:ext>
                </a:extLst>
              </p:cNvPr>
              <p:cNvSpPr txBox="1"/>
              <p:nvPr/>
            </p:nvSpPr>
            <p:spPr>
              <a:xfrm>
                <a:off x="3185436" y="1457018"/>
                <a:ext cx="2748894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dirty="0">
                    <a:solidFill>
                      <a:srgbClr val="FF0000"/>
                    </a:solidFill>
                  </a:rPr>
                  <a:t>vd(t) =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00.</m:t>
                    </m:r>
                    <m:sSup>
                      <m:sSup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−50.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+150 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0056AAA-AB60-4082-9323-1027A4B0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1457018"/>
                <a:ext cx="2748894" cy="372410"/>
              </a:xfrm>
              <a:prstGeom prst="rect">
                <a:avLst/>
              </a:prstGeom>
              <a:blipFill>
                <a:blip r:embed="rId8"/>
                <a:stretch>
                  <a:fillRect l="-1556" t="-655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694F8347-3076-4F21-B40A-0770A8C840AF}"/>
              </a:ext>
            </a:extLst>
          </p:cNvPr>
          <p:cNvSpPr txBox="1"/>
          <p:nvPr/>
        </p:nvSpPr>
        <p:spPr>
          <a:xfrm>
            <a:off x="3185436" y="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Dados: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561C42-35C5-4EBD-919C-59D316C0AA01}"/>
              </a:ext>
            </a:extLst>
          </p:cNvPr>
          <p:cNvSpPr txBox="1"/>
          <p:nvPr/>
        </p:nvSpPr>
        <p:spPr>
          <a:xfrm>
            <a:off x="3185436" y="1844200"/>
            <a:ext cx="304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Energia inicial nos capacitores: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E71ADDC9-04F3-4F09-BB12-559FF63BBA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7939" y="2228304"/>
            <a:ext cx="6004124" cy="97209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CAEA9D-983D-4A9B-AF25-AD4671E739BC}"/>
              </a:ext>
            </a:extLst>
          </p:cNvPr>
          <p:cNvSpPr txBox="1"/>
          <p:nvPr/>
        </p:nvSpPr>
        <p:spPr>
          <a:xfrm>
            <a:off x="3180522" y="3200400"/>
            <a:ext cx="291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Energia final nos capacitores: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0914A144-B51F-4A45-BB0E-AE48F06181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7939" y="3584504"/>
            <a:ext cx="5657815" cy="972096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83F09ACC-0B5B-4948-B07A-8E3D4EA206D7}"/>
              </a:ext>
            </a:extLst>
          </p:cNvPr>
          <p:cNvSpPr txBox="1"/>
          <p:nvPr/>
        </p:nvSpPr>
        <p:spPr>
          <a:xfrm>
            <a:off x="3191136" y="468775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Energia fornecida à caixa preta: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79CE556-4CE7-4147-834B-4D6B4E51D339}"/>
              </a:ext>
            </a:extLst>
          </p:cNvPr>
          <p:cNvSpPr txBox="1"/>
          <p:nvPr/>
        </p:nvSpPr>
        <p:spPr>
          <a:xfrm>
            <a:off x="3196978" y="5077816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Wt</a:t>
            </a:r>
            <a:r>
              <a:rPr lang="pt-BR" dirty="0"/>
              <a:t> = 32812,5u – 22812,5u</a:t>
            </a:r>
          </a:p>
          <a:p>
            <a:r>
              <a:rPr lang="pt-BR" dirty="0" err="1">
                <a:solidFill>
                  <a:srgbClr val="FF0000"/>
                </a:solidFill>
              </a:rPr>
              <a:t>Wt</a:t>
            </a:r>
            <a:r>
              <a:rPr lang="pt-BR" dirty="0">
                <a:solidFill>
                  <a:srgbClr val="FF0000"/>
                </a:solidFill>
              </a:rPr>
              <a:t> = 10000 </a:t>
            </a:r>
            <a:r>
              <a:rPr lang="pt-BR" dirty="0" err="1">
                <a:solidFill>
                  <a:srgbClr val="FF0000"/>
                </a:solidFill>
              </a:rPr>
              <a:t>uJ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5B34E09-6060-4331-9895-96D0EC56D398}"/>
              </a:ext>
            </a:extLst>
          </p:cNvPr>
          <p:cNvSpPr txBox="1"/>
          <p:nvPr/>
        </p:nvSpPr>
        <p:spPr>
          <a:xfrm>
            <a:off x="6300001" y="4698120"/>
            <a:ext cx="32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Percentual de energia fornecida: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65A6593-D6CB-4417-9189-86C14D4FF209}"/>
                  </a:ext>
                </a:extLst>
              </p:cNvPr>
              <p:cNvSpPr txBox="1"/>
              <p:nvPr/>
            </p:nvSpPr>
            <p:spPr>
              <a:xfrm>
                <a:off x="6300001" y="5057088"/>
                <a:ext cx="2503955" cy="506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Taxa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32812,5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30,48%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E65A6593-D6CB-4417-9189-86C14D4FF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001" y="5057088"/>
                <a:ext cx="2503955" cy="506742"/>
              </a:xfrm>
              <a:prstGeom prst="rect">
                <a:avLst/>
              </a:prstGeom>
              <a:blipFill>
                <a:blip r:embed="rId11"/>
                <a:stretch>
                  <a:fillRect l="-1946" b="-36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2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B338DD-32B2-4650-9720-ACA03C11F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85436" cy="1844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E0F280-C5B2-4061-9D1F-D1F2DE575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93" y="1844200"/>
            <a:ext cx="2609850" cy="1895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51667B7-2CF9-4175-873C-AC420771C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3" y="3740019"/>
            <a:ext cx="2762250" cy="1895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94F8347-3076-4F21-B40A-0770A8C840AF}"/>
              </a:ext>
            </a:extLst>
          </p:cNvPr>
          <p:cNvSpPr txBox="1"/>
          <p:nvPr/>
        </p:nvSpPr>
        <p:spPr>
          <a:xfrm>
            <a:off x="3185436" y="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Dados: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45C93C-590B-46C4-BC07-7A13F262BA84}"/>
                  </a:ext>
                </a:extLst>
              </p:cNvPr>
              <p:cNvSpPr txBox="1"/>
              <p:nvPr/>
            </p:nvSpPr>
            <p:spPr>
              <a:xfrm>
                <a:off x="3185436" y="369332"/>
                <a:ext cx="232954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=−0,005.</m:t>
                      </m:r>
                      <m:sSup>
                        <m:sSup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−50.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545C93C-590B-46C4-BC07-7A13F262B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369332"/>
                <a:ext cx="2329548" cy="3724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A69E4E-341C-467D-8475-18D0869D4111}"/>
                  </a:ext>
                </a:extLst>
              </p:cNvPr>
              <p:cNvSpPr txBox="1"/>
              <p:nvPr/>
            </p:nvSpPr>
            <p:spPr>
              <a:xfrm>
                <a:off x="3185436" y="735895"/>
                <a:ext cx="2684068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0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=−200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−50.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A69E4E-341C-467D-8475-18D0869D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436" y="735895"/>
                <a:ext cx="2684068" cy="372410"/>
              </a:xfrm>
              <a:prstGeom prst="rect">
                <a:avLst/>
              </a:prstGeom>
              <a:blipFill>
                <a:blip r:embed="rId6"/>
                <a:stretch>
                  <a:fillRect l="-2045" t="-8197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6F8C2690-BD49-42BD-BAD2-F1C76FE4C761}"/>
              </a:ext>
            </a:extLst>
          </p:cNvPr>
          <p:cNvSpPr txBox="1"/>
          <p:nvPr/>
        </p:nvSpPr>
        <p:spPr>
          <a:xfrm>
            <a:off x="3185436" y="1105536"/>
            <a:ext cx="136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Último item: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8A5D06B-89B9-44C1-A664-52CAF10052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764" y="1472099"/>
            <a:ext cx="4504439" cy="136600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D00055-6747-4314-8BBD-B94EAC399154}"/>
              </a:ext>
            </a:extLst>
          </p:cNvPr>
          <p:cNvSpPr txBox="1"/>
          <p:nvPr/>
        </p:nvSpPr>
        <p:spPr>
          <a:xfrm>
            <a:off x="3185436" y="283810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 = 13,86 </a:t>
            </a:r>
            <a:r>
              <a:rPr lang="pt-BR" dirty="0" err="1">
                <a:solidFill>
                  <a:srgbClr val="FF0000"/>
                </a:solidFill>
              </a:rPr>
              <a:t>ms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413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39</cp:revision>
  <dcterms:created xsi:type="dcterms:W3CDTF">2021-06-30T13:41:57Z</dcterms:created>
  <dcterms:modified xsi:type="dcterms:W3CDTF">2021-06-30T22:19:57Z</dcterms:modified>
</cp:coreProperties>
</file>