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8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1A68D-831F-413D-A540-466FDA1D4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58DBBF-5509-4F8A-90BB-B870165C2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70DAC2-4F6A-4DE3-B179-97094317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6B79-4941-410D-8D9E-DDE0AFE4C193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21174A-0BF7-4513-9825-9801259A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6F122A-B603-48A1-AB3E-2FCD6336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270E-0A04-4076-A066-DC1881E11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90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72320-0D7F-4E4F-A3E9-FE7E1088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1BF103-FB1B-430E-BEED-5872AE81F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39CAD7-DA22-45AF-A5B8-F54FC735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6B79-4941-410D-8D9E-DDE0AFE4C193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434A76-F06A-4859-A7C8-741F69F1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2D750A-8B0C-4811-9C7E-5B66C4FE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270E-0A04-4076-A066-DC1881E11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31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96FA9F-1239-45EB-91F0-EC68EECFF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EF5A41-29C6-44E9-9AFB-8552200B8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F3DF6-F5BA-408E-8079-E691F0F0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6B79-4941-410D-8D9E-DDE0AFE4C193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7EDC1E-0B6D-4EDA-9845-4F610E0B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A5B25F-14DA-4E8B-95E6-D2AF854B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270E-0A04-4076-A066-DC1881E11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12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9D444-C7BB-4D53-878E-3207022A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C3E417-CAE1-4671-8110-555A84699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046868-B791-4CCB-B2BB-C332965E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6B79-4941-410D-8D9E-DDE0AFE4C193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DA74B0-ABDA-4E2D-A857-F6C370D8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DE14CF-B78A-4478-A72C-2D317769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270E-0A04-4076-A066-DC1881E11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28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3DD21-5CA4-4FF3-9C08-023E9644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3EC52C-B8DE-49C4-8D07-F3524C702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32C64A-A682-4229-8746-9B73BA2D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6B79-4941-410D-8D9E-DDE0AFE4C193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747876-F641-4319-A3A0-E2A5B41D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1CD78-959B-42B9-9510-50BE897A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270E-0A04-4076-A066-DC1881E11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84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A9C7A-EF4B-4FA5-8109-F12F07B3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38BE49-EB2B-44F4-8AE5-48A0A20CC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AA570D-CE28-420B-ABDB-8A199462C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C7C84F-28E2-47B7-858B-9B8C26BC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6B79-4941-410D-8D9E-DDE0AFE4C193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0586E8-9267-4A5A-AA71-923AD287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323F53-5C5A-42EA-9C2C-E5058F28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270E-0A04-4076-A066-DC1881E11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21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ACBC7-DD56-4FAD-A3DD-E680CECA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7FE342-43A3-48BF-A886-748C41B2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A337FF-135C-43A9-B82C-9AF018BA8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BE8474-659B-466A-A453-6F04471C0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D272D9-6D4F-4C91-A245-F9E6D8D3B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B0BC96-20AA-4D92-B033-61F8E1D4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6B79-4941-410D-8D9E-DDE0AFE4C193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F71E94A-24FC-47AD-AB28-77507BA2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8AED196-2EB3-4C6F-A513-9F53C4B3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270E-0A04-4076-A066-DC1881E11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44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6C633-61A4-4333-9C52-142829F6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381362-7157-4D98-866F-C3045BCF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6B79-4941-410D-8D9E-DDE0AFE4C193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0A1BEC-5058-4327-A493-F1161CA9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36374C-13D3-451E-9208-FD715EFF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270E-0A04-4076-A066-DC1881E11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04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1DDC1C-3C9D-49B6-B4B7-378B04DE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6B79-4941-410D-8D9E-DDE0AFE4C193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A7B926-A846-4F30-A0B8-8532F724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AE89DC-6542-449F-A67C-9197849B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270E-0A04-4076-A066-DC1881E11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3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F41A1-1E38-429A-8276-7E4EA985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B5E95A-2A23-4420-B534-6AC45516A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9E1908-4322-481B-90A5-345701AAD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88F10A-7496-4FFF-9721-00984880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6B79-4941-410D-8D9E-DDE0AFE4C193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2F9E58-1D09-41A3-90A5-9AA46237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1C3322-745C-4D87-9B2D-70E5B9F9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270E-0A04-4076-A066-DC1881E11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2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E4525-2DFF-44C3-BB93-792F8D70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DCEB799-985B-4A24-AC9F-93F82EE12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CA3989-6666-4A48-BF1E-EB3A44F0E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12489E-0253-4A67-9392-67FF4E52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6B79-4941-410D-8D9E-DDE0AFE4C193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2A50FC-CEA4-45CE-82CE-ECE9953D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C98E8B-ABB9-4260-8975-98F92711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270E-0A04-4076-A066-DC1881E11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00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BE50CA-7508-4405-B7A2-B8429E4F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B8AD9C-5802-428C-9820-6DEA5FEDD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E93EA3-33E9-4F61-AA83-3DE01AE5E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D6B79-4941-410D-8D9E-DDE0AFE4C193}" type="datetimeFigureOut">
              <a:rPr lang="pt-BR" smtClean="0"/>
              <a:t>28/06/2021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E6CEC3-9C65-4D99-BC9C-E04A88035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E633C7-1686-460E-8C07-DDC273428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1270E-0A04-4076-A066-DC1881E112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87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7A53BE0-9A08-4635-A4F6-D3F2F6006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90093" cy="155461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6156954-1CFD-491C-8506-72EBE03DA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98" y="1554615"/>
            <a:ext cx="2248095" cy="126503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6312FB6-1C8A-4551-A569-ED9C70561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98" y="2819645"/>
            <a:ext cx="2217612" cy="11202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2242949-150C-47CA-A98C-2D2AC0164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98" y="3939882"/>
            <a:ext cx="1874682" cy="99068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09EA614-C515-43D9-967E-B2D94209A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100" y="4930568"/>
            <a:ext cx="1356478" cy="93734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80AFE85-A14A-4A8C-94E8-7C0C8127A4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100" y="5867909"/>
            <a:ext cx="1348857" cy="97544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6491B58-F3BF-4D5C-83D2-1A51EF47A2D8}"/>
              </a:ext>
            </a:extLst>
          </p:cNvPr>
          <p:cNvSpPr txBox="1"/>
          <p:nvPr/>
        </p:nvSpPr>
        <p:spPr>
          <a:xfrm>
            <a:off x="2690093" y="0"/>
            <a:ext cx="2471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Transformação de fonte: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4310F3-19CE-4B8F-9103-1A20ACFAC889}"/>
              </a:ext>
            </a:extLst>
          </p:cNvPr>
          <p:cNvSpPr txBox="1"/>
          <p:nvPr/>
        </p:nvSpPr>
        <p:spPr>
          <a:xfrm>
            <a:off x="2690093" y="369332"/>
            <a:ext cx="1468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Ve</a:t>
            </a:r>
            <a:r>
              <a:rPr lang="pt-BR" dirty="0"/>
              <a:t> = I.R</a:t>
            </a:r>
          </a:p>
          <a:p>
            <a:r>
              <a:rPr lang="pt-BR" dirty="0" err="1"/>
              <a:t>Ve</a:t>
            </a:r>
            <a:r>
              <a:rPr lang="pt-BR" dirty="0"/>
              <a:t> = 100m.20</a:t>
            </a:r>
          </a:p>
          <a:p>
            <a:r>
              <a:rPr lang="pt-BR" dirty="0" err="1"/>
              <a:t>Ve</a:t>
            </a:r>
            <a:r>
              <a:rPr lang="pt-BR" dirty="0"/>
              <a:t> = 2 V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818763A-F71F-4691-A500-0D0CE93B9C6A}"/>
              </a:ext>
            </a:extLst>
          </p:cNvPr>
          <p:cNvSpPr txBox="1"/>
          <p:nvPr/>
        </p:nvSpPr>
        <p:spPr>
          <a:xfrm>
            <a:off x="2690091" y="1554615"/>
            <a:ext cx="220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Associação de fontes: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8828B6A-AE9B-481C-AC74-D83D9FD6EA93}"/>
              </a:ext>
            </a:extLst>
          </p:cNvPr>
          <p:cNvSpPr txBox="1"/>
          <p:nvPr/>
        </p:nvSpPr>
        <p:spPr>
          <a:xfrm>
            <a:off x="2690091" y="1923947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Vt</a:t>
            </a:r>
            <a:r>
              <a:rPr lang="pt-BR" dirty="0"/>
              <a:t> = 1 + 2</a:t>
            </a:r>
          </a:p>
          <a:p>
            <a:r>
              <a:rPr lang="pt-BR" dirty="0" err="1"/>
              <a:t>Vt</a:t>
            </a:r>
            <a:r>
              <a:rPr lang="pt-BR" dirty="0"/>
              <a:t> = 3 V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B34A58E-83B0-44DD-A9EC-1A1D2627742D}"/>
              </a:ext>
            </a:extLst>
          </p:cNvPr>
          <p:cNvSpPr txBox="1"/>
          <p:nvPr/>
        </p:nvSpPr>
        <p:spPr>
          <a:xfrm>
            <a:off x="4891143" y="1554615"/>
            <a:ext cx="24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Resistência equivalente: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49C1236-ED41-4565-9ED8-DE091ECEA283}"/>
              </a:ext>
            </a:extLst>
          </p:cNvPr>
          <p:cNvSpPr txBox="1"/>
          <p:nvPr/>
        </p:nvSpPr>
        <p:spPr>
          <a:xfrm>
            <a:off x="4891143" y="1923947"/>
            <a:ext cx="1552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 = 3 + 20 + 5</a:t>
            </a:r>
          </a:p>
          <a:p>
            <a:r>
              <a:rPr lang="pt-BR" dirty="0"/>
              <a:t>Re = 28 Ω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02F668E-9D90-4ECF-A7F6-301792A4B6F1}"/>
              </a:ext>
            </a:extLst>
          </p:cNvPr>
          <p:cNvSpPr txBox="1"/>
          <p:nvPr/>
        </p:nvSpPr>
        <p:spPr>
          <a:xfrm>
            <a:off x="2690093" y="2819645"/>
            <a:ext cx="2471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Transformação de fonte: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57D89C9-6CD2-498C-8B18-58761486BE60}"/>
                  </a:ext>
                </a:extLst>
              </p:cNvPr>
              <p:cNvSpPr txBox="1"/>
              <p:nvPr/>
            </p:nvSpPr>
            <p:spPr>
              <a:xfrm>
                <a:off x="2690091" y="3188977"/>
                <a:ext cx="960519" cy="76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Ie = V/R</a:t>
                </a:r>
              </a:p>
              <a:p>
                <a:r>
                  <a:rPr lang="pt-BR" dirty="0" err="1"/>
                  <a:t>Ie</a:t>
                </a:r>
                <a:r>
                  <a:rPr lang="pt-B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den>
                    </m:f>
                  </m:oMath>
                </a14:m>
                <a:r>
                  <a:rPr lang="pt-BR" dirty="0"/>
                  <a:t> A</a:t>
                </a:r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57D89C9-6CD2-498C-8B18-58761486B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091" y="3188977"/>
                <a:ext cx="960519" cy="762901"/>
              </a:xfrm>
              <a:prstGeom prst="rect">
                <a:avLst/>
              </a:prstGeom>
              <a:blipFill>
                <a:blip r:embed="rId8"/>
                <a:stretch>
                  <a:fillRect l="-5063" t="-4000" r="-5063" b="-48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5E597D41-ED63-4C0F-88BC-8F6F1ED133D2}"/>
              </a:ext>
            </a:extLst>
          </p:cNvPr>
          <p:cNvSpPr txBox="1"/>
          <p:nvPr/>
        </p:nvSpPr>
        <p:spPr>
          <a:xfrm>
            <a:off x="2690091" y="3951878"/>
            <a:ext cx="24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Resistência equivalente: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3AF4ADD-A54C-4A62-8C7A-F7DD745CDE57}"/>
                  </a:ext>
                </a:extLst>
              </p:cNvPr>
              <p:cNvSpPr txBox="1"/>
              <p:nvPr/>
            </p:nvSpPr>
            <p:spPr>
              <a:xfrm>
                <a:off x="2690091" y="4321210"/>
                <a:ext cx="2278124" cy="485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28.2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28+2</m:t>
                        </m:r>
                      </m:den>
                    </m:f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dirty="0"/>
                  <a:t>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pt-BR" dirty="0"/>
                  <a:t> Ω</a:t>
                </a:r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3AF4ADD-A54C-4A62-8C7A-F7DD745CD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091" y="4321210"/>
                <a:ext cx="2278124" cy="485902"/>
              </a:xfrm>
              <a:prstGeom prst="rect">
                <a:avLst/>
              </a:prstGeom>
              <a:blipFill>
                <a:blip r:embed="rId9"/>
                <a:stretch>
                  <a:fillRect l="-2139" r="-1337" b="-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>
            <a:extLst>
              <a:ext uri="{FF2B5EF4-FFF2-40B4-BE49-F238E27FC236}">
                <a16:creationId xmlns:a16="http://schemas.microsoft.com/office/drawing/2014/main" id="{D35744B0-5F33-4CA6-B84A-371A24F8955D}"/>
              </a:ext>
            </a:extLst>
          </p:cNvPr>
          <p:cNvSpPr txBox="1"/>
          <p:nvPr/>
        </p:nvSpPr>
        <p:spPr>
          <a:xfrm>
            <a:off x="2690093" y="4930568"/>
            <a:ext cx="2471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Transformação de fonte: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CA1812B5-E88F-485F-A892-53A06C807E63}"/>
                  </a:ext>
                </a:extLst>
              </p:cNvPr>
              <p:cNvSpPr txBox="1"/>
              <p:nvPr/>
            </p:nvSpPr>
            <p:spPr>
              <a:xfrm>
                <a:off x="2690093" y="5299900"/>
                <a:ext cx="2471574" cy="76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Ve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pt-BR" b="0" dirty="0"/>
                  <a:t> → </a:t>
                </a:r>
                <a:r>
                  <a:rPr lang="pt-BR" b="0" dirty="0" err="1">
                    <a:solidFill>
                      <a:srgbClr val="00B050"/>
                    </a:solidFill>
                  </a:rPr>
                  <a:t>Ve</a:t>
                </a:r>
                <a:r>
                  <a:rPr lang="pt-BR" b="0" dirty="0">
                    <a:solidFill>
                      <a:srgbClr val="00B050"/>
                    </a:solidFill>
                  </a:rPr>
                  <a:t> = 0,2 V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CA1812B5-E88F-485F-A892-53A06C807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093" y="5299900"/>
                <a:ext cx="2471574" cy="762901"/>
              </a:xfrm>
              <a:prstGeom prst="rect">
                <a:avLst/>
              </a:prstGeom>
              <a:blipFill>
                <a:blip r:embed="rId10"/>
                <a:stretch>
                  <a:fillRect l="-19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35BE447A-6791-4CE8-9F4E-7D61EF49864E}"/>
              </a:ext>
            </a:extLst>
          </p:cNvPr>
          <p:cNvSpPr txBox="1"/>
          <p:nvPr/>
        </p:nvSpPr>
        <p:spPr>
          <a:xfrm>
            <a:off x="7332547" y="369332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00B050"/>
                </a:solidFill>
              </a:rPr>
              <a:t>Vc</a:t>
            </a:r>
            <a:r>
              <a:rPr lang="pt-BR" dirty="0">
                <a:solidFill>
                  <a:srgbClr val="00B050"/>
                </a:solidFill>
              </a:rPr>
              <a:t>(0-) = 0,2 V</a:t>
            </a:r>
          </a:p>
          <a:p>
            <a:r>
              <a:rPr lang="pt-BR" dirty="0">
                <a:solidFill>
                  <a:srgbClr val="00B050"/>
                </a:solidFill>
              </a:rPr>
              <a:t>V1(0-) = 0,2 V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7B78031-7BC8-4FEC-8ED0-27E1F22D80A1}"/>
              </a:ext>
            </a:extLst>
          </p:cNvPr>
          <p:cNvSpPr txBox="1"/>
          <p:nvPr/>
        </p:nvSpPr>
        <p:spPr>
          <a:xfrm>
            <a:off x="7331748" y="0"/>
            <a:ext cx="321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Descobrir a tensão do capacitor: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972F71D-EBDB-4E79-B343-14A0153CB039}"/>
              </a:ext>
            </a:extLst>
          </p:cNvPr>
          <p:cNvSpPr txBox="1"/>
          <p:nvPr/>
        </p:nvSpPr>
        <p:spPr>
          <a:xfrm>
            <a:off x="7331748" y="1015663"/>
            <a:ext cx="215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Corrente no Resistor: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8094BDA-41DD-4D77-9D5B-0027A6817868}"/>
              </a:ext>
            </a:extLst>
          </p:cNvPr>
          <p:cNvSpPr txBox="1"/>
          <p:nvPr/>
        </p:nvSpPr>
        <p:spPr>
          <a:xfrm>
            <a:off x="7331748" y="1384995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I1(0-) = V1(0-)/2</a:t>
            </a:r>
          </a:p>
          <a:p>
            <a:r>
              <a:rPr lang="pt-BR" dirty="0">
                <a:solidFill>
                  <a:srgbClr val="FF0000"/>
                </a:solidFill>
              </a:rPr>
              <a:t>I1(0-) = 0,1 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C133DBF-C9D6-4F60-9BFE-35055B1D74BE}"/>
              </a:ext>
            </a:extLst>
          </p:cNvPr>
          <p:cNvSpPr txBox="1"/>
          <p:nvPr/>
        </p:nvSpPr>
        <p:spPr>
          <a:xfrm>
            <a:off x="7331748" y="2187130"/>
            <a:ext cx="310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Aplicar LKT no terceiro circuito: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65700C3-8553-4821-825E-B45C5363979E}"/>
              </a:ext>
            </a:extLst>
          </p:cNvPr>
          <p:cNvSpPr txBox="1"/>
          <p:nvPr/>
        </p:nvSpPr>
        <p:spPr>
          <a:xfrm>
            <a:off x="7331748" y="2556462"/>
            <a:ext cx="2239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-3 + 28.I2(0-) + 0,2 = 0</a:t>
            </a:r>
          </a:p>
          <a:p>
            <a:r>
              <a:rPr lang="pt-BR" dirty="0"/>
              <a:t>28.I2(0-) = 2,8</a:t>
            </a:r>
          </a:p>
          <a:p>
            <a:r>
              <a:rPr lang="pt-BR" dirty="0">
                <a:solidFill>
                  <a:srgbClr val="FF0000"/>
                </a:solidFill>
              </a:rPr>
              <a:t>I2(0-) = 0,1 A</a:t>
            </a:r>
          </a:p>
        </p:txBody>
      </p:sp>
    </p:spTree>
    <p:extLst>
      <p:ext uri="{BB962C8B-B14F-4D97-AF65-F5344CB8AC3E}">
        <p14:creationId xmlns:p14="http://schemas.microsoft.com/office/powerpoint/2010/main" val="55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7A53BE0-9A08-4635-A4F6-D3F2F6006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90093" cy="155461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95D16E2-1ED2-46AE-97A0-CAFBC0598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44" y="1859441"/>
            <a:ext cx="1623201" cy="138696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0F1E6A9-B0AD-4F71-9279-C98424335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20" y="3551228"/>
            <a:ext cx="1272650" cy="94496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D4C9CBE-AF0D-40EC-937E-D32734E9A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05" y="4852636"/>
            <a:ext cx="1249788" cy="89161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DB2CA71-DBB6-47EA-A66D-C05D85E9773B}"/>
              </a:ext>
            </a:extLst>
          </p:cNvPr>
          <p:cNvSpPr txBox="1"/>
          <p:nvPr/>
        </p:nvSpPr>
        <p:spPr>
          <a:xfrm>
            <a:off x="2690093" y="0"/>
            <a:ext cx="468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Capacitor não admite variação brusca de tensão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435FA73-FE45-4196-8A54-898B78EDFDEF}"/>
              </a:ext>
            </a:extLst>
          </p:cNvPr>
          <p:cNvSpPr txBox="1"/>
          <p:nvPr/>
        </p:nvSpPr>
        <p:spPr>
          <a:xfrm>
            <a:off x="2690093" y="369332"/>
            <a:ext cx="22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Vc</a:t>
            </a:r>
            <a:r>
              <a:rPr lang="pt-BR" dirty="0"/>
              <a:t>(0-) = </a:t>
            </a:r>
            <a:r>
              <a:rPr lang="pt-BR" dirty="0" err="1"/>
              <a:t>Vc</a:t>
            </a:r>
            <a:r>
              <a:rPr lang="pt-BR" dirty="0"/>
              <a:t>(0+) = 0,2 V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D360ED-5036-46D5-9233-498B1E6764ED}"/>
              </a:ext>
            </a:extLst>
          </p:cNvPr>
          <p:cNvSpPr txBox="1"/>
          <p:nvPr/>
        </p:nvSpPr>
        <p:spPr>
          <a:xfrm>
            <a:off x="2690093" y="1859441"/>
            <a:ext cx="24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Resistência equivalente: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1409CDF-98B5-4F28-BF97-77BCCCA7D0D7}"/>
              </a:ext>
            </a:extLst>
          </p:cNvPr>
          <p:cNvSpPr txBox="1"/>
          <p:nvPr/>
        </p:nvSpPr>
        <p:spPr>
          <a:xfrm>
            <a:off x="2690093" y="2229755"/>
            <a:ext cx="109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 = 3 + 5</a:t>
            </a:r>
          </a:p>
          <a:p>
            <a:r>
              <a:rPr lang="pt-BR" dirty="0"/>
              <a:t>Re = 8 Ω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1BE97DD-1130-4246-AC95-F86D885C3E97}"/>
              </a:ext>
            </a:extLst>
          </p:cNvPr>
          <p:cNvSpPr txBox="1"/>
          <p:nvPr/>
        </p:nvSpPr>
        <p:spPr>
          <a:xfrm>
            <a:off x="2690093" y="3551228"/>
            <a:ext cx="167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Corrente I2(0+):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539578C-D84D-4E1C-B719-684DB30076B7}"/>
              </a:ext>
            </a:extLst>
          </p:cNvPr>
          <p:cNvSpPr txBox="1"/>
          <p:nvPr/>
        </p:nvSpPr>
        <p:spPr>
          <a:xfrm>
            <a:off x="2690092" y="738664"/>
            <a:ext cx="167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Corrente I1(0+):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2BA62CF-D92D-446E-81E7-50167C360BE2}"/>
              </a:ext>
            </a:extLst>
          </p:cNvPr>
          <p:cNvSpPr txBox="1"/>
          <p:nvPr/>
        </p:nvSpPr>
        <p:spPr>
          <a:xfrm>
            <a:off x="2690092" y="1043490"/>
            <a:ext cx="1752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I1(0+) = </a:t>
            </a:r>
            <a:r>
              <a:rPr lang="pt-BR" dirty="0" err="1"/>
              <a:t>Vc</a:t>
            </a:r>
            <a:r>
              <a:rPr lang="pt-BR" dirty="0"/>
              <a:t>(0+)/2</a:t>
            </a:r>
          </a:p>
          <a:p>
            <a:r>
              <a:rPr lang="pt-BR" dirty="0">
                <a:solidFill>
                  <a:srgbClr val="FF0000"/>
                </a:solidFill>
              </a:rPr>
              <a:t>I1(0+) = 0,1 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94733BD-3803-4A90-8D8D-541B8C7CFA6B}"/>
              </a:ext>
            </a:extLst>
          </p:cNvPr>
          <p:cNvSpPr txBox="1"/>
          <p:nvPr/>
        </p:nvSpPr>
        <p:spPr>
          <a:xfrm>
            <a:off x="2690092" y="3920560"/>
            <a:ext cx="1822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I2(0+) = -</a:t>
            </a:r>
            <a:r>
              <a:rPr lang="pt-BR" dirty="0" err="1"/>
              <a:t>Vc</a:t>
            </a:r>
            <a:r>
              <a:rPr lang="pt-BR" dirty="0"/>
              <a:t>(0+)/8</a:t>
            </a:r>
          </a:p>
          <a:p>
            <a:r>
              <a:rPr lang="pt-BR" dirty="0">
                <a:solidFill>
                  <a:srgbClr val="FF0000"/>
                </a:solidFill>
              </a:rPr>
              <a:t>I2(0+) = -25 </a:t>
            </a:r>
            <a:r>
              <a:rPr lang="pt-BR" dirty="0" err="1">
                <a:solidFill>
                  <a:srgbClr val="FF0000"/>
                </a:solidFill>
              </a:rPr>
              <a:t>mA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93D614D-EFE4-42E0-BE99-18B2F47250DB}"/>
              </a:ext>
            </a:extLst>
          </p:cNvPr>
          <p:cNvSpPr txBox="1"/>
          <p:nvPr/>
        </p:nvSpPr>
        <p:spPr>
          <a:xfrm>
            <a:off x="2690092" y="4873683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Descobrir a tensão </a:t>
            </a:r>
            <a:r>
              <a:rPr lang="pt-BR" dirty="0" err="1">
                <a:solidFill>
                  <a:srgbClr val="00B0F0"/>
                </a:solidFill>
              </a:rPr>
              <a:t>Vc</a:t>
            </a:r>
            <a:r>
              <a:rPr lang="pt-BR" dirty="0">
                <a:solidFill>
                  <a:srgbClr val="00B0F0"/>
                </a:solidFill>
              </a:rPr>
              <a:t>(t):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7C54FF69-BB81-4827-A916-D3683F929F5F}"/>
                  </a:ext>
                </a:extLst>
              </p:cNvPr>
              <p:cNvSpPr txBox="1"/>
              <p:nvPr/>
            </p:nvSpPr>
            <p:spPr>
              <a:xfrm>
                <a:off x="2690092" y="5292626"/>
                <a:ext cx="29018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=1,6.2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=3,2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𝑢𝑠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r>
                  <a:rPr lang="pt-BR" dirty="0">
                    <a:solidFill>
                      <a:srgbClr val="00B050"/>
                    </a:solidFill>
                  </a:rPr>
                  <a:t>1/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BR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=312500</m:t>
                    </m:r>
                  </m:oMath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7C54FF69-BB81-4827-A916-D3683F92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092" y="5292626"/>
                <a:ext cx="2901885" cy="646331"/>
              </a:xfrm>
              <a:prstGeom prst="rect">
                <a:avLst/>
              </a:prstGeom>
              <a:blipFill>
                <a:blip r:embed="rId6"/>
                <a:stretch>
                  <a:fillRect l="-1681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C827356B-4389-40BF-8E1E-697BE4134500}"/>
                  </a:ext>
                </a:extLst>
              </p:cNvPr>
              <p:cNvSpPr txBox="1"/>
              <p:nvPr/>
            </p:nvSpPr>
            <p:spPr>
              <a:xfrm>
                <a:off x="7374324" y="0"/>
                <a:ext cx="3548920" cy="957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Forma geral da tensão no capacitor</a:t>
                </a:r>
                <a:r>
                  <a:rPr lang="pt-BR" dirty="0"/>
                  <a:t>:</a:t>
                </a:r>
              </a:p>
              <a:p>
                <a:r>
                  <a:rPr lang="pt-BR" dirty="0" err="1"/>
                  <a:t>Vc</a:t>
                </a:r>
                <a:r>
                  <a:rPr lang="pt-BR" dirty="0"/>
                  <a:t>(t) = </a:t>
                </a:r>
                <a:r>
                  <a:rPr lang="pt-BR" dirty="0" err="1"/>
                  <a:t>Vc</a:t>
                </a:r>
                <a:r>
                  <a:rPr lang="pt-BR" dirty="0"/>
                  <a:t>(0+).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pt-BR" dirty="0"/>
              </a:p>
              <a:p>
                <a:r>
                  <a:rPr lang="pt-BR" dirty="0">
                    <a:solidFill>
                      <a:srgbClr val="00B050"/>
                    </a:solidFill>
                  </a:rPr>
                  <a:t>Vc(t) =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0,2.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−312500.</m:t>
                        </m:r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pt-BR" dirty="0">
                    <a:solidFill>
                      <a:srgbClr val="00B050"/>
                    </a:solidFill>
                  </a:rPr>
                  <a:t> V</a:t>
                </a:r>
              </a:p>
            </p:txBody>
          </p:sp>
        </mc:Choice>
        <mc:Fallback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C827356B-4389-40BF-8E1E-697BE4134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324" y="0"/>
                <a:ext cx="3548920" cy="957313"/>
              </a:xfrm>
              <a:prstGeom prst="rect">
                <a:avLst/>
              </a:prstGeom>
              <a:blipFill>
                <a:blip r:embed="rId7"/>
                <a:stretch>
                  <a:fillRect l="-1546" t="-3185" r="-859" b="-76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ixaDeTexto 44">
            <a:extLst>
              <a:ext uri="{FF2B5EF4-FFF2-40B4-BE49-F238E27FC236}">
                <a16:creationId xmlns:a16="http://schemas.microsoft.com/office/drawing/2014/main" id="{932F1039-D602-4BE6-934E-71FFEA6305A6}"/>
              </a:ext>
            </a:extLst>
          </p:cNvPr>
          <p:cNvSpPr txBox="1"/>
          <p:nvPr/>
        </p:nvSpPr>
        <p:spPr>
          <a:xfrm>
            <a:off x="7374324" y="1037571"/>
            <a:ext cx="222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Correntes I1(t) e I2(t):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D518F325-309F-49EE-85FD-BC838C99DB4A}"/>
                  </a:ext>
                </a:extLst>
              </p:cNvPr>
              <p:cNvSpPr txBox="1"/>
              <p:nvPr/>
            </p:nvSpPr>
            <p:spPr>
              <a:xfrm>
                <a:off x="7374324" y="1406903"/>
                <a:ext cx="2386359" cy="649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I1(t) = </a:t>
                </a:r>
                <a:r>
                  <a:rPr lang="pt-BR" dirty="0" err="1"/>
                  <a:t>Vc</a:t>
                </a:r>
                <a:r>
                  <a:rPr lang="pt-BR" dirty="0"/>
                  <a:t>(t)/2</a:t>
                </a:r>
              </a:p>
              <a:p>
                <a:r>
                  <a:rPr lang="pt-BR" dirty="0">
                    <a:solidFill>
                      <a:srgbClr val="FF0000"/>
                    </a:solidFill>
                  </a:rPr>
                  <a:t>I1(t) =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0,1.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−312500.</m:t>
                        </m:r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A </a:t>
                </a:r>
              </a:p>
            </p:txBody>
          </p:sp>
        </mc:Choice>
        <mc:Fallback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D518F325-309F-49EE-85FD-BC838C99D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324" y="1406903"/>
                <a:ext cx="2386359" cy="649409"/>
              </a:xfrm>
              <a:prstGeom prst="rect">
                <a:avLst/>
              </a:prstGeom>
              <a:blipFill>
                <a:blip r:embed="rId8"/>
                <a:stretch>
                  <a:fillRect l="-2302" t="-5660" r="-1279" b="-150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E39444BA-05BB-4F07-B54F-FCC0D389798C}"/>
                  </a:ext>
                </a:extLst>
              </p:cNvPr>
              <p:cNvSpPr txBox="1"/>
              <p:nvPr/>
            </p:nvSpPr>
            <p:spPr>
              <a:xfrm>
                <a:off x="7374324" y="2056312"/>
                <a:ext cx="2546659" cy="649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I2(t) = -</a:t>
                </a:r>
                <a:r>
                  <a:rPr lang="pt-BR" dirty="0" err="1"/>
                  <a:t>Vc</a:t>
                </a:r>
                <a:r>
                  <a:rPr lang="pt-BR" dirty="0"/>
                  <a:t>(t)/8</a:t>
                </a:r>
              </a:p>
              <a:p>
                <a:r>
                  <a:rPr lang="pt-BR" dirty="0">
                    <a:solidFill>
                      <a:srgbClr val="FF0000"/>
                    </a:solidFill>
                  </a:rPr>
                  <a:t>I2(t) =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25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−312500.</m:t>
                        </m:r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mA</a:t>
                </a:r>
              </a:p>
            </p:txBody>
          </p:sp>
        </mc:Choice>
        <mc:Fallback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E39444BA-05BB-4F07-B54F-FCC0D3897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324" y="2056312"/>
                <a:ext cx="2546659" cy="649409"/>
              </a:xfrm>
              <a:prstGeom prst="rect">
                <a:avLst/>
              </a:prstGeom>
              <a:blipFill>
                <a:blip r:embed="rId9"/>
                <a:stretch>
                  <a:fillRect l="-2158" t="-4673" r="-1199" b="-140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29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  <p:bldP spid="34" grpId="0"/>
      <p:bldP spid="35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308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lastModifiedBy>Francilândio Lima</cp:lastModifiedBy>
  <cp:revision>27</cp:revision>
  <dcterms:created xsi:type="dcterms:W3CDTF">2021-06-28T22:52:35Z</dcterms:created>
  <dcterms:modified xsi:type="dcterms:W3CDTF">2021-06-29T00:11:29Z</dcterms:modified>
</cp:coreProperties>
</file>