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7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AF412-82B8-4B90-AA5B-3035AE600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454454-515B-4EA2-A883-5F16293F8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EBF5DF-6D43-4DC6-B128-3466BFDF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97FA-5148-4ED2-95D3-E4E0DEF7FBE5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F3A7A3-02C4-4B03-937D-2DC01CA03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D5CC5B-FE52-4392-99DE-16A8CEA1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F4B6-4F5D-4723-96EE-8C7717734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06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445F0-C82C-4C2F-ABEB-D7C672C79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9BE4BB-60DB-4BD8-A5C9-A04ED002F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AF648D-060E-4991-89B4-8080CC710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97FA-5148-4ED2-95D3-E4E0DEF7FBE5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44F8DC-431C-4AE3-B18F-175F9451D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B5AF65-7547-4A14-9352-43875B50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F4B6-4F5D-4723-96EE-8C7717734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26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FCF773-1CEF-4B3A-87FF-AA4F11EA7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0A23D6-B54E-4377-9368-9A9A4207D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D48FB7-69EC-4F9E-9CBE-254145BD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97FA-5148-4ED2-95D3-E4E0DEF7FBE5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D13DF2-5D03-42DF-B495-05BC8352C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0B1DA3-D96A-41F8-9177-6B5F1503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F4B6-4F5D-4723-96EE-8C7717734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70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3CF93-A1CD-422E-8153-C8160BAD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674B9C-8AB5-4BD9-AECF-940C4F19E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846F35-F460-4791-864F-394BFC17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97FA-5148-4ED2-95D3-E4E0DEF7FBE5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774F4C-8C17-46F6-BA75-99350697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75C4D7-82E6-4D87-8C77-E906F9BD2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F4B6-4F5D-4723-96EE-8C7717734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03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A3EF5-2D3A-4079-80EF-56897D975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938ED9-9B6D-4075-813B-BB4BF196D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0116E3-EA5F-42AB-8ABB-304FD27BF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97FA-5148-4ED2-95D3-E4E0DEF7FBE5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C0AFE2-144D-4620-B3EA-B3123DB3B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23AA64-1C85-473C-8CED-960300AB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F4B6-4F5D-4723-96EE-8C7717734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83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68F36-3B98-4507-A805-68AB03C1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26CCBA-3DC5-4E29-B882-ED93B65FA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488A81-F488-4E1F-8099-E22B109AC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D62938-7C69-456B-8846-BDD6B667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97FA-5148-4ED2-95D3-E4E0DEF7FBE5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C08E1C-9ECD-476F-A12C-57FA1198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B48A2B-FEFF-482D-B9C0-9D369C88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F4B6-4F5D-4723-96EE-8C7717734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55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6C017-8EF5-4AE7-999C-155536E1E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673463-10DB-481D-8B6D-0CC2AF36D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DE2E0E-4FEC-41AB-88EB-A34356993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D607EE3-9D41-468C-A73B-EECF8B804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EC46857-9D41-4D72-A2C6-3A64D7958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5782ED8-F478-4457-9A43-AF2A81AE0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97FA-5148-4ED2-95D3-E4E0DEF7FBE5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5007D1E-0171-45D1-B370-6B1B98D1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80E5B41-AD19-4793-8248-1A250233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F4B6-4F5D-4723-96EE-8C7717734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97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3F729-5884-4E17-8EE7-D5A4B2AC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899B881-9D72-4A31-A537-41E24F09D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97FA-5148-4ED2-95D3-E4E0DEF7FBE5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40C4A5F-B2E5-45E2-A17B-A1A1DFE76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56946C-E827-486C-A910-92471ABDD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F4B6-4F5D-4723-96EE-8C7717734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01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F17624-0FAF-41E3-AAE3-6AC80374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97FA-5148-4ED2-95D3-E4E0DEF7FBE5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CD799B0-E8B2-4B93-8C2A-AABF524B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196D77-5C8B-4DD3-A5CA-77BFE5E8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F4B6-4F5D-4723-96EE-8C7717734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88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CABB7-73C7-4EC2-A4D5-9BE370DEF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D2F41E-46D7-46A4-B023-95C2E7014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A0B16F-34E1-4592-9CDB-301016165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0A0BCF-8395-4C71-BEF9-F1D84570D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97FA-5148-4ED2-95D3-E4E0DEF7FBE5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D11A72-2314-4FCC-98A1-3D5D1F53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CCB3B3-5BD4-4C68-9C6C-C3899F48A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F4B6-4F5D-4723-96EE-8C7717734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91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0D236-5A46-404D-B486-C2117E196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3B0E6A5-D647-450C-84A9-4E3A5A04A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07B84A-C4D6-4C54-97BF-C11DCFB0A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972A15-DF17-493D-A86F-FBB8E2611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97FA-5148-4ED2-95D3-E4E0DEF7FBE5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70FE0D-1D84-4CCE-8828-67C2FD5F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74D468-261F-42D5-9B3D-89C63A92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F4B6-4F5D-4723-96EE-8C7717734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98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29B6A94-6D66-40DA-BA5D-4D7CC3FE6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C384A3-5169-4F34-97E6-6D2A45DD8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717EDA-CD09-4286-BB8E-2ACB8DF11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B97FA-5148-4ED2-95D3-E4E0DEF7FBE5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20F541-C2F1-414A-80FB-3CDE90D45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7EB422-32D0-469B-83ED-6C073CE69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9F4B6-4F5D-4723-96EE-8C77177346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8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3F830A9-3FB1-4196-A6C1-529813789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05325" cy="23622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A3C397F-7EDE-406F-9F43-8CEED665B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97" y="2362200"/>
            <a:ext cx="3667125" cy="13144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C909023-385B-4B3B-A44D-EF8AB9E01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71" y="3608285"/>
            <a:ext cx="2924175" cy="11525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5927E4A-68B8-490B-8C7E-0212D87E3C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83" y="4760810"/>
            <a:ext cx="3257550" cy="10382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53285F0-A00F-46B7-BAF7-94E6B44D53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097" y="5780751"/>
            <a:ext cx="1885186" cy="107724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41519F1-2D89-41AF-8798-71684B0E08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4283" y="5853690"/>
            <a:ext cx="1649823" cy="9496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D7DEB35-E170-4C5A-AE5B-7813B140FED8}"/>
                  </a:ext>
                </a:extLst>
              </p:cNvPr>
              <p:cNvSpPr txBox="1"/>
              <p:nvPr/>
            </p:nvSpPr>
            <p:spPr>
              <a:xfrm>
                <a:off x="4505325" y="0"/>
                <a:ext cx="3008581" cy="889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Transformação de fontes(T-C):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=12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D7DEB35-E170-4C5A-AE5B-7813B140F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325" y="0"/>
                <a:ext cx="3008581" cy="889731"/>
              </a:xfrm>
              <a:prstGeom prst="rect">
                <a:avLst/>
              </a:prstGeom>
              <a:blipFill>
                <a:blip r:embed="rId8"/>
                <a:stretch>
                  <a:fillRect l="-1619" t="-3425" r="-14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F6179B28-1A92-4DEC-A768-0AAF1EE6C1A8}"/>
                  </a:ext>
                </a:extLst>
              </p:cNvPr>
              <p:cNvSpPr txBox="1"/>
              <p:nvPr/>
            </p:nvSpPr>
            <p:spPr>
              <a:xfrm>
                <a:off x="4505325" y="911788"/>
                <a:ext cx="30085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Transformação de fontes(C-T):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=16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.10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=160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F6179B28-1A92-4DEC-A768-0AAF1EE6C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325" y="911788"/>
                <a:ext cx="3008581" cy="646331"/>
              </a:xfrm>
              <a:prstGeom prst="rect">
                <a:avLst/>
              </a:prstGeom>
              <a:blipFill>
                <a:blip r:embed="rId9"/>
                <a:stretch>
                  <a:fillRect l="-1619" t="-5660" r="-14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1B784BE7-AA3D-4525-A93B-193580163060}"/>
                  </a:ext>
                </a:extLst>
              </p:cNvPr>
              <p:cNvSpPr txBox="1"/>
              <p:nvPr/>
            </p:nvSpPr>
            <p:spPr>
              <a:xfrm>
                <a:off x="4505319" y="1580176"/>
                <a:ext cx="3254994" cy="911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Resistência equivalente paralelo: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𝑅𝑒𝑞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.10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+10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1B784BE7-AA3D-4525-A93B-193580163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319" y="1580176"/>
                <a:ext cx="3254994" cy="911788"/>
              </a:xfrm>
              <a:prstGeom prst="rect">
                <a:avLst/>
              </a:prstGeom>
              <a:blipFill>
                <a:blip r:embed="rId10"/>
                <a:stretch>
                  <a:fillRect l="-1498" t="-3333" r="-9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1DD8D0F9-5FE6-41F1-B80C-AE80086C54D5}"/>
                  </a:ext>
                </a:extLst>
              </p:cNvPr>
              <p:cNvSpPr txBox="1"/>
              <p:nvPr/>
            </p:nvSpPr>
            <p:spPr>
              <a:xfrm>
                <a:off x="4505319" y="2373094"/>
                <a:ext cx="29471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Resistência equivalente série: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𝑅𝑒𝑞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1DD8D0F9-5FE6-41F1-B80C-AE80086C5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319" y="2373094"/>
                <a:ext cx="2947153" cy="646331"/>
              </a:xfrm>
              <a:prstGeom prst="rect">
                <a:avLst/>
              </a:prstGeom>
              <a:blipFill>
                <a:blip r:embed="rId11"/>
                <a:stretch>
                  <a:fillRect l="-1653" t="-4717" r="-1033" b="-66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6829F6B-4FCD-4410-B4FB-C8C877E1A662}"/>
                  </a:ext>
                </a:extLst>
              </p:cNvPr>
              <p:cNvSpPr txBox="1"/>
              <p:nvPr/>
            </p:nvSpPr>
            <p:spPr>
              <a:xfrm>
                <a:off x="4505319" y="3019425"/>
                <a:ext cx="3008581" cy="911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Transformação de fontes(T-C):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160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=8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6829F6B-4FCD-4410-B4FB-C8C877E1A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319" y="3019425"/>
                <a:ext cx="3008581" cy="911788"/>
              </a:xfrm>
              <a:prstGeom prst="rect">
                <a:avLst/>
              </a:prstGeom>
              <a:blipFill>
                <a:blip r:embed="rId12"/>
                <a:stretch>
                  <a:fillRect l="-1619" t="-3333" r="-14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F98E1F16-3973-467B-B5D9-3619EA29BA44}"/>
                  </a:ext>
                </a:extLst>
              </p:cNvPr>
              <p:cNvSpPr txBox="1"/>
              <p:nvPr/>
            </p:nvSpPr>
            <p:spPr>
              <a:xfrm>
                <a:off x="4505319" y="3931213"/>
                <a:ext cx="3254994" cy="1176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Resistência equivalente paralelo: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𝑅𝑒𝑞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.20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+20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=4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F98E1F16-3973-467B-B5D9-3619EA29B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319" y="3931213"/>
                <a:ext cx="3254994" cy="1176861"/>
              </a:xfrm>
              <a:prstGeom prst="rect">
                <a:avLst/>
              </a:prstGeom>
              <a:blipFill>
                <a:blip r:embed="rId13"/>
                <a:stretch>
                  <a:fillRect l="-1498" t="-3109" r="-9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5CCDBE0C-1729-4D6C-B9C1-C72D17FE3A16}"/>
                  </a:ext>
                </a:extLst>
              </p:cNvPr>
              <p:cNvSpPr txBox="1"/>
              <p:nvPr/>
            </p:nvSpPr>
            <p:spPr>
              <a:xfrm>
                <a:off x="4505319" y="4784908"/>
                <a:ext cx="30784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Fonte de corrente equivalente: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5CCDBE0C-1729-4D6C-B9C1-C72D17FE3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319" y="4784908"/>
                <a:ext cx="3078407" cy="646331"/>
              </a:xfrm>
              <a:prstGeom prst="rect">
                <a:avLst/>
              </a:prstGeom>
              <a:blipFill>
                <a:blip r:embed="rId14"/>
                <a:stretch>
                  <a:fillRect l="-1584" t="-5660" r="-13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0A40AA1E-49FA-4FB8-8C3D-EF15D8127BC4}"/>
                  </a:ext>
                </a:extLst>
              </p:cNvPr>
              <p:cNvSpPr txBox="1"/>
              <p:nvPr/>
            </p:nvSpPr>
            <p:spPr>
              <a:xfrm>
                <a:off x="4505318" y="5431239"/>
                <a:ext cx="30085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Transformação de fontes(C-T):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=20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.4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=80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0A40AA1E-49FA-4FB8-8C3D-EF15D8127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318" y="5431239"/>
                <a:ext cx="3008581" cy="646331"/>
              </a:xfrm>
              <a:prstGeom prst="rect">
                <a:avLst/>
              </a:prstGeom>
              <a:blipFill>
                <a:blip r:embed="rId15"/>
                <a:stretch>
                  <a:fillRect l="-1619" t="-5660" r="-14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E4FF234A-83CA-423D-A252-11D166886F99}"/>
                  </a:ext>
                </a:extLst>
              </p:cNvPr>
              <p:cNvSpPr txBox="1"/>
              <p:nvPr/>
            </p:nvSpPr>
            <p:spPr>
              <a:xfrm>
                <a:off x="7760313" y="3825"/>
                <a:ext cx="2290755" cy="11667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Constante de tempo: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.20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𝑢𝑠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=12500 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E4FF234A-83CA-423D-A252-11D166886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313" y="3825"/>
                <a:ext cx="2290755" cy="1166794"/>
              </a:xfrm>
              <a:prstGeom prst="rect">
                <a:avLst/>
              </a:prstGeom>
              <a:blipFill>
                <a:blip r:embed="rId16"/>
                <a:stretch>
                  <a:fillRect l="-2128" t="-31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B0F4852E-BC8F-4592-A959-1EAA45BA2A0E}"/>
                  </a:ext>
                </a:extLst>
              </p:cNvPr>
              <p:cNvSpPr txBox="1"/>
              <p:nvPr/>
            </p:nvSpPr>
            <p:spPr>
              <a:xfrm>
                <a:off x="7760313" y="1170619"/>
                <a:ext cx="3172728" cy="10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Tensão no capacitor: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𝑉𝑐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𝑉𝑐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𝑉𝑐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=80−80.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−12500.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B0F4852E-BC8F-4592-A959-1EAA45BA2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313" y="1170619"/>
                <a:ext cx="3172728" cy="1069588"/>
              </a:xfrm>
              <a:prstGeom prst="rect">
                <a:avLst/>
              </a:prstGeom>
              <a:blipFill>
                <a:blip r:embed="rId17"/>
                <a:stretch>
                  <a:fillRect l="-1538" t="-28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EE0CFBFB-D184-4065-B7A4-C2D8197A6F07}"/>
                  </a:ext>
                </a:extLst>
              </p:cNvPr>
              <p:cNvSpPr txBox="1"/>
              <p:nvPr/>
            </p:nvSpPr>
            <p:spPr>
              <a:xfrm>
                <a:off x="7760313" y="2240207"/>
                <a:ext cx="2649636" cy="1186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Corrente no capacitor: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𝑖𝑐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𝑉𝑐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𝑖𝑐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=20.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−12500.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EE0CFBFB-D184-4065-B7A4-C2D8197A6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313" y="2240207"/>
                <a:ext cx="2649636" cy="1186928"/>
              </a:xfrm>
              <a:prstGeom prst="rect">
                <a:avLst/>
              </a:prstGeom>
              <a:blipFill>
                <a:blip r:embed="rId18"/>
                <a:stretch>
                  <a:fillRect l="-1839" t="-25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1E70AB8-25E7-4C9D-A6D3-A2426224D6BB}"/>
                  </a:ext>
                </a:extLst>
              </p:cNvPr>
              <p:cNvSpPr txBox="1"/>
              <p:nvPr/>
            </p:nvSpPr>
            <p:spPr>
              <a:xfrm>
                <a:off x="7760313" y="3475319"/>
                <a:ext cx="3833101" cy="896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Corrente i2: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𝑉𝑐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8−8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−12500.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1E70AB8-25E7-4C9D-A6D3-A2426224D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313" y="3475319"/>
                <a:ext cx="3833101" cy="896912"/>
              </a:xfrm>
              <a:prstGeom prst="rect">
                <a:avLst/>
              </a:prstGeom>
              <a:blipFill>
                <a:blip r:embed="rId19"/>
                <a:stretch>
                  <a:fillRect l="-1272" t="-34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0C9B190D-8A26-40FB-9BE8-9B12390C571D}"/>
                  </a:ext>
                </a:extLst>
              </p:cNvPr>
              <p:cNvSpPr txBox="1"/>
              <p:nvPr/>
            </p:nvSpPr>
            <p:spPr>
              <a:xfrm>
                <a:off x="7760313" y="4372231"/>
                <a:ext cx="2858860" cy="1203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LKT em I):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−120+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𝑉𝑐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=120−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𝑉𝑐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=4+8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−12500.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0C9B190D-8A26-40FB-9BE8-9B12390C5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313" y="4372231"/>
                <a:ext cx="2858860" cy="1203406"/>
              </a:xfrm>
              <a:prstGeom prst="rect">
                <a:avLst/>
              </a:prstGeom>
              <a:blipFill>
                <a:blip r:embed="rId20"/>
                <a:stretch>
                  <a:fillRect l="-1706" t="-25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826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3F830A9-3FB1-4196-A6C1-529813789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05325" cy="2362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D4E42AB2-DD29-46AA-8AC0-6A25338E2E3F}"/>
                  </a:ext>
                </a:extLst>
              </p:cNvPr>
              <p:cNvSpPr txBox="1"/>
              <p:nvPr/>
            </p:nvSpPr>
            <p:spPr>
              <a:xfrm>
                <a:off x="4505325" y="0"/>
                <a:ext cx="3138680" cy="1489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Dados: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=4+8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−12500.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=8−8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−12500.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𝑖𝑐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=20.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−12500.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b="0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𝑉𝑐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=80−80.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−12500.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D4E42AB2-DD29-46AA-8AC0-6A25338E2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325" y="0"/>
                <a:ext cx="3138680" cy="1489639"/>
              </a:xfrm>
              <a:prstGeom prst="rect">
                <a:avLst/>
              </a:prstGeom>
              <a:blipFill>
                <a:blip r:embed="rId3"/>
                <a:stretch>
                  <a:fillRect l="-1553" t="-20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046DE8B-AC3E-458D-B8E4-5F0242671C12}"/>
                  </a:ext>
                </a:extLst>
              </p:cNvPr>
              <p:cNvSpPr txBox="1"/>
              <p:nvPr/>
            </p:nvSpPr>
            <p:spPr>
              <a:xfrm>
                <a:off x="4505325" y="1489639"/>
                <a:ext cx="3010696" cy="1203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LKC em 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𝑖𝑐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𝑖𝑐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=4−4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−12500.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046DE8B-AC3E-458D-B8E4-5F0242671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325" y="1489639"/>
                <a:ext cx="3010696" cy="1203406"/>
              </a:xfrm>
              <a:prstGeom prst="rect">
                <a:avLst/>
              </a:prstGeom>
              <a:blipFill>
                <a:blip r:embed="rId4"/>
                <a:stretch>
                  <a:fillRect l="-1619" t="-25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FD13B2B-BC5A-4430-A9EB-691F8169949E}"/>
                  </a:ext>
                </a:extLst>
              </p:cNvPr>
              <p:cNvSpPr txBox="1"/>
              <p:nvPr/>
            </p:nvSpPr>
            <p:spPr>
              <a:xfrm>
                <a:off x="4505325" y="2693045"/>
                <a:ext cx="352686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LKT em III):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𝑉𝑐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−10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∆(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∆(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𝑉𝑐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=120−40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−12500.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b="0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FD13B2B-BC5A-4430-A9EB-691F81699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325" y="2693045"/>
                <a:ext cx="3526863" cy="1200329"/>
              </a:xfrm>
              <a:prstGeom prst="rect">
                <a:avLst/>
              </a:prstGeom>
              <a:blipFill>
                <a:blip r:embed="rId5"/>
                <a:stretch>
                  <a:fillRect l="-1382" t="-30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866B0D9-93FB-404F-BC64-F625AF97C5A0}"/>
                  </a:ext>
                </a:extLst>
              </p:cNvPr>
              <p:cNvSpPr txBox="1"/>
              <p:nvPr/>
            </p:nvSpPr>
            <p:spPr>
              <a:xfrm>
                <a:off x="4505325" y="3893374"/>
                <a:ext cx="3814378" cy="926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Potência da fonte de corrente: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𝑃𝑜𝑡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=16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∆(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𝑃𝑜𝑡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=−1,92+0,64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−12500.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866B0D9-93FB-404F-BC64-F625AF97C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325" y="3893374"/>
                <a:ext cx="3814378" cy="926407"/>
              </a:xfrm>
              <a:prstGeom prst="rect">
                <a:avLst/>
              </a:prstGeom>
              <a:blipFill>
                <a:blip r:embed="rId6"/>
                <a:stretch>
                  <a:fillRect l="-1278" t="-3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aixaDeTexto 26">
            <a:extLst>
              <a:ext uri="{FF2B5EF4-FFF2-40B4-BE49-F238E27FC236}">
                <a16:creationId xmlns:a16="http://schemas.microsoft.com/office/drawing/2014/main" id="{1B952936-DDA5-4720-94F1-CBD62B234BA4}"/>
              </a:ext>
            </a:extLst>
          </p:cNvPr>
          <p:cNvSpPr txBox="1"/>
          <p:nvPr/>
        </p:nvSpPr>
        <p:spPr>
          <a:xfrm>
            <a:off x="4505325" y="4819781"/>
            <a:ext cx="4331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Como ao termo -1,92 é predominante</a:t>
            </a:r>
          </a:p>
          <a:p>
            <a:r>
              <a:rPr lang="pt-BR" dirty="0">
                <a:solidFill>
                  <a:srgbClr val="00B050"/>
                </a:solidFill>
              </a:rPr>
              <a:t>e é negativo, pela convenção passiva a fonte</a:t>
            </a:r>
          </a:p>
          <a:p>
            <a:r>
              <a:rPr lang="pt-BR" dirty="0">
                <a:solidFill>
                  <a:srgbClr val="00B050"/>
                </a:solidFill>
              </a:rPr>
              <a:t>fornece potência.</a:t>
            </a:r>
          </a:p>
        </p:txBody>
      </p:sp>
    </p:spTree>
    <p:extLst>
      <p:ext uri="{BB962C8B-B14F-4D97-AF65-F5344CB8AC3E}">
        <p14:creationId xmlns:p14="http://schemas.microsoft.com/office/powerpoint/2010/main" val="281955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3F830A9-3FB1-4196-A6C1-529813789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05325" cy="2362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D4E42AB2-DD29-46AA-8AC0-6A25338E2E3F}"/>
                  </a:ext>
                </a:extLst>
              </p:cNvPr>
              <p:cNvSpPr txBox="1"/>
              <p:nvPr/>
            </p:nvSpPr>
            <p:spPr>
              <a:xfrm>
                <a:off x="4505325" y="0"/>
                <a:ext cx="29431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Dados: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𝑉𝑐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0−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𝑉𝑐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0+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80 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D4E42AB2-DD29-46AA-8AC0-6A25338E2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325" y="0"/>
                <a:ext cx="2943178" cy="646331"/>
              </a:xfrm>
              <a:prstGeom prst="rect">
                <a:avLst/>
              </a:prstGeom>
              <a:blipFill>
                <a:blip r:embed="rId3"/>
                <a:stretch>
                  <a:fillRect l="-1656" t="-47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EC82E330-EADC-4248-9075-7EA39687E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247" y="2362200"/>
            <a:ext cx="2916829" cy="120104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26E466-D357-4DBF-B7D4-FE46E656CB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63216"/>
            <a:ext cx="2113060" cy="106118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EE349A2-F2E8-4396-A438-39C68EC881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3060" y="3563247"/>
            <a:ext cx="1916374" cy="11611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D15625E9-2FF9-4B0F-B956-B31B79754282}"/>
                  </a:ext>
                </a:extLst>
              </p:cNvPr>
              <p:cNvSpPr txBox="1"/>
              <p:nvPr/>
            </p:nvSpPr>
            <p:spPr>
              <a:xfrm>
                <a:off x="4505325" y="648789"/>
                <a:ext cx="2918812" cy="911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Transformação de fonte(T-C):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=12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D15625E9-2FF9-4B0F-B956-B31B79754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325" y="648789"/>
                <a:ext cx="2918812" cy="911788"/>
              </a:xfrm>
              <a:prstGeom prst="rect">
                <a:avLst/>
              </a:prstGeom>
              <a:blipFill>
                <a:blip r:embed="rId7"/>
                <a:stretch>
                  <a:fillRect l="-1670" t="-3333" r="-14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66BDAAC-2193-41FC-A419-CF646E0180F6}"/>
                  </a:ext>
                </a:extLst>
              </p:cNvPr>
              <p:cNvSpPr txBox="1"/>
              <p:nvPr/>
            </p:nvSpPr>
            <p:spPr>
              <a:xfrm>
                <a:off x="4505323" y="1560577"/>
                <a:ext cx="2791726" cy="899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Resistência equivalente: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𝑅𝑒𝑞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.10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+10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66BDAAC-2193-41FC-A419-CF646E018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323" y="1560577"/>
                <a:ext cx="2791726" cy="899862"/>
              </a:xfrm>
              <a:prstGeom prst="rect">
                <a:avLst/>
              </a:prstGeom>
              <a:blipFill>
                <a:blip r:embed="rId8"/>
                <a:stretch>
                  <a:fillRect l="-1747" t="-33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38F26ACE-9C0A-4108-9FBF-0B94B7227FFE}"/>
                  </a:ext>
                </a:extLst>
              </p:cNvPr>
              <p:cNvSpPr txBox="1"/>
              <p:nvPr/>
            </p:nvSpPr>
            <p:spPr>
              <a:xfrm>
                <a:off x="4505325" y="2460439"/>
                <a:ext cx="29188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Transformação de fonte(C-T):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.5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=60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38F26ACE-9C0A-4108-9FBF-0B94B7227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325" y="2460439"/>
                <a:ext cx="2918812" cy="646331"/>
              </a:xfrm>
              <a:prstGeom prst="rect">
                <a:avLst/>
              </a:prstGeom>
              <a:blipFill>
                <a:blip r:embed="rId9"/>
                <a:stretch>
                  <a:fillRect l="-1670" t="-5660" r="-14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F36FBE9A-AEF3-4E2B-B0EC-8230F9E7BA32}"/>
                  </a:ext>
                </a:extLst>
              </p:cNvPr>
              <p:cNvSpPr txBox="1"/>
              <p:nvPr/>
            </p:nvSpPr>
            <p:spPr>
              <a:xfrm>
                <a:off x="4505323" y="3106770"/>
                <a:ext cx="2431050" cy="11887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Constante de tempo: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.20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𝑢𝑠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=10000 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F36FBE9A-AEF3-4E2B-B0EC-8230F9E7B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323" y="3106770"/>
                <a:ext cx="2431050" cy="1188787"/>
              </a:xfrm>
              <a:prstGeom prst="rect">
                <a:avLst/>
              </a:prstGeom>
              <a:blipFill>
                <a:blip r:embed="rId10"/>
                <a:stretch>
                  <a:fillRect l="-2005" t="-30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DC57E9E-05CF-4D9F-9D42-DA55278BDBAF}"/>
                  </a:ext>
                </a:extLst>
              </p:cNvPr>
              <p:cNvSpPr txBox="1"/>
              <p:nvPr/>
            </p:nvSpPr>
            <p:spPr>
              <a:xfrm>
                <a:off x="4505323" y="4295557"/>
                <a:ext cx="3367460" cy="1049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Tensão no capacitor: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𝑉𝑐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𝑉𝑐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0+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𝑉𝑐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=60+20.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−10000.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DC57E9E-05CF-4D9F-9D42-DA55278BD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323" y="4295557"/>
                <a:ext cx="3367460" cy="1049005"/>
              </a:xfrm>
              <a:prstGeom prst="rect">
                <a:avLst/>
              </a:prstGeom>
              <a:blipFill>
                <a:blip r:embed="rId11"/>
                <a:stretch>
                  <a:fillRect l="-1449" t="-34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74776BD6-9177-46BE-B70B-6DED18EED506}"/>
                  </a:ext>
                </a:extLst>
              </p:cNvPr>
              <p:cNvSpPr txBox="1"/>
              <p:nvPr/>
            </p:nvSpPr>
            <p:spPr>
              <a:xfrm>
                <a:off x="7872783" y="0"/>
                <a:ext cx="2697726" cy="11838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Corrente no capacitor: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𝑖𝑐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𝑉𝑐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𝑖𝑐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=−4.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−10000.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74776BD6-9177-46BE-B70B-6DED18EED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783" y="0"/>
                <a:ext cx="2697726" cy="1183850"/>
              </a:xfrm>
              <a:prstGeom prst="rect">
                <a:avLst/>
              </a:prstGeom>
              <a:blipFill>
                <a:blip r:embed="rId12"/>
                <a:stretch>
                  <a:fillRect l="-1806" t="-25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E0D0A5F7-5368-4D53-9EB1-3F912BEB0BA4}"/>
                  </a:ext>
                </a:extLst>
              </p:cNvPr>
              <p:cNvSpPr txBox="1"/>
              <p:nvPr/>
            </p:nvSpPr>
            <p:spPr>
              <a:xfrm>
                <a:off x="7872783" y="1181100"/>
                <a:ext cx="3833101" cy="896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Corrente i2: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𝑉𝑐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6+2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−10000.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E0D0A5F7-5368-4D53-9EB1-3F912BEB0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783" y="1181100"/>
                <a:ext cx="3833101" cy="896912"/>
              </a:xfrm>
              <a:prstGeom prst="rect">
                <a:avLst/>
              </a:prstGeom>
              <a:blipFill>
                <a:blip r:embed="rId13"/>
                <a:stretch>
                  <a:fillRect l="-1272" t="-40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3DE6909A-3BE2-4B5A-AA9B-C1FCB4A26649}"/>
                  </a:ext>
                </a:extLst>
              </p:cNvPr>
              <p:cNvSpPr txBox="1"/>
              <p:nvPr/>
            </p:nvSpPr>
            <p:spPr>
              <a:xfrm>
                <a:off x="7872783" y="2078012"/>
                <a:ext cx="285886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LKC em 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𝑖𝑐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=6−2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−10000.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3DE6909A-3BE2-4B5A-AA9B-C1FCB4A26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783" y="2078012"/>
                <a:ext cx="2858860" cy="923330"/>
              </a:xfrm>
              <a:prstGeom prst="rect">
                <a:avLst/>
              </a:prstGeom>
              <a:blipFill>
                <a:blip r:embed="rId14"/>
                <a:stretch>
                  <a:fillRect l="-1706" t="-39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844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8" grpId="0"/>
      <p:bldP spid="19" grpId="0"/>
      <p:bldP spid="20" grpId="0"/>
      <p:bldP spid="17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503</Words>
  <Application>Microsoft Office PowerPoint</Application>
  <PresentationFormat>Widescreen</PresentationFormat>
  <Paragraphs>72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Francilândio Lima</dc:creator>
  <cp:lastModifiedBy>Francilândio Lima</cp:lastModifiedBy>
  <cp:revision>50</cp:revision>
  <dcterms:created xsi:type="dcterms:W3CDTF">2021-07-08T23:30:43Z</dcterms:created>
  <dcterms:modified xsi:type="dcterms:W3CDTF">2021-07-09T13:22:45Z</dcterms:modified>
</cp:coreProperties>
</file>