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66" r:id="rId6"/>
    <p:sldId id="263" r:id="rId7"/>
    <p:sldId id="265" r:id="rId8"/>
    <p:sldId id="264" r:id="rId9"/>
    <p:sldId id="258" r:id="rId10"/>
    <p:sldId id="259" r:id="rId11"/>
    <p:sldId id="260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  <p:embeddedFont>
      <p:font typeface="Montserrat Light" panose="020B0604020202020204" charset="0"/>
      <p:regular r:id="rId24"/>
      <p:bold r:id="rId25"/>
      <p:italic r:id="rId26"/>
      <p:boldItalic r:id="rId27"/>
    </p:embeddedFont>
    <p:embeddedFont>
      <p:font typeface="Playfair Display" panose="020B060402020202020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bf4456de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bf4456de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22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836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39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bf4456de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bf4456de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bf4456de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bf4456de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B39A-218C-43DB-904C-0E7B118C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B70E0-ED11-4EE5-90D6-4D53F1F2C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D0DC6-F430-46A6-86FE-8C335372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9CD6-557D-416A-A17B-AC6B5E6B1A4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6C8C-1468-4A95-AEEC-1B3A676D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8594B-6DC7-4BB3-83A6-69C12252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11491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9864-7456-4E65-811C-4129B537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F1913-FC48-494E-B018-B194DBC50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1828-AD1E-4705-8990-B0F0C625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9CD6-557D-416A-A17B-AC6B5E6B1A4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A83C3-505F-4DDA-AE9D-B82FDA36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D81E8-231C-442C-B091-8B960091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2419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3E43E-6244-4157-BFA5-522E139B5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ABC6B-4873-4097-B5CB-9C47959C3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E2259-6604-4BA9-8F1B-A9DDF03D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9CD6-557D-416A-A17B-AC6B5E6B1A4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60A08-72D9-475F-AC5B-64E3549A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9BE26-1BC2-47B8-89B9-42077599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911203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297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1478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3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9036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071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946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1891-9AFA-4756-94DF-2AA426C9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8FE82-8D7D-487F-BC36-3F22893ED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505FA-F306-4945-8D75-0FCDA8E3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9CD6-557D-416A-A17B-AC6B5E6B1A4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17D14-D0E5-4403-898B-CA901284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682BF-CCF0-4458-B2B5-355698CA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145317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3576-9139-44E1-BA0B-4AF4EFB6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15026-DB56-4031-AD86-0ED67F59E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167BE-02E3-49AF-B17E-184A0BC1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9CD6-557D-416A-A17B-AC6B5E6B1A4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9479B-808C-4CC9-B2FE-D1F71B5A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DDEC3-34F2-4E1D-8BE9-B6FE75B3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79363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F690-B297-4E7A-8538-BB262A4F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8DE2C-97BD-443C-8110-00AE41F66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618B8-D3D7-4DD7-8139-00F74F81E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30AFD-3293-4E2E-A52E-6A2ACD7F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9CD6-557D-416A-A17B-AC6B5E6B1A4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BD518-4B78-4B42-95D5-5020CECB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F022C-D941-4DEF-870B-099E86A1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731656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0F1D-1A7F-49C5-A415-A5563C13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CA4D8-C4AD-4114-BEB1-327CCB9DB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A2E43-E193-4769-A08F-34A97DD6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D9A04-C2BE-4BA2-B5A4-2A45FB833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09FEA-B579-4823-8884-C09DEA779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3898E-3409-4B89-A8CF-79EE82301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9CD6-557D-416A-A17B-AC6B5E6B1A4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7729A-591C-419B-9613-8369D6AD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60C3B-ED1C-4190-9F2E-D7379FB8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089228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145A-F96B-4250-8377-5431EAF8D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D6C82-7259-476D-9F41-177E5EA8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9CD6-557D-416A-A17B-AC6B5E6B1A4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2BC87-52D7-4C4E-B472-F9787325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76B74-0C4A-4A0B-A732-14AE943A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21745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029B7-097A-4663-B326-EFCE7EE5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9CD6-557D-416A-A17B-AC6B5E6B1A4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7FAEE-B1FF-4FB0-8520-535EC61F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700CB-BC71-471F-B138-C3CECC14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280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2B20-B240-4030-AB1F-DE4109E8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73267-3CCA-4ABC-8685-FA53671C2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D6851-2138-49A1-B634-79700A0C5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CED5C-778C-449A-94FB-AB9A937A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9CD6-557D-416A-A17B-AC6B5E6B1A4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FDFB1-E472-48B6-BCF6-A0CD6D59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62326-2048-401E-AE1B-1E3C2097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469351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D73A-902F-414C-A78E-7E1305EB2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1DFC7-1F2A-410C-B3F8-4F0FAC771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F74A6-034D-452E-A7B5-C4CFFD3A0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86382-4465-4F96-A78B-7A8D3D7D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9CD6-557D-416A-A17B-AC6B5E6B1A4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5EA45-17F4-4031-ABC9-B70F6FF0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587A3-F73D-45DA-991C-9E0A0DA0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28822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F7F8E-8400-4280-855A-ED34C178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9EE4A-5D46-40F5-B7C0-8FFBAC6C7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B6381-3EE9-445F-841B-3BF9B8248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99CD6-557D-416A-A17B-AC6B5E6B1A4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631FC-9989-4FE6-BF5A-93789B75F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CFE0B-E395-486B-BB9F-8CA00093C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061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ctrTitle"/>
          </p:nvPr>
        </p:nvSpPr>
        <p:spPr>
          <a:xfrm>
            <a:off x="80387" y="929473"/>
            <a:ext cx="8323596" cy="273900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latin typeface="Playfair Display"/>
                <a:ea typeface="Playfair Display"/>
                <a:cs typeface="Playfair Display"/>
                <a:sym typeface="Playfair Display"/>
              </a:rPr>
              <a:t>Conscience: A Novel Method of Minimizing COVID-19 Spread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8" name="Google Shape;88;p12"/>
          <p:cNvSpPr txBox="1"/>
          <p:nvPr/>
        </p:nvSpPr>
        <p:spPr>
          <a:xfrm>
            <a:off x="1219849" y="4391380"/>
            <a:ext cx="6432300" cy="6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Kehinde </a:t>
            </a:r>
            <a:r>
              <a:rPr lang="en-US" dirty="0" err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Adedara</a:t>
            </a:r>
            <a:r>
              <a:rPr lang="en-US" dirty="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, David Wang, Mohammad Rashad, Victor </a:t>
            </a:r>
            <a:r>
              <a:rPr lang="en-US" dirty="0" err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Elujinmi</a:t>
            </a:r>
            <a:r>
              <a:rPr lang="en-US" dirty="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COMPETITION</a:t>
            </a:r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COMPETITORS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COVIDWISE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Notifies users if they’ve been in contact with a carrier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Based in Virginia</a:t>
            </a:r>
            <a:endParaRPr sz="18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HEALTHYLYNKED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Tracks worldwide data 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Users self-report symptoms</a:t>
            </a:r>
            <a:endParaRPr sz="1800"/>
          </a:p>
        </p:txBody>
      </p:sp>
      <p:sp>
        <p:nvSpPr>
          <p:cNvPr id="133" name="Google Shape;133;p15"/>
          <p:cNvSpPr txBox="1">
            <a:spLocks noGrp="1"/>
          </p:cNvSpPr>
          <p:nvPr>
            <p:ph type="body" idx="2"/>
          </p:nvPr>
        </p:nvSpPr>
        <p:spPr>
          <a:xfrm>
            <a:off x="4815600" y="1430150"/>
            <a:ext cx="37599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COMPETITIVE ADVANTAGE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No other app tracks data of areas/buildings for schools and businesses</a:t>
            </a:r>
            <a:endParaRPr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Our app tells the user what places they’ve been to</a:t>
            </a:r>
            <a:endParaRPr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Notifies the user where and when they came in contact with a carrier</a:t>
            </a:r>
            <a:endParaRPr dirty="0"/>
          </a:p>
        </p:txBody>
      </p:sp>
      <p:sp>
        <p:nvSpPr>
          <p:cNvPr id="134" name="Google Shape;134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075" y="1763900"/>
            <a:ext cx="379704" cy="3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5450" y="3386425"/>
            <a:ext cx="438850" cy="441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15"/>
          <p:cNvGrpSpPr/>
          <p:nvPr/>
        </p:nvGrpSpPr>
        <p:grpSpPr>
          <a:xfrm>
            <a:off x="8480581" y="320993"/>
            <a:ext cx="303698" cy="445825"/>
            <a:chOff x="655600" y="3183978"/>
            <a:chExt cx="490627" cy="720234"/>
          </a:xfrm>
        </p:grpSpPr>
        <p:sp>
          <p:nvSpPr>
            <p:cNvPr id="138" name="Google Shape;138;p15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4294967295"/>
          </p:nvPr>
        </p:nvSpPr>
        <p:spPr>
          <a:xfrm>
            <a:off x="994719" y="1541892"/>
            <a:ext cx="4565822" cy="229711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Mobile App Demo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5409325" y="831513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0" name="Google Shape;150;p16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151" name="Google Shape;151;p16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Knowledge</a:t>
            </a:r>
            <a:endParaRPr dirty="0"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562708" y="1232296"/>
            <a:ext cx="7725992" cy="35557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300" dirty="0"/>
              <a:t>Small business owners are the most affected during the pandemic.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-US" sz="23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-US" sz="23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300" dirty="0"/>
              <a:t>Schools and big organizations are turning to alternative innovations that will ensure the day – to – day activity continues while preventing's and practicing proper COVID-19 precautions for the employees.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-US" sz="23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3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3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3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300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2300"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6" name="Google Shape;96;p13"/>
          <p:cNvGrpSpPr/>
          <p:nvPr/>
        </p:nvGrpSpPr>
        <p:grpSpPr>
          <a:xfrm>
            <a:off x="8391798" y="244143"/>
            <a:ext cx="460705" cy="491455"/>
            <a:chOff x="9901824" y="937343"/>
            <a:chExt cx="744273" cy="793950"/>
          </a:xfrm>
        </p:grpSpPr>
        <p:grpSp>
          <p:nvGrpSpPr>
            <p:cNvPr id="97" name="Google Shape;97;p13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8" name="Google Shape;98;p13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" name="Google Shape;108;p13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439C-3D79-494C-A341-D352EB57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1B3F0-4703-4FEB-B3B4-2B1C74775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Conscience is a duo-application that incorporates a wearable air quality device with an application, hence helping users predict the likelihood of a COVID-19 encounter in a location.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D303F-E604-4625-814D-E01F565D5B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234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F2FB-37E0-4CEB-AF46-9AB8311A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5" y="0"/>
            <a:ext cx="4389644" cy="3480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Conscience device</a:t>
            </a:r>
            <a:b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The sensor senses and predicts   polluted pathogens in the air.</a:t>
            </a:r>
            <a:b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Pathogens that can host and replicate COVID-19 SARS receptors</a:t>
            </a:r>
            <a:endParaRPr lang="en-US" sz="1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Oval 20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8037" y="147832"/>
            <a:ext cx="1515618" cy="1515618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9FC99DB3-6BDF-49E5-9904-56C481B79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20" r="33282" b="6"/>
          <a:stretch/>
        </p:blipFill>
        <p:spPr>
          <a:xfrm>
            <a:off x="4321481" y="271276"/>
            <a:ext cx="1268730" cy="126873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sp>
        <p:nvSpPr>
          <p:cNvPr id="43" name="Freeform: Shape 22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199" y="0"/>
            <a:ext cx="3057801" cy="2583946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97" y="1913058"/>
            <a:ext cx="2304288" cy="2304288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close up of a box&#10;&#10;Description automatically generated">
            <a:extLst>
              <a:ext uri="{FF2B5EF4-FFF2-40B4-BE49-F238E27FC236}">
                <a16:creationId xmlns:a16="http://schemas.microsoft.com/office/drawing/2014/main" id="{FC3C67B1-3431-4D5F-80A9-0D28758696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44" r="31356" b="-1"/>
          <a:stretch/>
        </p:blipFill>
        <p:spPr>
          <a:xfrm>
            <a:off x="4450341" y="2036502"/>
            <a:ext cx="2057400" cy="20574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60CA7243-B249-46F9-A30A-F82BF70E52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05" r="32321" b="2"/>
          <a:stretch/>
        </p:blipFill>
        <p:spPr>
          <a:xfrm>
            <a:off x="6208968" y="1"/>
            <a:ext cx="2935032" cy="2461177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sp>
        <p:nvSpPr>
          <p:cNvPr id="44" name="Freeform: Shape 26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5697" y="3453063"/>
            <a:ext cx="3210834" cy="1690435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28">
            <a:extLst>
              <a:ext uri="{FF2B5EF4-FFF2-40B4-BE49-F238E27FC236}">
                <a16:creationId xmlns:a16="http://schemas.microsoft.com/office/drawing/2014/main" id="{0640CCAE-325C-4DD0-BB26-38BF690F3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88201"/>
            <a:ext cx="1299081" cy="1631338"/>
          </a:xfrm>
          <a:custGeom>
            <a:avLst/>
            <a:gdLst>
              <a:gd name="connsiteX0" fmla="*/ 644549 w 1732108"/>
              <a:gd name="connsiteY0" fmla="*/ 0 h 2175118"/>
              <a:gd name="connsiteX1" fmla="*/ 1732108 w 1732108"/>
              <a:gd name="connsiteY1" fmla="*/ 1087559 h 2175118"/>
              <a:gd name="connsiteX2" fmla="*/ 644549 w 1732108"/>
              <a:gd name="connsiteY2" fmla="*/ 2175118 h 2175118"/>
              <a:gd name="connsiteX3" fmla="*/ 36485 w 1732108"/>
              <a:gd name="connsiteY3" fmla="*/ 1989380 h 2175118"/>
              <a:gd name="connsiteX4" fmla="*/ 0 w 1732108"/>
              <a:gd name="connsiteY4" fmla="*/ 1959278 h 2175118"/>
              <a:gd name="connsiteX5" fmla="*/ 0 w 1732108"/>
              <a:gd name="connsiteY5" fmla="*/ 215841 h 2175118"/>
              <a:gd name="connsiteX6" fmla="*/ 36485 w 1732108"/>
              <a:gd name="connsiteY6" fmla="*/ 185738 h 2175118"/>
              <a:gd name="connsiteX7" fmla="*/ 644549 w 1732108"/>
              <a:gd name="connsiteY7" fmla="*/ 0 h 217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2108" h="2175118">
                <a:moveTo>
                  <a:pt x="644549" y="0"/>
                </a:moveTo>
                <a:cubicBezTo>
                  <a:pt x="1245191" y="0"/>
                  <a:pt x="1732108" y="486917"/>
                  <a:pt x="1732108" y="1087559"/>
                </a:cubicBezTo>
                <a:cubicBezTo>
                  <a:pt x="1732108" y="1688201"/>
                  <a:pt x="1245191" y="2175118"/>
                  <a:pt x="644549" y="2175118"/>
                </a:cubicBezTo>
                <a:cubicBezTo>
                  <a:pt x="419308" y="2175118"/>
                  <a:pt x="210060" y="2106646"/>
                  <a:pt x="36485" y="1989380"/>
                </a:cubicBezTo>
                <a:lnTo>
                  <a:pt x="0" y="1959278"/>
                </a:lnTo>
                <a:lnTo>
                  <a:pt x="0" y="215841"/>
                </a:lnTo>
                <a:lnTo>
                  <a:pt x="36485" y="185738"/>
                </a:lnTo>
                <a:cubicBezTo>
                  <a:pt x="210060" y="68473"/>
                  <a:pt x="419308" y="0"/>
                  <a:pt x="64454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Text, whiteboard&#10;&#10;Description automatically generated">
            <a:extLst>
              <a:ext uri="{FF2B5EF4-FFF2-40B4-BE49-F238E27FC236}">
                <a16:creationId xmlns:a16="http://schemas.microsoft.com/office/drawing/2014/main" id="{34C3552D-BE49-4469-9713-CB8931CD84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718" r="31355" b="5"/>
          <a:stretch/>
        </p:blipFill>
        <p:spPr>
          <a:xfrm>
            <a:off x="20" y="3311212"/>
            <a:ext cx="1176049" cy="1385316"/>
          </a:xfrm>
          <a:custGeom>
            <a:avLst/>
            <a:gdLst/>
            <a:ahLst/>
            <a:cxnLst/>
            <a:rect l="l" t="t" r="r" b="b"/>
            <a:pathLst>
              <a:path w="1568092" h="1847088">
                <a:moveTo>
                  <a:pt x="644548" y="0"/>
                </a:moveTo>
                <a:cubicBezTo>
                  <a:pt x="1154607" y="0"/>
                  <a:pt x="1568092" y="413485"/>
                  <a:pt x="1568092" y="923544"/>
                </a:cubicBezTo>
                <a:cubicBezTo>
                  <a:pt x="1568092" y="1433603"/>
                  <a:pt x="1154607" y="1847088"/>
                  <a:pt x="644548" y="1847088"/>
                </a:cubicBezTo>
                <a:cubicBezTo>
                  <a:pt x="453276" y="1847088"/>
                  <a:pt x="275584" y="1788942"/>
                  <a:pt x="128186" y="1689361"/>
                </a:cubicBezTo>
                <a:lnTo>
                  <a:pt x="0" y="1583598"/>
                </a:lnTo>
                <a:lnTo>
                  <a:pt x="0" y="263490"/>
                </a:lnTo>
                <a:lnTo>
                  <a:pt x="128186" y="157727"/>
                </a:lnTo>
                <a:cubicBezTo>
                  <a:pt x="275584" y="58147"/>
                  <a:pt x="453276" y="0"/>
                  <a:pt x="644548" y="0"/>
                </a:cubicBezTo>
                <a:close/>
              </a:path>
            </a:pathLst>
          </a:custGeom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E5443B3D-302E-4211-AF65-4C9BED0260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14" r="10108"/>
          <a:stretch/>
        </p:blipFill>
        <p:spPr>
          <a:xfrm>
            <a:off x="1399786" y="3577152"/>
            <a:ext cx="2962656" cy="1566346"/>
          </a:xfrm>
          <a:custGeom>
            <a:avLst/>
            <a:gdLst/>
            <a:ahLst/>
            <a:cxnLst/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</p:spPr>
      </p:pic>
      <p:sp>
        <p:nvSpPr>
          <p:cNvPr id="46" name="Freeform: Shape 30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6277" y="2975121"/>
            <a:ext cx="2504969" cy="2168379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A close up of a box&#10;&#10;Description automatically generated">
            <a:extLst>
              <a:ext uri="{FF2B5EF4-FFF2-40B4-BE49-F238E27FC236}">
                <a16:creationId xmlns:a16="http://schemas.microsoft.com/office/drawing/2014/main" id="{BBAFC4FF-E916-4788-AE71-2C80C3B568F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336" r="27945"/>
          <a:stretch/>
        </p:blipFill>
        <p:spPr>
          <a:xfrm>
            <a:off x="6757062" y="3098659"/>
            <a:ext cx="2384184" cy="2044841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08516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4F6C-0A8A-44CF-AA15-481E5CC42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01" y="594840"/>
            <a:ext cx="7433400" cy="396300"/>
          </a:xfrm>
        </p:spPr>
        <p:txBody>
          <a:bodyPr/>
          <a:lstStyle/>
          <a:p>
            <a:r>
              <a:rPr lang="en-US" dirty="0"/>
              <a:t>How does the device interact with the app?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DFEBB-6233-4334-BFD4-43BBFCF3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276" y="1324725"/>
            <a:ext cx="2917856" cy="3310899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Contains a Tracker, and a sensor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Every device have a Unique ID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Pairable via Bluetooth using ID as a password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DAD86-6164-4E2C-A702-94F6B3A538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419B98-A1DE-4E1B-AD62-51EEF544BE03}"/>
              </a:ext>
            </a:extLst>
          </p:cNvPr>
          <p:cNvSpPr txBox="1"/>
          <p:nvPr/>
        </p:nvSpPr>
        <p:spPr>
          <a:xfrm>
            <a:off x="5411039" y="1324726"/>
            <a:ext cx="276713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 User’s day-to-day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Alert Users if precaution needs to be taken based on the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encouraged to upload COVID-19 result so that other users will know if they need to be more careful.</a:t>
            </a:r>
          </a:p>
        </p:txBody>
      </p:sp>
    </p:spTree>
    <p:extLst>
      <p:ext uri="{BB962C8B-B14F-4D97-AF65-F5344CB8AC3E}">
        <p14:creationId xmlns:p14="http://schemas.microsoft.com/office/powerpoint/2010/main" val="421318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oiletry, lotion&#10;&#10;Description automatically generated">
            <a:extLst>
              <a:ext uri="{FF2B5EF4-FFF2-40B4-BE49-F238E27FC236}">
                <a16:creationId xmlns:a16="http://schemas.microsoft.com/office/drawing/2014/main" id="{206D2E6A-8BDA-4BC1-8FCE-DB4A0F5512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76" r="35005" b="4847"/>
          <a:stretch/>
        </p:blipFill>
        <p:spPr>
          <a:xfrm>
            <a:off x="2679686" y="-70328"/>
            <a:ext cx="6501384" cy="51434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51435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9941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3410190"/>
            <a:ext cx="2983230" cy="1371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B58F9-230B-43F3-9B41-25929FB124C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728114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00000000-1234-1234-1234-123412341234}" type="slidenum">
              <a:rPr lang="en-US" sz="700">
                <a:solidFill>
                  <a:schemeClr val="tx1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6</a:t>
            </a:fld>
            <a:endParaRPr lang="en-US" sz="70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3354D21-2BA1-4D5A-A2CC-F45103CB1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6378" y="578990"/>
            <a:ext cx="5057919" cy="3885057"/>
          </a:xfrm>
        </p:spPr>
        <p:txBody>
          <a:bodyPr/>
          <a:lstStyle/>
          <a:p>
            <a:r>
              <a:rPr lang="en-US" dirty="0"/>
              <a:t>- Raspberry Pi 0</a:t>
            </a:r>
          </a:p>
          <a:p>
            <a:endParaRPr lang="en-US" dirty="0"/>
          </a:p>
          <a:p>
            <a:r>
              <a:rPr lang="en-US" dirty="0"/>
              <a:t>- Built in RFID</a:t>
            </a:r>
          </a:p>
          <a:p>
            <a:endParaRPr lang="en-US" dirty="0"/>
          </a:p>
          <a:p>
            <a:r>
              <a:rPr lang="en-US" dirty="0"/>
              <a:t>- 3.5v </a:t>
            </a:r>
            <a:r>
              <a:rPr lang="en-US" dirty="0" err="1"/>
              <a:t>Lipo</a:t>
            </a:r>
            <a:r>
              <a:rPr lang="en-US" dirty="0"/>
              <a:t> battery</a:t>
            </a:r>
          </a:p>
          <a:p>
            <a:endParaRPr lang="en-US" dirty="0"/>
          </a:p>
          <a:p>
            <a:r>
              <a:rPr lang="en-US" dirty="0"/>
              <a:t>- Wireless charging compatibility</a:t>
            </a:r>
          </a:p>
          <a:p>
            <a:endParaRPr lang="en-US" dirty="0"/>
          </a:p>
          <a:p>
            <a:r>
              <a:rPr lang="en-US" dirty="0"/>
              <a:t>- Patent Air quality sensor</a:t>
            </a:r>
          </a:p>
          <a:p>
            <a:endParaRPr lang="en-US" dirty="0"/>
          </a:p>
          <a:p>
            <a:r>
              <a:rPr lang="en-US" dirty="0"/>
              <a:t>- Arduino Bluetooth adapter</a:t>
            </a:r>
          </a:p>
          <a:p>
            <a:endParaRPr lang="en-US" dirty="0"/>
          </a:p>
          <a:p>
            <a:r>
              <a:rPr lang="en-US" dirty="0"/>
              <a:t>- 3D printed shell casing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BAEF7A-B2EE-4E91-AACD-45D22131FCCD}"/>
              </a:ext>
            </a:extLst>
          </p:cNvPr>
          <p:cNvCxnSpPr/>
          <p:nvPr/>
        </p:nvCxnSpPr>
        <p:spPr>
          <a:xfrm flipH="1">
            <a:off x="3150973" y="797011"/>
            <a:ext cx="2742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6B5481-F916-48F9-9D9F-2E1E5B850AB5}"/>
              </a:ext>
            </a:extLst>
          </p:cNvPr>
          <p:cNvCxnSpPr/>
          <p:nvPr/>
        </p:nvCxnSpPr>
        <p:spPr>
          <a:xfrm flipH="1">
            <a:off x="3075230" y="1291055"/>
            <a:ext cx="2742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8101AD-BF30-4023-85A5-C4633DF93311}"/>
              </a:ext>
            </a:extLst>
          </p:cNvPr>
          <p:cNvCxnSpPr>
            <a:cxnSpLocks/>
          </p:cNvCxnSpPr>
          <p:nvPr/>
        </p:nvCxnSpPr>
        <p:spPr>
          <a:xfrm flipH="1">
            <a:off x="3614877" y="1915728"/>
            <a:ext cx="2202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DDA3C7-9682-4BFE-9F79-A87C24CB5A9A}"/>
              </a:ext>
            </a:extLst>
          </p:cNvPr>
          <p:cNvCxnSpPr>
            <a:cxnSpLocks/>
          </p:cNvCxnSpPr>
          <p:nvPr/>
        </p:nvCxnSpPr>
        <p:spPr>
          <a:xfrm flipH="1">
            <a:off x="4522141" y="2460014"/>
            <a:ext cx="1371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9967FF-908C-4373-92F6-2CAA880144FA}"/>
              </a:ext>
            </a:extLst>
          </p:cNvPr>
          <p:cNvCxnSpPr>
            <a:cxnSpLocks/>
          </p:cNvCxnSpPr>
          <p:nvPr/>
        </p:nvCxnSpPr>
        <p:spPr>
          <a:xfrm flipH="1">
            <a:off x="3614877" y="3039468"/>
            <a:ext cx="2546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3BCA35-D53F-4692-A7B8-3F15355482A7}"/>
              </a:ext>
            </a:extLst>
          </p:cNvPr>
          <p:cNvCxnSpPr>
            <a:cxnSpLocks/>
          </p:cNvCxnSpPr>
          <p:nvPr/>
        </p:nvCxnSpPr>
        <p:spPr>
          <a:xfrm flipH="1">
            <a:off x="4360125" y="3659117"/>
            <a:ext cx="1578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150CCE-B323-4CF7-96B9-4F8624B1A88E}"/>
              </a:ext>
            </a:extLst>
          </p:cNvPr>
          <p:cNvCxnSpPr/>
          <p:nvPr/>
        </p:nvCxnSpPr>
        <p:spPr>
          <a:xfrm flipH="1">
            <a:off x="3303372" y="4178282"/>
            <a:ext cx="2742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226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8885-7159-4E8F-A416-8A8F02C1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76" y="440003"/>
            <a:ext cx="7433400" cy="396300"/>
          </a:xfrm>
        </p:spPr>
        <p:txBody>
          <a:bodyPr/>
          <a:lstStyle/>
          <a:p>
            <a:r>
              <a:rPr lang="en-US" dirty="0"/>
              <a:t>Users Privacy and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E8E81-5B7B-45CF-B6AE-73B0E8A68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776" y="964386"/>
            <a:ext cx="7433400" cy="3033900"/>
          </a:xfrm>
        </p:spPr>
        <p:txBody>
          <a:bodyPr/>
          <a:lstStyle/>
          <a:p>
            <a:r>
              <a:rPr lang="en-US" dirty="0"/>
              <a:t>When users upload their Covid-19 result to the app, we verify the results. </a:t>
            </a:r>
          </a:p>
          <a:p>
            <a:endParaRPr lang="en-US" dirty="0"/>
          </a:p>
          <a:p>
            <a:r>
              <a:rPr lang="en-US" dirty="0"/>
              <a:t>If the users happen to test positive, as displayed in the document, the information will be disclosed, and other users will be advice to stay far away from the location. </a:t>
            </a:r>
          </a:p>
          <a:p>
            <a:endParaRPr lang="en-US" dirty="0"/>
          </a:p>
          <a:p>
            <a:r>
              <a:rPr lang="en-US" dirty="0"/>
              <a:t>We will respect the privacy of each users and documents, and personal information are not to be shared with other users.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F0A7B-2BBA-40C8-B4E2-00F5396B0F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2052" name="Picture 4" descr="Internet, person, security, shield, user privacy, user protection, webpage  icon">
            <a:extLst>
              <a:ext uri="{FF2B5EF4-FFF2-40B4-BE49-F238E27FC236}">
                <a16:creationId xmlns:a16="http://schemas.microsoft.com/office/drawing/2014/main" id="{A4F03350-171C-41B3-B0C8-608C0BF27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816" y="177158"/>
            <a:ext cx="787228" cy="78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0C0849-25E3-43FF-8557-DEFCB4439A82}"/>
              </a:ext>
            </a:extLst>
          </p:cNvPr>
          <p:cNvSpPr txBox="1"/>
          <p:nvPr/>
        </p:nvSpPr>
        <p:spPr>
          <a:xfrm>
            <a:off x="1202476" y="4597010"/>
            <a:ext cx="629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*****we TRUST our users just as they put their TRUST is us*****</a:t>
            </a:r>
          </a:p>
        </p:txBody>
      </p:sp>
    </p:spTree>
    <p:extLst>
      <p:ext uri="{BB962C8B-B14F-4D97-AF65-F5344CB8AC3E}">
        <p14:creationId xmlns:p14="http://schemas.microsoft.com/office/powerpoint/2010/main" val="296128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B7DF-3498-4162-A5B6-6F6A3654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273843"/>
            <a:ext cx="3840085" cy="12695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100"/>
              <a:t>Benefit of large User Base</a:t>
            </a:r>
          </a:p>
        </p:txBody>
      </p:sp>
      <p:cxnSp>
        <p:nvCxnSpPr>
          <p:cNvPr id="1038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173736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DEBA8-C7D4-4EB4-B3B2-A82A129A3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141" y="1931275"/>
            <a:ext cx="4800599" cy="259667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 the future, we can focus on being data oriented by automating a super machine learning model that can accurately predict what locations are clustered so that we can avoid this areas.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Locations on campus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Areas in a city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Areas in a building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36868-5593-4E12-8635-2EEEBA0D2CD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206365" y="4767262"/>
            <a:ext cx="874395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00000000-1234-1234-1234-123412341234}" type="slidenum">
              <a:rPr lang="en-US" sz="7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8</a:t>
            </a:fld>
            <a:endParaRPr lang="en-US" sz="7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1026" name="Picture 2" descr="A heatmap of FOV coverage of the videos are overlaid on top of Google... |  Download Scientific Diagram">
            <a:extLst>
              <a:ext uri="{FF2B5EF4-FFF2-40B4-BE49-F238E27FC236}">
                <a16:creationId xmlns:a16="http://schemas.microsoft.com/office/drawing/2014/main" id="{69DE01C4-D9CF-4569-B01F-045F11027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47" b="2"/>
          <a:stretch/>
        </p:blipFill>
        <p:spPr bwMode="auto">
          <a:xfrm>
            <a:off x="4409136" y="10"/>
            <a:ext cx="4734863" cy="51434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05D43-5522-40B5-B69C-B3034BFCE736}"/>
              </a:ext>
            </a:extLst>
          </p:cNvPr>
          <p:cNvSpPr txBox="1"/>
          <p:nvPr/>
        </p:nvSpPr>
        <p:spPr>
          <a:xfrm>
            <a:off x="265671" y="4466389"/>
            <a:ext cx="540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goal is to make the device optional for future users.</a:t>
            </a:r>
          </a:p>
        </p:txBody>
      </p:sp>
    </p:spTree>
    <p:extLst>
      <p:ext uri="{BB962C8B-B14F-4D97-AF65-F5344CB8AC3E}">
        <p14:creationId xmlns:p14="http://schemas.microsoft.com/office/powerpoint/2010/main" val="108134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THIS FOR?</a:t>
            </a:r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1"/>
          </p:nvPr>
        </p:nvSpPr>
        <p:spPr>
          <a:xfrm>
            <a:off x="198300" y="1386925"/>
            <a:ext cx="27669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Montserrat"/>
                <a:ea typeface="Montserrat"/>
                <a:cs typeface="Montserrat"/>
                <a:sym typeface="Montserrat"/>
              </a:rPr>
              <a:t>Schools</a:t>
            </a:r>
            <a:endParaRPr sz="25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Students can see occupancy of buildings and last known positive tracing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Allows administrators to prevent spread</a:t>
            </a:r>
            <a:endParaRPr sz="2000" dirty="0"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2"/>
          </p:nvPr>
        </p:nvSpPr>
        <p:spPr>
          <a:xfrm>
            <a:off x="3098761" y="1386925"/>
            <a:ext cx="27408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Montserrat"/>
                <a:ea typeface="Montserrat"/>
                <a:cs typeface="Montserrat"/>
                <a:sym typeface="Montserrat"/>
              </a:rPr>
              <a:t>Workplace</a:t>
            </a:r>
            <a:endParaRPr sz="25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Employees can see what buildings/places are safe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Employers are able to keep track of COVID-19 data to prevent spread</a:t>
            </a:r>
            <a:endParaRPr sz="2000" dirty="0"/>
          </a:p>
        </p:txBody>
      </p:sp>
      <p:sp>
        <p:nvSpPr>
          <p:cNvPr id="121" name="Google Shape;121;p14"/>
          <p:cNvSpPr txBox="1">
            <a:spLocks noGrp="1"/>
          </p:cNvSpPr>
          <p:nvPr>
            <p:ph type="body" idx="3"/>
          </p:nvPr>
        </p:nvSpPr>
        <p:spPr>
          <a:xfrm>
            <a:off x="5973100" y="926888"/>
            <a:ext cx="2706000" cy="37798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Montserrat"/>
                <a:ea typeface="Montserrat"/>
                <a:cs typeface="Montserrat"/>
                <a:sym typeface="Montserrat"/>
              </a:rPr>
              <a:t>Other Organizations</a:t>
            </a:r>
            <a:endParaRPr sz="25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Any other organization(s) interested in preventing spread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E.g. restaurants, cafes, airports, etc.</a:t>
            </a:r>
            <a:endParaRPr sz="2000" dirty="0"/>
          </a:p>
        </p:txBody>
      </p:sp>
      <p:sp>
        <p:nvSpPr>
          <p:cNvPr id="122" name="Google Shape;122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23" name="Google Shape;123;p14"/>
          <p:cNvGrpSpPr/>
          <p:nvPr/>
        </p:nvGrpSpPr>
        <p:grpSpPr>
          <a:xfrm>
            <a:off x="8379066" y="348787"/>
            <a:ext cx="445549" cy="403935"/>
            <a:chOff x="4852681" y="4457861"/>
            <a:chExt cx="719788" cy="652561"/>
          </a:xfrm>
        </p:grpSpPr>
        <p:sp>
          <p:nvSpPr>
            <p:cNvPr id="124" name="Google Shape;124;p14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515</Words>
  <Application>Microsoft Office PowerPoint</Application>
  <PresentationFormat>On-screen Show (16:9)</PresentationFormat>
  <Paragraphs>92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Montserrat Light</vt:lpstr>
      <vt:lpstr>Montserrat</vt:lpstr>
      <vt:lpstr>Calibri Light</vt:lpstr>
      <vt:lpstr>Playfair Display</vt:lpstr>
      <vt:lpstr>Calibri</vt:lpstr>
      <vt:lpstr>Arial</vt:lpstr>
      <vt:lpstr>Office Theme</vt:lpstr>
      <vt:lpstr>Conscience: A Novel Method of Minimizing COVID-19 Spread </vt:lpstr>
      <vt:lpstr>Background Knowledge</vt:lpstr>
      <vt:lpstr>CONSCIENCE</vt:lpstr>
      <vt:lpstr>The Conscience device  - The sensor senses and predicts   polluted pathogens in the air.  - Pathogens that can host and replicate COVID-19 SARS receptors</vt:lpstr>
      <vt:lpstr>How does the device interact with the app?</vt:lpstr>
      <vt:lpstr>PowerPoint Presentation</vt:lpstr>
      <vt:lpstr>Users Privacy and Integrity</vt:lpstr>
      <vt:lpstr>Benefit of large User Base</vt:lpstr>
      <vt:lpstr>WHO IS THIS FOR?</vt:lpstr>
      <vt:lpstr>MARKET COMPETITION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Conscience: A Novel Method of Minimizing COVID-19 Spread</dc:title>
  <dc:creator>Kenny Kleiv</dc:creator>
  <cp:lastModifiedBy>Kenny Kleiv</cp:lastModifiedBy>
  <cp:revision>6</cp:revision>
  <dcterms:created xsi:type="dcterms:W3CDTF">2020-10-04T07:26:09Z</dcterms:created>
  <dcterms:modified xsi:type="dcterms:W3CDTF">2020-10-04T08:06:07Z</dcterms:modified>
</cp:coreProperties>
</file>