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26"/>
  </p:notesMasterIdLst>
  <p:sldIdLst>
    <p:sldId id="256" r:id="rId2"/>
    <p:sldId id="257" r:id="rId3"/>
    <p:sldId id="314" r:id="rId4"/>
    <p:sldId id="315" r:id="rId5"/>
    <p:sldId id="316" r:id="rId6"/>
    <p:sldId id="304" r:id="rId7"/>
    <p:sldId id="317" r:id="rId8"/>
    <p:sldId id="318" r:id="rId9"/>
    <p:sldId id="263" r:id="rId10"/>
    <p:sldId id="321" r:id="rId11"/>
    <p:sldId id="264" r:id="rId12"/>
    <p:sldId id="319" r:id="rId13"/>
    <p:sldId id="312" r:id="rId14"/>
    <p:sldId id="262" r:id="rId15"/>
    <p:sldId id="307" r:id="rId16"/>
    <p:sldId id="309" r:id="rId17"/>
    <p:sldId id="308" r:id="rId18"/>
    <p:sldId id="258" r:id="rId19"/>
    <p:sldId id="311" r:id="rId20"/>
    <p:sldId id="310" r:id="rId21"/>
    <p:sldId id="322" r:id="rId22"/>
    <p:sldId id="323" r:id="rId23"/>
    <p:sldId id="324" r:id="rId24"/>
    <p:sldId id="265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3ED378-93EA-44FE-A0E1-D39460E9241C}">
  <a:tblStyle styleId="{623ED378-93EA-44FE-A0E1-D39460E924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4660"/>
  </p:normalViewPr>
  <p:slideViewPr>
    <p:cSldViewPr snapToGrid="0">
      <p:cViewPr>
        <p:scale>
          <a:sx n="90" d="100"/>
          <a:sy n="90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993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1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681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874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455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587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383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28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162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834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733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981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005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988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024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86fa6133bc_4_2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86fa6133bc_4_2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8" r:id="rId5"/>
    <p:sldLayoutId id="2147483659" r:id="rId6"/>
    <p:sldLayoutId id="2147483661" r:id="rId7"/>
    <p:sldLayoutId id="2147483666" r:id="rId8"/>
    <p:sldLayoutId id="2147483669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sfrutalasmatematicas.com/numeros/fibonacci-sucesion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77190" y="1564919"/>
            <a:ext cx="3588074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Tema 1.1 Sucesiones</a:t>
            </a:r>
            <a:endParaRPr sz="4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ángulo 65">
            <a:extLst>
              <a:ext uri="{FF2B5EF4-FFF2-40B4-BE49-F238E27FC236}">
                <a16:creationId xmlns:a16="http://schemas.microsoft.com/office/drawing/2014/main" id="{E1C4F702-A20F-4F9A-BB37-AA226AC4AFD8}"/>
              </a:ext>
            </a:extLst>
          </p:cNvPr>
          <p:cNvSpPr/>
          <p:nvPr/>
        </p:nvSpPr>
        <p:spPr>
          <a:xfrm>
            <a:off x="1141228" y="3636335"/>
            <a:ext cx="2920409" cy="978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660342E-E045-4867-85F6-24B7DA05C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12" y="214831"/>
            <a:ext cx="6981560" cy="492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10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21D583C7-0613-409B-937A-64343BA2373B}"/>
              </a:ext>
            </a:extLst>
          </p:cNvPr>
          <p:cNvSpPr/>
          <p:nvPr/>
        </p:nvSpPr>
        <p:spPr>
          <a:xfrm>
            <a:off x="1141228" y="3452037"/>
            <a:ext cx="3019646" cy="1162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4F62543-DB7A-4AC9-BA2F-A8EAD4176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905" y="232138"/>
            <a:ext cx="6477904" cy="321989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13DE81C-51AB-46FA-AFE7-7B070EDDC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228" y="3193678"/>
            <a:ext cx="2446129" cy="18322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CBD4E01-9178-4EC8-930F-33448C803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962" y="4038159"/>
            <a:ext cx="4286848" cy="971686"/>
          </a:xfrm>
          <a:prstGeom prst="rect">
            <a:avLst/>
          </a:prstGeom>
        </p:spPr>
      </p:pic>
      <p:sp>
        <p:nvSpPr>
          <p:cNvPr id="24" name="Google Shape;2224;p41">
            <a:extLst>
              <a:ext uri="{FF2B5EF4-FFF2-40B4-BE49-F238E27FC236}">
                <a16:creationId xmlns:a16="http://schemas.microsoft.com/office/drawing/2014/main" id="{3FB1F9ED-A01D-4161-9FE3-3C28C94948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850" y="32333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Operaciones</a:t>
            </a:r>
            <a:endParaRPr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983DF1F-EE31-4CA8-ACC5-98095D6667C9}"/>
              </a:ext>
            </a:extLst>
          </p:cNvPr>
          <p:cNvSpPr txBox="1"/>
          <p:nvPr/>
        </p:nvSpPr>
        <p:spPr>
          <a:xfrm>
            <a:off x="2068716" y="377339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chemeClr val="accent6">
                    <a:lumMod val="50000"/>
                  </a:schemeClr>
                </a:solidFill>
                <a:effectLst/>
                <a:latin typeface="Plus Jakarta Sans"/>
              </a:rPr>
              <a:t>Producto de sucesiones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053CB25-0735-4D61-9F87-D3CED4E37B02}"/>
              </a:ext>
            </a:extLst>
          </p:cNvPr>
          <p:cNvSpPr txBox="1"/>
          <p:nvPr/>
        </p:nvSpPr>
        <p:spPr>
          <a:xfrm>
            <a:off x="2126512" y="121621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chemeClr val="accent6">
                    <a:lumMod val="50000"/>
                  </a:schemeClr>
                </a:solidFill>
                <a:effectLst/>
                <a:latin typeface="Plus Jakarta Sans"/>
              </a:rPr>
              <a:t>Suma de sucesiones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73985CD-643D-48C4-93B9-7B1D45DAA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935" y="1532021"/>
            <a:ext cx="4629796" cy="857370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F9FF7E0B-36CE-4B5B-9994-BDA13C7D468F}"/>
              </a:ext>
            </a:extLst>
          </p:cNvPr>
          <p:cNvSpPr txBox="1"/>
          <p:nvPr/>
        </p:nvSpPr>
        <p:spPr>
          <a:xfrm>
            <a:off x="2068716" y="252944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chemeClr val="accent6">
                    <a:lumMod val="50000"/>
                  </a:schemeClr>
                </a:solidFill>
                <a:effectLst/>
                <a:latin typeface="Plus Jakarta Sans"/>
              </a:rPr>
              <a:t>Diferencia de sucesiones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50AC26AD-355B-4949-9136-E10B33FC3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8409" y="2844724"/>
            <a:ext cx="4639322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96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8667B339-D8EA-47DA-8618-B366EE00E275}"/>
              </a:ext>
            </a:extLst>
          </p:cNvPr>
          <p:cNvSpPr txBox="1"/>
          <p:nvPr/>
        </p:nvSpPr>
        <p:spPr>
          <a:xfrm>
            <a:off x="1760767" y="1124741"/>
            <a:ext cx="58053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lus Jakarta Sans"/>
              </a:rPr>
              <a:t>El 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lus Jakarta Sans"/>
              </a:rPr>
              <a:t>límite de una sucesión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lus Jakarta Sans"/>
              </a:rPr>
              <a:t> es el 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lus Jakarta Sans"/>
              </a:rPr>
              <a:t>número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lus Jakarta Sans"/>
              </a:rPr>
              <a:t> al cual se van aproximando los términos de una sucesión.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600" b="1" dirty="0">
              <a:solidFill>
                <a:schemeClr val="accent6">
                  <a:lumMod val="50000"/>
                </a:schemeClr>
              </a:solidFill>
              <a:latin typeface="Plus Jakart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600" b="1" dirty="0">
              <a:solidFill>
                <a:schemeClr val="accent6">
                  <a:lumMod val="50000"/>
                </a:schemeClr>
              </a:solidFill>
              <a:latin typeface="Plus Jakart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lus Jakarta Sans"/>
              </a:rPr>
              <a:t>Ejemplo:</a:t>
            </a:r>
            <a:endParaRPr lang="es-ES" altLang="es-ES" sz="1000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lus Jakarta Sans"/>
              </a:rPr>
              <a:t> Consideremos los siguientes términos de una sucesión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lus Jakarta Sans"/>
              </a:rPr>
              <a:t>  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lus Jakarta Sans"/>
              </a:rPr>
              <a:t>                                                                                   </a:t>
            </a: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lus Jakarta Sans"/>
              </a:rPr>
              <a:t>  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lus Jakarta Sans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dirty="0">
              <a:solidFill>
                <a:schemeClr val="accent6">
                  <a:lumMod val="50000"/>
                </a:schemeClr>
              </a:solidFill>
              <a:latin typeface="Plus Jakart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Plus Jakart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lus Jakarta Sans"/>
              </a:rPr>
              <a:t>La sucesión es divergente y su límite es   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lus Jakarta Sans"/>
              </a:rPr>
              <a:t>                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Google Shape;2224;p41">
            <a:extLst>
              <a:ext uri="{FF2B5EF4-FFF2-40B4-BE49-F238E27FC236}">
                <a16:creationId xmlns:a16="http://schemas.microsoft.com/office/drawing/2014/main" id="{3FB1F9ED-A01D-4161-9FE3-3C28C94948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850" y="32333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Límite de una sucesión</a:t>
            </a:r>
            <a:endParaRPr dirty="0"/>
          </a:p>
        </p:txBody>
      </p:sp>
      <p:pic>
        <p:nvPicPr>
          <p:cNvPr id="9218" name="Picture 2" descr="$$a_{1}=3.5,\quad a_{2}=3,\quad a_{3}=2.5, $$">
            <a:extLst>
              <a:ext uri="{FF2B5EF4-FFF2-40B4-BE49-F238E27FC236}">
                <a16:creationId xmlns:a16="http://schemas.microsoft.com/office/drawing/2014/main" id="{61E5EB7B-F7A7-4FF8-A664-1A63C6C40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45" y="2922551"/>
            <a:ext cx="26289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$$a_{100}=-46.5,\quad a_{1000}=-496.5,\quad a_{1000000}=-499996.5$$">
            <a:extLst>
              <a:ext uri="{FF2B5EF4-FFF2-40B4-BE49-F238E27FC236}">
                <a16:creationId xmlns:a16="http://schemas.microsoft.com/office/drawing/2014/main" id="{4508A014-67C7-4A00-9D71-26634D498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3240747"/>
            <a:ext cx="48577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-\infty.">
            <a:extLst>
              <a:ext uri="{FF2B5EF4-FFF2-40B4-BE49-F238E27FC236}">
                <a16:creationId xmlns:a16="http://schemas.microsoft.com/office/drawing/2014/main" id="{4BD1926D-93A3-4322-BEE6-5518000B6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254" y="3923509"/>
            <a:ext cx="39052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71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sucesiones</a:t>
            </a:r>
            <a:endParaRPr dirty="0"/>
          </a:p>
        </p:txBody>
      </p:sp>
      <p:sp>
        <p:nvSpPr>
          <p:cNvPr id="2233" name="Google Shape;2233;p41"/>
          <p:cNvSpPr txBox="1"/>
          <p:nvPr/>
        </p:nvSpPr>
        <p:spPr>
          <a:xfrm>
            <a:off x="1756073" y="1460149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1756073" y="3299582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19" name="Google Shape;2626;p47">
            <a:extLst>
              <a:ext uri="{FF2B5EF4-FFF2-40B4-BE49-F238E27FC236}">
                <a16:creationId xmlns:a16="http://schemas.microsoft.com/office/drawing/2014/main" id="{B744ED92-7E7A-4EAE-9359-FFDEF9775051}"/>
              </a:ext>
            </a:extLst>
          </p:cNvPr>
          <p:cNvGrpSpPr/>
          <p:nvPr/>
        </p:nvGrpSpPr>
        <p:grpSpPr>
          <a:xfrm>
            <a:off x="3060857" y="1460149"/>
            <a:ext cx="3745300" cy="1280053"/>
            <a:chOff x="2771600" y="526920"/>
            <a:chExt cx="3480300" cy="1145100"/>
          </a:xfrm>
        </p:grpSpPr>
        <p:sp>
          <p:nvSpPr>
            <p:cNvPr id="20" name="Google Shape;2627;p47">
              <a:extLst>
                <a:ext uri="{FF2B5EF4-FFF2-40B4-BE49-F238E27FC236}">
                  <a16:creationId xmlns:a16="http://schemas.microsoft.com/office/drawing/2014/main" id="{B791F83B-25D3-411D-B719-FA6DA6E65F9E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28;p47">
              <a:extLst>
                <a:ext uri="{FF2B5EF4-FFF2-40B4-BE49-F238E27FC236}">
                  <a16:creationId xmlns:a16="http://schemas.microsoft.com/office/drawing/2014/main" id="{FC2AE027-7E9A-4925-9CDC-34A2CD9E747C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629;p47">
            <a:extLst>
              <a:ext uri="{FF2B5EF4-FFF2-40B4-BE49-F238E27FC236}">
                <a16:creationId xmlns:a16="http://schemas.microsoft.com/office/drawing/2014/main" id="{78663750-8BCA-4551-885C-4F5C9F5842BA}"/>
              </a:ext>
            </a:extLst>
          </p:cNvPr>
          <p:cNvSpPr txBox="1">
            <a:spLocks/>
          </p:cNvSpPr>
          <p:nvPr/>
        </p:nvSpPr>
        <p:spPr>
          <a:xfrm>
            <a:off x="3187749" y="194821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/>
            <a:r>
              <a:rPr lang="es-ES" b="1">
                <a:solidFill>
                  <a:schemeClr val="accent6">
                    <a:lumMod val="50000"/>
                  </a:schemeClr>
                </a:solidFill>
                <a:latin typeface="Verdana, Arial, Helvetica, sans-serif"/>
              </a:rPr>
              <a:t>Sucesión decreciente</a:t>
            </a:r>
            <a:endParaRPr lang="es-ES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s-ES">
                <a:solidFill>
                  <a:schemeClr val="accent6">
                    <a:lumMod val="50000"/>
                  </a:schemeClr>
                </a:solidFill>
                <a:latin typeface="Verdana, Arial, Helvetica, sans-serif"/>
              </a:rPr>
              <a:t>Es aquella en que cada término es menor que el término anterior</a:t>
            </a:r>
            <a:br>
              <a:rPr lang="es-ES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</a:br>
            <a:r>
              <a:rPr lang="es-ES">
                <a:solidFill>
                  <a:schemeClr val="accent6">
                    <a:lumMod val="50000"/>
                  </a:schemeClr>
                </a:solidFill>
                <a:latin typeface="Verdana, Arial, Helvetica, sans-serif"/>
              </a:rPr>
              <a:t>        a</a:t>
            </a:r>
            <a:r>
              <a:rPr lang="es-ES" baseline="-25000">
                <a:solidFill>
                  <a:schemeClr val="accent6">
                    <a:lumMod val="50000"/>
                  </a:schemeClr>
                </a:solidFill>
                <a:latin typeface="Verdana, Arial, Helvetica, sans-serif"/>
              </a:rPr>
              <a:t>1</a:t>
            </a:r>
            <a:r>
              <a:rPr lang="es-ES">
                <a:solidFill>
                  <a:schemeClr val="accent6">
                    <a:lumMod val="50000"/>
                  </a:schemeClr>
                </a:solidFill>
                <a:latin typeface="Verdana, Arial, Helvetica, sans-serif"/>
              </a:rPr>
              <a:t>&gt;a</a:t>
            </a:r>
            <a:r>
              <a:rPr lang="es-ES" baseline="-25000">
                <a:solidFill>
                  <a:schemeClr val="accent6">
                    <a:lumMod val="50000"/>
                  </a:schemeClr>
                </a:solidFill>
                <a:latin typeface="Verdana, Arial, Helvetica, sans-serif"/>
              </a:rPr>
              <a:t>2</a:t>
            </a:r>
            <a:r>
              <a:rPr lang="es-ES">
                <a:solidFill>
                  <a:schemeClr val="accent6">
                    <a:lumMod val="50000"/>
                  </a:schemeClr>
                </a:solidFill>
                <a:latin typeface="Verdana, Arial, Helvetica, sans-serif"/>
              </a:rPr>
              <a:t>&gt;a</a:t>
            </a:r>
            <a:r>
              <a:rPr lang="es-ES" baseline="-25000">
                <a:solidFill>
                  <a:schemeClr val="accent6">
                    <a:lumMod val="50000"/>
                  </a:schemeClr>
                </a:solidFill>
                <a:latin typeface="Verdana, Arial, Helvetica, sans-serif"/>
              </a:rPr>
              <a:t>3</a:t>
            </a:r>
            <a:r>
              <a:rPr lang="es-ES">
                <a:solidFill>
                  <a:schemeClr val="accent6">
                    <a:lumMod val="50000"/>
                  </a:schemeClr>
                </a:solidFill>
                <a:latin typeface="Verdana, Arial, Helvetica, sans-serif"/>
              </a:rPr>
              <a:t>&gt;.........&gt;a</a:t>
            </a:r>
            <a:r>
              <a:rPr lang="es-ES" baseline="-25000">
                <a:solidFill>
                  <a:schemeClr val="accent6">
                    <a:lumMod val="50000"/>
                  </a:schemeClr>
                </a:solidFill>
                <a:latin typeface="Verdana" panose="020B0604030504040204" pitchFamily="34" charset="0"/>
              </a:rPr>
              <a:t>n</a:t>
            </a:r>
            <a:endParaRPr lang="es-E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3" name="Google Shape;2623;p47">
            <a:extLst>
              <a:ext uri="{FF2B5EF4-FFF2-40B4-BE49-F238E27FC236}">
                <a16:creationId xmlns:a16="http://schemas.microsoft.com/office/drawing/2014/main" id="{E7F82290-85C2-44E5-8DC4-22E6116F25F1}"/>
              </a:ext>
            </a:extLst>
          </p:cNvPr>
          <p:cNvGrpSpPr/>
          <p:nvPr/>
        </p:nvGrpSpPr>
        <p:grpSpPr>
          <a:xfrm>
            <a:off x="3072855" y="3308855"/>
            <a:ext cx="3831220" cy="1392295"/>
            <a:chOff x="2771600" y="526920"/>
            <a:chExt cx="3480300" cy="1145100"/>
          </a:xfrm>
        </p:grpSpPr>
        <p:sp>
          <p:nvSpPr>
            <p:cNvPr id="24" name="Google Shape;2624;p47">
              <a:extLst>
                <a:ext uri="{FF2B5EF4-FFF2-40B4-BE49-F238E27FC236}">
                  <a16:creationId xmlns:a16="http://schemas.microsoft.com/office/drawing/2014/main" id="{04A357A7-6A18-4D86-A268-5D0566D2D978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25;p47">
              <a:extLst>
                <a:ext uri="{FF2B5EF4-FFF2-40B4-BE49-F238E27FC236}">
                  <a16:creationId xmlns:a16="http://schemas.microsoft.com/office/drawing/2014/main" id="{DF927274-EDCF-4BC4-955D-6DDA2E25CDC9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34;p47">
            <a:extLst>
              <a:ext uri="{FF2B5EF4-FFF2-40B4-BE49-F238E27FC236}">
                <a16:creationId xmlns:a16="http://schemas.microsoft.com/office/drawing/2014/main" id="{F5BC5288-D203-4714-B136-2F84159B64FB}"/>
              </a:ext>
            </a:extLst>
          </p:cNvPr>
          <p:cNvSpPr txBox="1">
            <a:spLocks/>
          </p:cNvSpPr>
          <p:nvPr/>
        </p:nvSpPr>
        <p:spPr>
          <a:xfrm>
            <a:off x="3199747" y="386040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s-ES" b="1">
                <a:solidFill>
                  <a:schemeClr val="accent6">
                    <a:lumMod val="50000"/>
                  </a:schemeClr>
                </a:solidFill>
                <a:latin typeface="Verdana, Arial, Helvetica, sans-serif"/>
              </a:rPr>
              <a:t>Sucesión creciente</a:t>
            </a:r>
            <a:endParaRPr lang="es-ES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s-ES">
                <a:solidFill>
                  <a:schemeClr val="accent6">
                    <a:lumMod val="50000"/>
                  </a:schemeClr>
                </a:solidFill>
                <a:latin typeface="Verdana, Arial, Helvetica, sans-serif"/>
              </a:rPr>
              <a:t>Es aquella en que cada término es mayor que el término anterior</a:t>
            </a:r>
            <a:br>
              <a:rPr lang="es-ES">
                <a:solidFill>
                  <a:schemeClr val="accent6">
                    <a:lumMod val="50000"/>
                  </a:schemeClr>
                </a:solidFill>
                <a:latin typeface="Verdana, Arial, Helvetica, sans-serif"/>
              </a:rPr>
            </a:br>
            <a:r>
              <a:rPr lang="es-ES">
                <a:solidFill>
                  <a:schemeClr val="accent6">
                    <a:lumMod val="50000"/>
                  </a:schemeClr>
                </a:solidFill>
                <a:latin typeface="Verdana, Arial, Helvetica, sans-serif"/>
              </a:rPr>
              <a:t>        a</a:t>
            </a:r>
            <a:r>
              <a:rPr lang="es-ES" baseline="-25000">
                <a:solidFill>
                  <a:schemeClr val="accent6">
                    <a:lumMod val="50000"/>
                  </a:schemeClr>
                </a:solidFill>
                <a:latin typeface="Verdana, Arial, Helvetica, sans-serif"/>
              </a:rPr>
              <a:t>1</a:t>
            </a:r>
            <a:r>
              <a:rPr lang="es-ES">
                <a:solidFill>
                  <a:schemeClr val="accent6">
                    <a:lumMod val="50000"/>
                  </a:schemeClr>
                </a:solidFill>
                <a:latin typeface="Verdana, Arial, Helvetica, sans-serif"/>
              </a:rPr>
              <a:t>&lt;a</a:t>
            </a:r>
            <a:r>
              <a:rPr lang="es-ES" baseline="-25000">
                <a:solidFill>
                  <a:schemeClr val="accent6">
                    <a:lumMod val="50000"/>
                  </a:schemeClr>
                </a:solidFill>
                <a:latin typeface="Verdana, Arial, Helvetica, sans-serif"/>
              </a:rPr>
              <a:t>2</a:t>
            </a:r>
            <a:r>
              <a:rPr lang="es-ES">
                <a:solidFill>
                  <a:schemeClr val="accent6">
                    <a:lumMod val="50000"/>
                  </a:schemeClr>
                </a:solidFill>
                <a:latin typeface="Verdana, Arial, Helvetica, sans-serif"/>
              </a:rPr>
              <a:t>&lt;a</a:t>
            </a:r>
            <a:r>
              <a:rPr lang="es-ES" baseline="-25000">
                <a:solidFill>
                  <a:schemeClr val="accent6">
                    <a:lumMod val="50000"/>
                  </a:schemeClr>
                </a:solidFill>
                <a:latin typeface="Verdana, Arial, Helvetica, sans-serif"/>
              </a:rPr>
              <a:t>3</a:t>
            </a:r>
            <a:r>
              <a:rPr lang="es-ES">
                <a:solidFill>
                  <a:schemeClr val="accent6">
                    <a:lumMod val="50000"/>
                  </a:schemeClr>
                </a:solidFill>
                <a:latin typeface="Verdana, Arial, Helvetica, sans-serif"/>
              </a:rPr>
              <a:t>&lt;.........&lt;a</a:t>
            </a:r>
            <a:r>
              <a:rPr lang="es-ES" baseline="-25000">
                <a:solidFill>
                  <a:schemeClr val="accent6">
                    <a:lumMod val="50000"/>
                  </a:schemeClr>
                </a:solidFill>
                <a:latin typeface="Verdana, Arial, Helvetica, sans-serif"/>
              </a:rPr>
              <a:t>n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850" y="257228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sucesiones</a:t>
            </a:r>
            <a:endParaRPr dirty="0"/>
          </a:p>
        </p:txBody>
      </p:sp>
      <p:sp>
        <p:nvSpPr>
          <p:cNvPr id="2233" name="Google Shape;2233;p41"/>
          <p:cNvSpPr txBox="1"/>
          <p:nvPr/>
        </p:nvSpPr>
        <p:spPr>
          <a:xfrm>
            <a:off x="650875" y="1482627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576473" y="3308855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19" name="Google Shape;2626;p47">
            <a:extLst>
              <a:ext uri="{FF2B5EF4-FFF2-40B4-BE49-F238E27FC236}">
                <a16:creationId xmlns:a16="http://schemas.microsoft.com/office/drawing/2014/main" id="{B744ED92-7E7A-4EAE-9359-FFDEF9775051}"/>
              </a:ext>
            </a:extLst>
          </p:cNvPr>
          <p:cNvGrpSpPr/>
          <p:nvPr/>
        </p:nvGrpSpPr>
        <p:grpSpPr>
          <a:xfrm>
            <a:off x="1830475" y="975188"/>
            <a:ext cx="6346612" cy="1980597"/>
            <a:chOff x="2771600" y="526920"/>
            <a:chExt cx="3480300" cy="1145100"/>
          </a:xfrm>
        </p:grpSpPr>
        <p:sp>
          <p:nvSpPr>
            <p:cNvPr id="20" name="Google Shape;2627;p47">
              <a:extLst>
                <a:ext uri="{FF2B5EF4-FFF2-40B4-BE49-F238E27FC236}">
                  <a16:creationId xmlns:a16="http://schemas.microsoft.com/office/drawing/2014/main" id="{B791F83B-25D3-411D-B719-FA6DA6E65F9E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28;p47">
              <a:extLst>
                <a:ext uri="{FF2B5EF4-FFF2-40B4-BE49-F238E27FC236}">
                  <a16:creationId xmlns:a16="http://schemas.microsoft.com/office/drawing/2014/main" id="{FC2AE027-7E9A-4925-9CDC-34A2CD9E747C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629;p47">
            <a:extLst>
              <a:ext uri="{FF2B5EF4-FFF2-40B4-BE49-F238E27FC236}">
                <a16:creationId xmlns:a16="http://schemas.microsoft.com/office/drawing/2014/main" id="{78663750-8BCA-4551-885C-4F5C9F5842BA}"/>
              </a:ext>
            </a:extLst>
          </p:cNvPr>
          <p:cNvSpPr txBox="1">
            <a:spLocks/>
          </p:cNvSpPr>
          <p:nvPr/>
        </p:nvSpPr>
        <p:spPr>
          <a:xfrm>
            <a:off x="2156478" y="1211689"/>
            <a:ext cx="5907076" cy="1507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b="1" dirty="0">
                <a:solidFill>
                  <a:schemeClr val="accent6">
                    <a:lumMod val="50000"/>
                  </a:schemeClr>
                </a:solidFill>
                <a:latin typeface="Verdana, Arial, Helvetica, sans-serif"/>
                <a:sym typeface="Barlow Semi Condensed"/>
              </a:rPr>
              <a:t>Sucesiones acotadas inferiormente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dirty="0">
                <a:solidFill>
                  <a:schemeClr val="accent6">
                    <a:lumMod val="50000"/>
                  </a:schemeClr>
                </a:solidFill>
                <a:latin typeface="Plus Jakarta Sans"/>
              </a:rPr>
              <a:t>Una sucesión está acotada inferiormente si todos sus términos son mayores o iguales que un cierto número K, que llamaremos cota inferior de la sucesión.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dirty="0">
              <a:solidFill>
                <a:schemeClr val="accent6">
                  <a:lumMod val="50000"/>
                </a:schemeClr>
              </a:solidFill>
              <a:latin typeface="Plus Jakarta Sans"/>
              <a:sym typeface="Barlow Semi Condense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dirty="0">
              <a:solidFill>
                <a:schemeClr val="accent6">
                  <a:lumMod val="50000"/>
                </a:schemeClr>
              </a:solidFill>
              <a:latin typeface="Plus Jakarta Sans"/>
              <a:sym typeface="Barlow Semi Condensed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lus Jakarta Sans"/>
              </a:rPr>
              <a:t>A la mayor de las cotas inferiores se le llama extremo inferior o ínfimo .</a:t>
            </a:r>
            <a:endParaRPr kumimoji="0" lang="es-ES" altLang="es-ES" sz="90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Plus Jakarta Sans"/>
              </a:rPr>
              <a:t>Si el ínfimo de una sucesión es uno de sus términos se le llama mínimo.</a:t>
            </a:r>
            <a:endParaRPr kumimoji="0" lang="es-ES" altLang="es-ES" sz="200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{a_n \geq k}">
            <a:extLst>
              <a:ext uri="{FF2B5EF4-FFF2-40B4-BE49-F238E27FC236}">
                <a16:creationId xmlns:a16="http://schemas.microsoft.com/office/drawing/2014/main" id="{90D22B53-384C-49AF-A77C-B70ABABF3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929" y="2022177"/>
            <a:ext cx="581025" cy="12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oogle Shape;2626;p47">
            <a:extLst>
              <a:ext uri="{FF2B5EF4-FFF2-40B4-BE49-F238E27FC236}">
                <a16:creationId xmlns:a16="http://schemas.microsoft.com/office/drawing/2014/main" id="{6863B55C-1EFA-46DF-B941-02530C1AB9DC}"/>
              </a:ext>
            </a:extLst>
          </p:cNvPr>
          <p:cNvGrpSpPr/>
          <p:nvPr/>
        </p:nvGrpSpPr>
        <p:grpSpPr>
          <a:xfrm>
            <a:off x="1830475" y="2988005"/>
            <a:ext cx="6346612" cy="1980596"/>
            <a:chOff x="2771600" y="526920"/>
            <a:chExt cx="3480300" cy="1145100"/>
          </a:xfrm>
        </p:grpSpPr>
        <p:sp>
          <p:nvSpPr>
            <p:cNvPr id="16" name="Google Shape;2627;p47">
              <a:extLst>
                <a:ext uri="{FF2B5EF4-FFF2-40B4-BE49-F238E27FC236}">
                  <a16:creationId xmlns:a16="http://schemas.microsoft.com/office/drawing/2014/main" id="{F2C0C886-E77E-4AF9-9F60-C54A9C95D49D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28;p47">
              <a:extLst>
                <a:ext uri="{FF2B5EF4-FFF2-40B4-BE49-F238E27FC236}">
                  <a16:creationId xmlns:a16="http://schemas.microsoft.com/office/drawing/2014/main" id="{08E48292-6519-404A-8B98-1BC4E19C0F70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3">
            <a:extLst>
              <a:ext uri="{FF2B5EF4-FFF2-40B4-BE49-F238E27FC236}">
                <a16:creationId xmlns:a16="http://schemas.microsoft.com/office/drawing/2014/main" id="{7C3D9138-813A-4F86-BF3E-2D6B407A1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65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dirty="0">
              <a:solidFill>
                <a:schemeClr val="accent6">
                  <a:lumMod val="50000"/>
                </a:schemeClr>
              </a:solidFill>
              <a:latin typeface="Plus Jakarta Sans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5124" name="Picture 4" descr="{a_n \leq k'}">
            <a:extLst>
              <a:ext uri="{FF2B5EF4-FFF2-40B4-BE49-F238E27FC236}">
                <a16:creationId xmlns:a16="http://schemas.microsoft.com/office/drawing/2014/main" id="{3A43EB91-1CCE-417B-9FB4-03A5235F5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929" y="3883053"/>
            <a:ext cx="6381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Google Shape;2629;p47">
            <a:extLst>
              <a:ext uri="{FF2B5EF4-FFF2-40B4-BE49-F238E27FC236}">
                <a16:creationId xmlns:a16="http://schemas.microsoft.com/office/drawing/2014/main" id="{EEA13A84-B93F-4741-86BD-48EF12B65AFB}"/>
              </a:ext>
            </a:extLst>
          </p:cNvPr>
          <p:cNvSpPr txBox="1">
            <a:spLocks/>
          </p:cNvSpPr>
          <p:nvPr/>
        </p:nvSpPr>
        <p:spPr>
          <a:xfrm>
            <a:off x="2050061" y="3178014"/>
            <a:ext cx="5907076" cy="1507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b="1" dirty="0">
                <a:solidFill>
                  <a:schemeClr val="accent6">
                    <a:lumMod val="50000"/>
                  </a:schemeClr>
                </a:solidFill>
                <a:latin typeface="Verdana, Arial, Helvetica, sans-serif"/>
                <a:sym typeface="Barlow Semi Condensed"/>
              </a:rPr>
              <a:t>Sucesiones acotadas superiormente</a:t>
            </a:r>
          </a:p>
          <a:p>
            <a:pPr lvl="0">
              <a:buClrTx/>
            </a:pPr>
            <a:r>
              <a:rPr lang="es-ES" altLang="es-ES" dirty="0">
                <a:solidFill>
                  <a:schemeClr val="accent6">
                    <a:lumMod val="50000"/>
                  </a:schemeClr>
                </a:solidFill>
                <a:latin typeface="Plus Jakarta Sans"/>
                <a:ea typeface="Barlow Semi Condensed Medium"/>
                <a:cs typeface="Barlow Semi Condensed Medium"/>
                <a:sym typeface="Barlow Semi Condensed Medium"/>
              </a:rPr>
              <a:t>Una sucesión está acotada superiormente si todos sus términos son menores o iguales que un cierto número K', que llamaremos cota superior de la sucesión.</a:t>
            </a:r>
          </a:p>
          <a:p>
            <a:pPr lvl="0">
              <a:buClrTx/>
            </a:pPr>
            <a:endParaRPr lang="es-ES" altLang="es-ES" dirty="0">
              <a:solidFill>
                <a:schemeClr val="accent6">
                  <a:lumMod val="50000"/>
                </a:schemeClr>
              </a:solidFill>
              <a:latin typeface="Plus Jakarta Sans"/>
              <a:ea typeface="Barlow Semi Condensed Medium"/>
              <a:cs typeface="Barlow Semi Condensed Medium"/>
              <a:sym typeface="Barlow Semi Condensed Medium"/>
            </a:endParaRPr>
          </a:p>
          <a:p>
            <a:pPr marL="342900" lvl="0" indent="-342900">
              <a:spcBef>
                <a:spcPct val="20000"/>
              </a:spcBef>
              <a:buClrTx/>
            </a:pPr>
            <a:r>
              <a:rPr lang="es-ES" altLang="es-ES" dirty="0">
                <a:solidFill>
                  <a:schemeClr val="accent6">
                    <a:lumMod val="50000"/>
                  </a:schemeClr>
                </a:solidFill>
                <a:latin typeface="Plus Jakarta Sans"/>
                <a:ea typeface="Barlow Semi Condensed Medium"/>
                <a:cs typeface="Barlow Semi Condensed Medium"/>
                <a:sym typeface="Barlow Semi Condensed Medium"/>
              </a:rPr>
              <a:t>A la menor de las cotas superiores se le llama extremo superior o supremo.</a:t>
            </a:r>
          </a:p>
          <a:p>
            <a:pPr marL="342900" lvl="0" indent="-342900">
              <a:buClrTx/>
            </a:pPr>
            <a:r>
              <a:rPr lang="es-ES" altLang="es-ES" dirty="0">
                <a:solidFill>
                  <a:schemeClr val="accent6">
                    <a:lumMod val="50000"/>
                  </a:schemeClr>
                </a:solidFill>
                <a:latin typeface="Plus Jakarta Sans"/>
                <a:ea typeface="Barlow Semi Condensed Medium"/>
                <a:cs typeface="Barlow Semi Condensed Medium"/>
                <a:sym typeface="Barlow Semi Condensed Medium"/>
              </a:rPr>
              <a:t>Si el supremo de una sucesión es uno de sus términos se llama máximo.</a:t>
            </a:r>
          </a:p>
        </p:txBody>
      </p:sp>
    </p:spTree>
    <p:extLst>
      <p:ext uri="{BB962C8B-B14F-4D97-AF65-F5344CB8AC3E}">
        <p14:creationId xmlns:p14="http://schemas.microsoft.com/office/powerpoint/2010/main" val="3186362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2626;p47">
            <a:extLst>
              <a:ext uri="{FF2B5EF4-FFF2-40B4-BE49-F238E27FC236}">
                <a16:creationId xmlns:a16="http://schemas.microsoft.com/office/drawing/2014/main" id="{B744ED92-7E7A-4EAE-9359-FFDEF9775051}"/>
              </a:ext>
            </a:extLst>
          </p:cNvPr>
          <p:cNvGrpSpPr/>
          <p:nvPr/>
        </p:nvGrpSpPr>
        <p:grpSpPr>
          <a:xfrm>
            <a:off x="1830475" y="1719467"/>
            <a:ext cx="6346612" cy="1980597"/>
            <a:chOff x="2771600" y="526920"/>
            <a:chExt cx="3480300" cy="1145100"/>
          </a:xfrm>
        </p:grpSpPr>
        <p:sp>
          <p:nvSpPr>
            <p:cNvPr id="20" name="Google Shape;2627;p47">
              <a:extLst>
                <a:ext uri="{FF2B5EF4-FFF2-40B4-BE49-F238E27FC236}">
                  <a16:creationId xmlns:a16="http://schemas.microsoft.com/office/drawing/2014/main" id="{B791F83B-25D3-411D-B719-FA6DA6E65F9E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28;p47">
              <a:extLst>
                <a:ext uri="{FF2B5EF4-FFF2-40B4-BE49-F238E27FC236}">
                  <a16:creationId xmlns:a16="http://schemas.microsoft.com/office/drawing/2014/main" id="{FC2AE027-7E9A-4925-9CDC-34A2CD9E747C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629;p47">
            <a:extLst>
              <a:ext uri="{FF2B5EF4-FFF2-40B4-BE49-F238E27FC236}">
                <a16:creationId xmlns:a16="http://schemas.microsoft.com/office/drawing/2014/main" id="{78663750-8BCA-4551-885C-4F5C9F5842BA}"/>
              </a:ext>
            </a:extLst>
          </p:cNvPr>
          <p:cNvSpPr txBox="1">
            <a:spLocks/>
          </p:cNvSpPr>
          <p:nvPr/>
        </p:nvSpPr>
        <p:spPr>
          <a:xfrm>
            <a:off x="2156478" y="1955968"/>
            <a:ext cx="5907076" cy="1507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b="1" dirty="0">
                <a:solidFill>
                  <a:schemeClr val="accent6">
                    <a:lumMod val="50000"/>
                  </a:schemeClr>
                </a:solidFill>
                <a:latin typeface="Verdana, Arial, Helvetica, sans-serif"/>
                <a:sym typeface="Barlow Semi Condensed"/>
              </a:rPr>
              <a:t>Sucesiones acotadas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ES" altLang="es-ES" dirty="0">
                <a:solidFill>
                  <a:schemeClr val="accent6">
                    <a:lumMod val="50000"/>
                  </a:schemeClr>
                </a:solidFill>
                <a:latin typeface="Plus Jakarta Sans"/>
              </a:rPr>
              <a:t>Una sucesión se dice acotada si está acotada superior e inferiormente. Es decir si hay un número k menor o igual que todos los términos de la sucesión y otro K' mayor o igual que todos los términos de la sucesión. Por lo que todos los términos de la sucesión están comprendidos entre k y K'.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00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850" y="257228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sucesiones</a:t>
            </a:r>
            <a:endParaRPr dirty="0"/>
          </a:p>
        </p:txBody>
      </p:sp>
      <p:sp>
        <p:nvSpPr>
          <p:cNvPr id="2233" name="Google Shape;2233;p41"/>
          <p:cNvSpPr txBox="1"/>
          <p:nvPr/>
        </p:nvSpPr>
        <p:spPr>
          <a:xfrm>
            <a:off x="650875" y="2226906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05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C3D9138-813A-4F86-BF3E-2D6B407A1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65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dirty="0">
              <a:solidFill>
                <a:schemeClr val="accent6">
                  <a:lumMod val="50000"/>
                </a:schemeClr>
              </a:solidFill>
              <a:latin typeface="Plus Jakarta Sans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8194" name="Picture 2" descr="{k \leq a_n \leq k'}">
            <a:extLst>
              <a:ext uri="{FF2B5EF4-FFF2-40B4-BE49-F238E27FC236}">
                <a16:creationId xmlns:a16="http://schemas.microsoft.com/office/drawing/2014/main" id="{AB153753-88D1-4E5E-8AB0-17CD43778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536" y="3189265"/>
            <a:ext cx="10001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860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629;p47">
            <a:extLst>
              <a:ext uri="{FF2B5EF4-FFF2-40B4-BE49-F238E27FC236}">
                <a16:creationId xmlns:a16="http://schemas.microsoft.com/office/drawing/2014/main" id="{EEA13A84-B93F-4741-86BD-48EF12B65AFB}"/>
              </a:ext>
            </a:extLst>
          </p:cNvPr>
          <p:cNvSpPr txBox="1">
            <a:spLocks/>
          </p:cNvSpPr>
          <p:nvPr/>
        </p:nvSpPr>
        <p:spPr>
          <a:xfrm>
            <a:off x="2050061" y="3224591"/>
            <a:ext cx="5907076" cy="1507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dirty="0">
              <a:solidFill>
                <a:schemeClr val="accent6">
                  <a:lumMod val="50000"/>
                </a:schemeClr>
              </a:solidFill>
              <a:latin typeface="Plus Jakarta Sans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850" y="257228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sucesiones</a:t>
            </a:r>
            <a:endParaRPr dirty="0"/>
          </a:p>
        </p:txBody>
      </p:sp>
      <p:sp>
        <p:nvSpPr>
          <p:cNvPr id="2233" name="Google Shape;2233;p41"/>
          <p:cNvSpPr txBox="1"/>
          <p:nvPr/>
        </p:nvSpPr>
        <p:spPr>
          <a:xfrm>
            <a:off x="650875" y="1482627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06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576473" y="3308855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07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19" name="Google Shape;2626;p47">
            <a:extLst>
              <a:ext uri="{FF2B5EF4-FFF2-40B4-BE49-F238E27FC236}">
                <a16:creationId xmlns:a16="http://schemas.microsoft.com/office/drawing/2014/main" id="{B744ED92-7E7A-4EAE-9359-FFDEF9775051}"/>
              </a:ext>
            </a:extLst>
          </p:cNvPr>
          <p:cNvGrpSpPr/>
          <p:nvPr/>
        </p:nvGrpSpPr>
        <p:grpSpPr>
          <a:xfrm>
            <a:off x="1830475" y="975188"/>
            <a:ext cx="6346612" cy="1980597"/>
            <a:chOff x="2771600" y="526920"/>
            <a:chExt cx="3480300" cy="1145100"/>
          </a:xfrm>
        </p:grpSpPr>
        <p:sp>
          <p:nvSpPr>
            <p:cNvPr id="20" name="Google Shape;2627;p47">
              <a:extLst>
                <a:ext uri="{FF2B5EF4-FFF2-40B4-BE49-F238E27FC236}">
                  <a16:creationId xmlns:a16="http://schemas.microsoft.com/office/drawing/2014/main" id="{B791F83B-25D3-411D-B719-FA6DA6E65F9E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28;p47">
              <a:extLst>
                <a:ext uri="{FF2B5EF4-FFF2-40B4-BE49-F238E27FC236}">
                  <a16:creationId xmlns:a16="http://schemas.microsoft.com/office/drawing/2014/main" id="{FC2AE027-7E9A-4925-9CDC-34A2CD9E747C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629;p47">
            <a:extLst>
              <a:ext uri="{FF2B5EF4-FFF2-40B4-BE49-F238E27FC236}">
                <a16:creationId xmlns:a16="http://schemas.microsoft.com/office/drawing/2014/main" id="{78663750-8BCA-4551-885C-4F5C9F5842BA}"/>
              </a:ext>
            </a:extLst>
          </p:cNvPr>
          <p:cNvSpPr txBox="1">
            <a:spLocks/>
          </p:cNvSpPr>
          <p:nvPr/>
        </p:nvSpPr>
        <p:spPr>
          <a:xfrm>
            <a:off x="2156478" y="1371258"/>
            <a:ext cx="5907076" cy="1507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b="1" dirty="0">
                <a:solidFill>
                  <a:schemeClr val="accent6">
                    <a:lumMod val="50000"/>
                  </a:schemeClr>
                </a:solidFill>
                <a:latin typeface="Verdana, Arial, Helvetica, sans-serif"/>
                <a:sym typeface="Barlow Semi Condensed"/>
              </a:rPr>
              <a:t>Sucesiones convergentes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b="1" dirty="0">
              <a:solidFill>
                <a:schemeClr val="accent6">
                  <a:lumMod val="50000"/>
                </a:schemeClr>
              </a:solidFill>
              <a:latin typeface="Verdana, Arial, Helvetica, sans-serif"/>
              <a:sym typeface="Barlow Semi Condensed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ES" altLang="es-ES" dirty="0">
                <a:solidFill>
                  <a:schemeClr val="accent6">
                    <a:lumMod val="50000"/>
                  </a:schemeClr>
                </a:solidFill>
                <a:latin typeface="Plus Jakarta Sans"/>
                <a:ea typeface="Barlow Semi Condensed Medium"/>
                <a:cs typeface="Barlow Semi Condensed Medium"/>
                <a:sym typeface="Barlow Semi Condensed Medium"/>
              </a:rPr>
              <a:t>Las </a:t>
            </a:r>
            <a:r>
              <a:rPr lang="es-ES" altLang="es-ES" b="1" dirty="0">
                <a:solidFill>
                  <a:schemeClr val="accent6">
                    <a:lumMod val="50000"/>
                  </a:schemeClr>
                </a:solidFill>
                <a:latin typeface="Plus Jakarta Sans"/>
                <a:ea typeface="Barlow Semi Condensed Medium"/>
                <a:cs typeface="Barlow Semi Condensed Medium"/>
                <a:sym typeface="Barlow Semi Condensed Medium"/>
              </a:rPr>
              <a:t>sucesiones convergentes </a:t>
            </a:r>
            <a:r>
              <a:rPr lang="es-ES" altLang="es-ES" dirty="0">
                <a:solidFill>
                  <a:schemeClr val="accent6">
                    <a:lumMod val="50000"/>
                  </a:schemeClr>
                </a:solidFill>
                <a:latin typeface="Plus Jakarta Sans"/>
                <a:ea typeface="Barlow Semi Condensed Medium"/>
                <a:cs typeface="Barlow Semi Condensed Medium"/>
                <a:sym typeface="Barlow Semi Condensed Medium"/>
              </a:rPr>
              <a:t>son las sucesiones que tienen </a:t>
            </a:r>
            <a:r>
              <a:rPr lang="es-ES" altLang="es-ES" b="1" dirty="0">
                <a:solidFill>
                  <a:schemeClr val="accent6">
                    <a:lumMod val="50000"/>
                  </a:schemeClr>
                </a:solidFill>
                <a:latin typeface="Plus Jakarta Sans"/>
                <a:ea typeface="Barlow Semi Condensed Medium"/>
                <a:cs typeface="Barlow Semi Condensed Medium"/>
                <a:sym typeface="Barlow Semi Condensed Medium"/>
              </a:rPr>
              <a:t>límite finito.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>
                    <a:lumMod val="50000"/>
                  </a:schemeClr>
                </a:solidFill>
                <a:latin typeface="Plus Jakarta Sans"/>
              </a:rPr>
              <a:t>Toda sucesión monótona decreciente y acotada inferiormente es convergente y su límite es igual al ínfimo de la sucesión.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6">
                    <a:lumMod val="50000"/>
                  </a:schemeClr>
                </a:solidFill>
                <a:latin typeface="Plus Jakarta Sans"/>
              </a:rPr>
              <a:t>Toda sucesión </a:t>
            </a:r>
            <a:r>
              <a:rPr lang="es-ES" dirty="0" err="1">
                <a:solidFill>
                  <a:schemeClr val="accent6">
                    <a:lumMod val="50000"/>
                  </a:schemeClr>
                </a:solidFill>
                <a:latin typeface="Plus Jakarta Sans"/>
              </a:rPr>
              <a:t>sucesión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  <a:latin typeface="Plus Jakarta Sans"/>
              </a:rPr>
              <a:t> monótona creciente y acotada superiormente es convergente y su límite es igual al supremo de la sucesión.</a:t>
            </a:r>
            <a:endParaRPr lang="es-ES" altLang="es-ES" dirty="0">
              <a:solidFill>
                <a:schemeClr val="accent6">
                  <a:lumMod val="50000"/>
                </a:schemeClr>
              </a:solidFill>
              <a:latin typeface="Plus Jakarta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b="1" dirty="0">
              <a:solidFill>
                <a:schemeClr val="accent6">
                  <a:lumMod val="50000"/>
                </a:schemeClr>
              </a:solidFill>
              <a:latin typeface="Verdana, Arial, Helvetica, sans-serif"/>
              <a:sym typeface="Barlow Semi Condense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dirty="0">
              <a:solidFill>
                <a:schemeClr val="accent6">
                  <a:lumMod val="50000"/>
                </a:schemeClr>
              </a:solidFill>
              <a:latin typeface="Plus Jakarta Sans"/>
            </a:endParaRPr>
          </a:p>
        </p:txBody>
      </p:sp>
      <p:grpSp>
        <p:nvGrpSpPr>
          <p:cNvPr id="15" name="Google Shape;2626;p47">
            <a:extLst>
              <a:ext uri="{FF2B5EF4-FFF2-40B4-BE49-F238E27FC236}">
                <a16:creationId xmlns:a16="http://schemas.microsoft.com/office/drawing/2014/main" id="{6863B55C-1EFA-46DF-B941-02530C1AB9DC}"/>
              </a:ext>
            </a:extLst>
          </p:cNvPr>
          <p:cNvGrpSpPr/>
          <p:nvPr/>
        </p:nvGrpSpPr>
        <p:grpSpPr>
          <a:xfrm>
            <a:off x="1830475" y="3102430"/>
            <a:ext cx="6346612" cy="1751746"/>
            <a:chOff x="2771600" y="526920"/>
            <a:chExt cx="3480300" cy="1145100"/>
          </a:xfrm>
        </p:grpSpPr>
        <p:sp>
          <p:nvSpPr>
            <p:cNvPr id="16" name="Google Shape;2627;p47">
              <a:extLst>
                <a:ext uri="{FF2B5EF4-FFF2-40B4-BE49-F238E27FC236}">
                  <a16:creationId xmlns:a16="http://schemas.microsoft.com/office/drawing/2014/main" id="{F2C0C886-E77E-4AF9-9F60-C54A9C95D49D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28;p47">
              <a:extLst>
                <a:ext uri="{FF2B5EF4-FFF2-40B4-BE49-F238E27FC236}">
                  <a16:creationId xmlns:a16="http://schemas.microsoft.com/office/drawing/2014/main" id="{08E48292-6519-404A-8B98-1BC4E19C0F70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3">
            <a:extLst>
              <a:ext uri="{FF2B5EF4-FFF2-40B4-BE49-F238E27FC236}">
                <a16:creationId xmlns:a16="http://schemas.microsoft.com/office/drawing/2014/main" id="{7C3D9138-813A-4F86-BF3E-2D6B407A1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65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dirty="0">
              <a:solidFill>
                <a:schemeClr val="accent6">
                  <a:lumMod val="50000"/>
                </a:schemeClr>
              </a:solidFill>
              <a:latin typeface="Plus Jakarta Sans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BEFF5B-A395-4D8C-8C60-DB6290FA1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5115" y="4220522"/>
            <a:ext cx="2154436" cy="42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Plus Jakarta Sans"/>
              </a:rPr>
              <a:t>                                                        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Plus Jakarta Sans"/>
              </a:rPr>
              <a:t>Límite =   </a:t>
            </a:r>
            <a:r>
              <a:rPr kumimoji="0" lang="es-ES" altLang="es-ES" sz="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Plus Jakarta Sans"/>
              </a:rPr>
              <a:t>           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{a_n = (3,8,13,18,23, \dots)}">
            <a:extLst>
              <a:ext uri="{FF2B5EF4-FFF2-40B4-BE49-F238E27FC236}">
                <a16:creationId xmlns:a16="http://schemas.microsoft.com/office/drawing/2014/main" id="{CF97563F-15DC-4A37-ADF5-369659E25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030193"/>
            <a:ext cx="21336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{\infty}">
            <a:extLst>
              <a:ext uri="{FF2B5EF4-FFF2-40B4-BE49-F238E27FC236}">
                <a16:creationId xmlns:a16="http://schemas.microsoft.com/office/drawing/2014/main" id="{85BFB0E9-30C1-4A26-99AF-D5CF5B45D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539" y="4495531"/>
            <a:ext cx="1809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1284F510-73DF-4312-B58F-999E2F97111B}"/>
              </a:ext>
            </a:extLst>
          </p:cNvPr>
          <p:cNvSpPr txBox="1"/>
          <p:nvPr/>
        </p:nvSpPr>
        <p:spPr>
          <a:xfrm>
            <a:off x="2254103" y="3645092"/>
            <a:ext cx="6313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Plus Jakarta Sans"/>
              </a:rPr>
              <a:t>Las 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Plus Jakarta Sans"/>
              </a:rPr>
              <a:t>sucesiones divergentes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Plus Jakarta Sans"/>
              </a:rPr>
              <a:t> son las sucesiones que 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Plus Jakarta Sans"/>
              </a:rPr>
              <a:t>no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Plus Jakarta Sans"/>
              </a:rPr>
              <a:t> tienen 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Plus Jakarta Sans"/>
              </a:rPr>
              <a:t>límite finito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Plus Jakarta Sans"/>
              </a:rPr>
              <a:t>.</a:t>
            </a:r>
            <a:endParaRPr kumimoji="0" lang="es-ES" altLang="es-E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B100D35-B766-4EDA-BC0B-3670A57C5976}"/>
              </a:ext>
            </a:extLst>
          </p:cNvPr>
          <p:cNvSpPr txBox="1"/>
          <p:nvPr/>
        </p:nvSpPr>
        <p:spPr>
          <a:xfrm>
            <a:off x="2154436" y="3295445"/>
            <a:ext cx="4635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b="1" dirty="0">
                <a:solidFill>
                  <a:schemeClr val="accent6">
                    <a:lumMod val="50000"/>
                  </a:schemeClr>
                </a:solidFill>
                <a:latin typeface="Verdana, Arial, Helvetica, sans-serif"/>
                <a:sym typeface="Barlow Semi Condensed"/>
              </a:rPr>
              <a:t>Sucesiones divergentes</a:t>
            </a:r>
          </a:p>
        </p:txBody>
      </p:sp>
    </p:spTree>
    <p:extLst>
      <p:ext uri="{BB962C8B-B14F-4D97-AF65-F5344CB8AC3E}">
        <p14:creationId xmlns:p14="http://schemas.microsoft.com/office/powerpoint/2010/main" val="27449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909997" y="441686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4806801" y="416248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824640" y="530556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 1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5721444" y="507223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 2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992166" y="59048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4888970" y="56715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31734" y="435644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7B27DD3-F4E6-4A05-B507-7FAD7319D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97" y="1431548"/>
            <a:ext cx="2905530" cy="333421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160FFD2-4F77-4080-97D7-7D7CB5E96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801" y="1307705"/>
            <a:ext cx="3391373" cy="3458058"/>
          </a:xfrm>
          <a:prstGeom prst="rect">
            <a:avLst/>
          </a:prstGeom>
        </p:spPr>
      </p:pic>
      <p:grpSp>
        <p:nvGrpSpPr>
          <p:cNvPr id="79" name="Google Shape;2166;p39">
            <a:extLst>
              <a:ext uri="{FF2B5EF4-FFF2-40B4-BE49-F238E27FC236}">
                <a16:creationId xmlns:a16="http://schemas.microsoft.com/office/drawing/2014/main" id="{1BCF8868-9CFA-4965-AAB1-4DA567434F3A}"/>
              </a:ext>
            </a:extLst>
          </p:cNvPr>
          <p:cNvGrpSpPr/>
          <p:nvPr/>
        </p:nvGrpSpPr>
        <p:grpSpPr>
          <a:xfrm>
            <a:off x="7908554" y="206020"/>
            <a:ext cx="855979" cy="785991"/>
            <a:chOff x="1190625" y="238125"/>
            <a:chExt cx="5238750" cy="5231525"/>
          </a:xfrm>
        </p:grpSpPr>
        <p:sp>
          <p:nvSpPr>
            <p:cNvPr id="80" name="Google Shape;2167;p39">
              <a:extLst>
                <a:ext uri="{FF2B5EF4-FFF2-40B4-BE49-F238E27FC236}">
                  <a16:creationId xmlns:a16="http://schemas.microsoft.com/office/drawing/2014/main" id="{48FFF94D-B2C7-4871-A23A-2BD24662F417}"/>
                </a:ext>
              </a:extLst>
            </p:cNvPr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1" name="Google Shape;2168;p39">
              <a:extLst>
                <a:ext uri="{FF2B5EF4-FFF2-40B4-BE49-F238E27FC236}">
                  <a16:creationId xmlns:a16="http://schemas.microsoft.com/office/drawing/2014/main" id="{725BB712-072A-447E-A359-AC2CC8889A22}"/>
                </a:ext>
              </a:extLst>
            </p:cNvPr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2" name="Google Shape;2169;p39">
              <a:extLst>
                <a:ext uri="{FF2B5EF4-FFF2-40B4-BE49-F238E27FC236}">
                  <a16:creationId xmlns:a16="http://schemas.microsoft.com/office/drawing/2014/main" id="{809F49DA-CA3B-4EBD-91A8-00349D42C7D4}"/>
                </a:ext>
              </a:extLst>
            </p:cNvPr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3" name="Google Shape;2170;p39">
              <a:extLst>
                <a:ext uri="{FF2B5EF4-FFF2-40B4-BE49-F238E27FC236}">
                  <a16:creationId xmlns:a16="http://schemas.microsoft.com/office/drawing/2014/main" id="{80B2DA61-A161-4A9B-91C7-BBFBFD00041A}"/>
                </a:ext>
              </a:extLst>
            </p:cNvPr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4" name="Google Shape;2171;p39">
              <a:extLst>
                <a:ext uri="{FF2B5EF4-FFF2-40B4-BE49-F238E27FC236}">
                  <a16:creationId xmlns:a16="http://schemas.microsoft.com/office/drawing/2014/main" id="{67459F7D-44AE-470B-B4EC-CE01B3371BC8}"/>
                </a:ext>
              </a:extLst>
            </p:cNvPr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5" name="Google Shape;2172;p39">
              <a:extLst>
                <a:ext uri="{FF2B5EF4-FFF2-40B4-BE49-F238E27FC236}">
                  <a16:creationId xmlns:a16="http://schemas.microsoft.com/office/drawing/2014/main" id="{FF828C95-B267-4262-846E-055512D62F69}"/>
                </a:ext>
              </a:extLst>
            </p:cNvPr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2173;p39">
              <a:extLst>
                <a:ext uri="{FF2B5EF4-FFF2-40B4-BE49-F238E27FC236}">
                  <a16:creationId xmlns:a16="http://schemas.microsoft.com/office/drawing/2014/main" id="{7678466D-F509-4ED7-B58E-A8828C59CD70}"/>
                </a:ext>
              </a:extLst>
            </p:cNvPr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7" name="Google Shape;2174;p39">
              <a:extLst>
                <a:ext uri="{FF2B5EF4-FFF2-40B4-BE49-F238E27FC236}">
                  <a16:creationId xmlns:a16="http://schemas.microsoft.com/office/drawing/2014/main" id="{69B4A155-327E-4D38-9AD7-C6BF8BF0F640}"/>
                </a:ext>
              </a:extLst>
            </p:cNvPr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8" name="Google Shape;2175;p39">
              <a:extLst>
                <a:ext uri="{FF2B5EF4-FFF2-40B4-BE49-F238E27FC236}">
                  <a16:creationId xmlns:a16="http://schemas.microsoft.com/office/drawing/2014/main" id="{7BBE97CA-D2A4-43F8-AA92-DC45E9F7FABD}"/>
                </a:ext>
              </a:extLst>
            </p:cNvPr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9" name="Google Shape;2176;p39">
              <a:extLst>
                <a:ext uri="{FF2B5EF4-FFF2-40B4-BE49-F238E27FC236}">
                  <a16:creationId xmlns:a16="http://schemas.microsoft.com/office/drawing/2014/main" id="{E57BF568-73AE-4E1C-B242-8939E42D8221}"/>
                </a:ext>
              </a:extLst>
            </p:cNvPr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909997" y="441686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4806801" y="416248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824640" y="530556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 3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5721444" y="507223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 4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992166" y="59048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4888970" y="56715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31734" y="435644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BEB3E36-A2EA-464D-959A-F79FC33AF1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3" b="3564"/>
          <a:stretch/>
        </p:blipFill>
        <p:spPr>
          <a:xfrm>
            <a:off x="1541874" y="891223"/>
            <a:ext cx="2734057" cy="42276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119071E-BC11-4FEF-8A19-1ADFB72DC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312" y="1361906"/>
            <a:ext cx="4001058" cy="2419688"/>
          </a:xfrm>
          <a:prstGeom prst="rect">
            <a:avLst/>
          </a:prstGeom>
        </p:spPr>
      </p:pic>
      <p:grpSp>
        <p:nvGrpSpPr>
          <p:cNvPr id="29" name="Google Shape;2166;p39">
            <a:extLst>
              <a:ext uri="{FF2B5EF4-FFF2-40B4-BE49-F238E27FC236}">
                <a16:creationId xmlns:a16="http://schemas.microsoft.com/office/drawing/2014/main" id="{8965A185-E0C0-4190-B302-6D482A7466DF}"/>
              </a:ext>
            </a:extLst>
          </p:cNvPr>
          <p:cNvGrpSpPr/>
          <p:nvPr/>
        </p:nvGrpSpPr>
        <p:grpSpPr>
          <a:xfrm>
            <a:off x="7602126" y="4092152"/>
            <a:ext cx="855979" cy="785991"/>
            <a:chOff x="1190625" y="238125"/>
            <a:chExt cx="5238750" cy="5231525"/>
          </a:xfrm>
        </p:grpSpPr>
        <p:sp>
          <p:nvSpPr>
            <p:cNvPr id="30" name="Google Shape;2167;p39">
              <a:extLst>
                <a:ext uri="{FF2B5EF4-FFF2-40B4-BE49-F238E27FC236}">
                  <a16:creationId xmlns:a16="http://schemas.microsoft.com/office/drawing/2014/main" id="{2CF7B0E4-F98A-4ED2-9992-5D6E5C39E2CB}"/>
                </a:ext>
              </a:extLst>
            </p:cNvPr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1" name="Google Shape;2168;p39">
              <a:extLst>
                <a:ext uri="{FF2B5EF4-FFF2-40B4-BE49-F238E27FC236}">
                  <a16:creationId xmlns:a16="http://schemas.microsoft.com/office/drawing/2014/main" id="{8D56F708-CE1E-4B69-BFCC-432D4E570F33}"/>
                </a:ext>
              </a:extLst>
            </p:cNvPr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2" name="Google Shape;2169;p39">
              <a:extLst>
                <a:ext uri="{FF2B5EF4-FFF2-40B4-BE49-F238E27FC236}">
                  <a16:creationId xmlns:a16="http://schemas.microsoft.com/office/drawing/2014/main" id="{06199128-F270-420B-B481-C7E7FCAF09B6}"/>
                </a:ext>
              </a:extLst>
            </p:cNvPr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3" name="Google Shape;2170;p39">
              <a:extLst>
                <a:ext uri="{FF2B5EF4-FFF2-40B4-BE49-F238E27FC236}">
                  <a16:creationId xmlns:a16="http://schemas.microsoft.com/office/drawing/2014/main" id="{F89B75D8-DE09-46BF-AAD2-6DF7BD22F803}"/>
                </a:ext>
              </a:extLst>
            </p:cNvPr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" name="Google Shape;2171;p39">
              <a:extLst>
                <a:ext uri="{FF2B5EF4-FFF2-40B4-BE49-F238E27FC236}">
                  <a16:creationId xmlns:a16="http://schemas.microsoft.com/office/drawing/2014/main" id="{4479E1BC-C986-4A1D-B178-6E07BB5E1BBD}"/>
                </a:ext>
              </a:extLst>
            </p:cNvPr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5" name="Google Shape;2172;p39">
              <a:extLst>
                <a:ext uri="{FF2B5EF4-FFF2-40B4-BE49-F238E27FC236}">
                  <a16:creationId xmlns:a16="http://schemas.microsoft.com/office/drawing/2014/main" id="{21D603C5-0D5D-42DE-B9F2-291EB43620A2}"/>
                </a:ext>
              </a:extLst>
            </p:cNvPr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6" name="Google Shape;2173;p39">
              <a:extLst>
                <a:ext uri="{FF2B5EF4-FFF2-40B4-BE49-F238E27FC236}">
                  <a16:creationId xmlns:a16="http://schemas.microsoft.com/office/drawing/2014/main" id="{510452C4-2615-4442-A458-ADC1D20E2ED0}"/>
                </a:ext>
              </a:extLst>
            </p:cNvPr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7" name="Google Shape;2174;p39">
              <a:extLst>
                <a:ext uri="{FF2B5EF4-FFF2-40B4-BE49-F238E27FC236}">
                  <a16:creationId xmlns:a16="http://schemas.microsoft.com/office/drawing/2014/main" id="{F2B6DF7D-6942-4E09-A77E-53720F1298F8}"/>
                </a:ext>
              </a:extLst>
            </p:cNvPr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8" name="Google Shape;2175;p39">
              <a:extLst>
                <a:ext uri="{FF2B5EF4-FFF2-40B4-BE49-F238E27FC236}">
                  <a16:creationId xmlns:a16="http://schemas.microsoft.com/office/drawing/2014/main" id="{3D67B54B-9D22-45F6-862B-D3546848F571}"/>
                </a:ext>
              </a:extLst>
            </p:cNvPr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9" name="Google Shape;2176;p39">
              <a:extLst>
                <a:ext uri="{FF2B5EF4-FFF2-40B4-BE49-F238E27FC236}">
                  <a16:creationId xmlns:a16="http://schemas.microsoft.com/office/drawing/2014/main" id="{E265D51D-564D-4A21-9070-2F2AC6B835AB}"/>
                </a:ext>
              </a:extLst>
            </p:cNvPr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50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2626;p47">
            <a:extLst>
              <a:ext uri="{FF2B5EF4-FFF2-40B4-BE49-F238E27FC236}">
                <a16:creationId xmlns:a16="http://schemas.microsoft.com/office/drawing/2014/main" id="{D587A9FF-0F35-4658-B283-5A2ECE8F6D69}"/>
              </a:ext>
            </a:extLst>
          </p:cNvPr>
          <p:cNvGrpSpPr/>
          <p:nvPr/>
        </p:nvGrpSpPr>
        <p:grpSpPr>
          <a:xfrm>
            <a:off x="1000192" y="3284131"/>
            <a:ext cx="3745300" cy="1280053"/>
            <a:chOff x="2771600" y="526920"/>
            <a:chExt cx="3480300" cy="1145100"/>
          </a:xfrm>
        </p:grpSpPr>
        <p:sp>
          <p:nvSpPr>
            <p:cNvPr id="12" name="Google Shape;2627;p47">
              <a:extLst>
                <a:ext uri="{FF2B5EF4-FFF2-40B4-BE49-F238E27FC236}">
                  <a16:creationId xmlns:a16="http://schemas.microsoft.com/office/drawing/2014/main" id="{1760DF34-5748-4890-B967-BDE4200A9960}"/>
                </a:ext>
              </a:extLst>
            </p:cNvPr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28;p47">
              <a:extLst>
                <a:ext uri="{FF2B5EF4-FFF2-40B4-BE49-F238E27FC236}">
                  <a16:creationId xmlns:a16="http://schemas.microsoft.com/office/drawing/2014/main" id="{2380F4A2-069A-4860-90D8-E4E95C1FA22B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es una sucesión?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829092" y="1678834"/>
            <a:ext cx="4087500" cy="16052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 algn="just">
              <a:buNone/>
            </a:pPr>
            <a:r>
              <a:rPr lang="es-ES" dirty="0">
                <a:solidFill>
                  <a:schemeClr val="tx1"/>
                </a:solidFill>
                <a:latin typeface="Verdana, Arial, Helvetica, sans-serif"/>
                <a:ea typeface="+mn-ea"/>
                <a:cs typeface="+mn-cs"/>
                <a:sym typeface="Arial"/>
              </a:rPr>
              <a:t>Una sucesión es un conjunto ordenado de números reales:</a:t>
            </a:r>
          </a:p>
          <a:p>
            <a:pPr marL="152400" indent="0" algn="just">
              <a:buNone/>
            </a:pPr>
            <a:endParaRPr lang="es-ES" dirty="0">
              <a:solidFill>
                <a:schemeClr val="tx1"/>
              </a:solidFill>
              <a:latin typeface="Verdana, Arial, Helvetica, sans-serif"/>
              <a:ea typeface="+mn-ea"/>
              <a:cs typeface="+mn-cs"/>
              <a:sym typeface="Arial"/>
            </a:endParaRPr>
          </a:p>
          <a:p>
            <a:pPr marL="152400" indent="0" algn="ctr">
              <a:buNone/>
            </a:pPr>
            <a:r>
              <a:rPr lang="es-ES" b="1" i="0" dirty="0">
                <a:solidFill>
                  <a:schemeClr val="accent6">
                    <a:lumMod val="50000"/>
                  </a:schemeClr>
                </a:solidFill>
                <a:effectLst/>
                <a:latin typeface="Verdana, Arial, Helvetica, sans-serif"/>
              </a:rPr>
              <a:t>a</a:t>
            </a:r>
            <a:r>
              <a:rPr lang="es-ES" b="1" i="0" baseline="-25000" dirty="0">
                <a:solidFill>
                  <a:schemeClr val="accent6">
                    <a:lumMod val="50000"/>
                  </a:schemeClr>
                </a:solidFill>
                <a:effectLst/>
                <a:latin typeface="Verdana, Arial, Helvetica, sans-serif"/>
              </a:rPr>
              <a:t>1</a:t>
            </a:r>
            <a:r>
              <a:rPr lang="es-ES" b="0" i="0" dirty="0">
                <a:solidFill>
                  <a:schemeClr val="accent6">
                    <a:lumMod val="50000"/>
                  </a:schemeClr>
                </a:solidFill>
                <a:effectLst/>
                <a:latin typeface="Verdana, Arial, Helvetica, sans-serif"/>
              </a:rPr>
              <a:t>,</a:t>
            </a:r>
            <a:r>
              <a:rPr lang="es-ES" b="1" i="0" dirty="0">
                <a:solidFill>
                  <a:schemeClr val="accent6">
                    <a:lumMod val="50000"/>
                  </a:schemeClr>
                </a:solidFill>
                <a:effectLst/>
                <a:latin typeface="Verdana, Arial, Helvetica, sans-serif"/>
              </a:rPr>
              <a:t> a</a:t>
            </a:r>
            <a:r>
              <a:rPr lang="es-ES" b="1" i="0" baseline="-25000" dirty="0">
                <a:solidFill>
                  <a:schemeClr val="accent6">
                    <a:lumMod val="50000"/>
                  </a:schemeClr>
                </a:solidFill>
                <a:effectLst/>
                <a:latin typeface="Verdana, Arial, Helvetica, sans-serif"/>
              </a:rPr>
              <a:t>2</a:t>
            </a:r>
            <a:r>
              <a:rPr lang="es-ES" b="0" i="0" dirty="0">
                <a:solidFill>
                  <a:schemeClr val="accent6">
                    <a:lumMod val="50000"/>
                  </a:schemeClr>
                </a:solidFill>
                <a:effectLst/>
                <a:latin typeface="Verdana, Arial, Helvetica, sans-serif"/>
              </a:rPr>
              <a:t>,</a:t>
            </a:r>
            <a:r>
              <a:rPr lang="es-ES" b="1" i="0" dirty="0">
                <a:solidFill>
                  <a:schemeClr val="accent6">
                    <a:lumMod val="50000"/>
                  </a:schemeClr>
                </a:solidFill>
                <a:effectLst/>
                <a:latin typeface="Verdana, Arial, Helvetica, sans-serif"/>
              </a:rPr>
              <a:t> a</a:t>
            </a:r>
            <a:r>
              <a:rPr lang="es-ES" b="1" i="0" baseline="-25000" dirty="0">
                <a:solidFill>
                  <a:schemeClr val="accent6">
                    <a:lumMod val="50000"/>
                  </a:schemeClr>
                </a:solidFill>
                <a:effectLst/>
                <a:latin typeface="Verdana, Arial, Helvetica, sans-serif"/>
              </a:rPr>
              <a:t>3</a:t>
            </a:r>
            <a:r>
              <a:rPr lang="es-ES" b="0" i="0" dirty="0">
                <a:solidFill>
                  <a:schemeClr val="accent6">
                    <a:lumMod val="50000"/>
                  </a:schemeClr>
                </a:solidFill>
                <a:effectLst/>
                <a:latin typeface="Verdana, Arial, Helvetica, sans-serif"/>
              </a:rPr>
              <a:t>,</a:t>
            </a:r>
            <a:r>
              <a:rPr lang="es-ES" b="1" i="0" dirty="0">
                <a:solidFill>
                  <a:schemeClr val="accent6">
                    <a:lumMod val="50000"/>
                  </a:schemeClr>
                </a:solidFill>
                <a:effectLst/>
                <a:latin typeface="Verdana, Arial, Helvetica, sans-serif"/>
              </a:rPr>
              <a:t> a</a:t>
            </a:r>
            <a:r>
              <a:rPr lang="es-ES" b="1" i="0" baseline="-25000" dirty="0">
                <a:solidFill>
                  <a:schemeClr val="accent6">
                    <a:lumMod val="50000"/>
                  </a:schemeClr>
                </a:solidFill>
                <a:effectLst/>
                <a:latin typeface="Verdana, Arial, Helvetica, sans-serif"/>
              </a:rPr>
              <a:t>4</a:t>
            </a:r>
            <a:r>
              <a:rPr lang="es-ES" b="0" i="0" dirty="0">
                <a:solidFill>
                  <a:schemeClr val="accent6">
                    <a:lumMod val="50000"/>
                  </a:schemeClr>
                </a:solidFill>
                <a:effectLst/>
                <a:latin typeface="Verdana, Arial, Helvetica, sans-serif"/>
              </a:rPr>
              <a:t>,</a:t>
            </a:r>
            <a:r>
              <a:rPr lang="es-ES" b="1" i="0" dirty="0">
                <a:solidFill>
                  <a:schemeClr val="accent6">
                    <a:lumMod val="50000"/>
                  </a:schemeClr>
                </a:solidFill>
                <a:effectLst/>
                <a:latin typeface="Verdana, Arial, Helvetica, sans-serif"/>
              </a:rPr>
              <a:t> a</a:t>
            </a:r>
            <a:r>
              <a:rPr lang="es-ES" b="1" i="0" baseline="-25000" dirty="0">
                <a:solidFill>
                  <a:schemeClr val="accent6">
                    <a:lumMod val="50000"/>
                  </a:schemeClr>
                </a:solidFill>
                <a:effectLst/>
                <a:latin typeface="Verdana, Arial, Helvetica, sans-serif"/>
              </a:rPr>
              <a:t>5</a:t>
            </a:r>
            <a:r>
              <a:rPr lang="es-ES" b="0" i="0" dirty="0">
                <a:solidFill>
                  <a:schemeClr val="accent6">
                    <a:lumMod val="50000"/>
                  </a:schemeClr>
                </a:solidFill>
                <a:effectLst/>
                <a:latin typeface="Verdana, Arial, Helvetica, sans-serif"/>
              </a:rPr>
              <a:t>,</a:t>
            </a:r>
            <a:r>
              <a:rPr lang="es-ES" b="1" i="0" dirty="0">
                <a:solidFill>
                  <a:schemeClr val="accent6">
                    <a:lumMod val="50000"/>
                  </a:schemeClr>
                </a:solidFill>
                <a:effectLst/>
                <a:latin typeface="Verdana, Arial, Helvetica, sans-serif"/>
              </a:rPr>
              <a:t> a</a:t>
            </a:r>
            <a:r>
              <a:rPr lang="es-ES" b="1" i="0" baseline="-25000" dirty="0">
                <a:solidFill>
                  <a:schemeClr val="accent6">
                    <a:lumMod val="50000"/>
                  </a:schemeClr>
                </a:solidFill>
                <a:effectLst/>
                <a:latin typeface="Verdana, Arial, Helvetica, sans-serif"/>
              </a:rPr>
              <a:t>6</a:t>
            </a:r>
            <a:r>
              <a:rPr lang="es-ES" b="0" i="0" dirty="0">
                <a:solidFill>
                  <a:schemeClr val="accent6">
                    <a:lumMod val="50000"/>
                  </a:schemeClr>
                </a:solidFill>
                <a:effectLst/>
                <a:latin typeface="Verdana, Arial, Helvetica, sans-serif"/>
              </a:rPr>
              <a:t>,.......</a:t>
            </a:r>
            <a:endParaRPr lang="es-ES" b="0" i="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marL="152400" indent="0" algn="just">
              <a:buNone/>
            </a:pPr>
            <a:endParaRPr lang="es-ES" b="0" i="0" dirty="0">
              <a:solidFill>
                <a:srgbClr val="000000"/>
              </a:solidFill>
              <a:effectLst/>
              <a:latin typeface="Verdana, Arial, Helvetica, sans-serif"/>
            </a:endParaRPr>
          </a:p>
          <a:p>
            <a:pPr marL="152400" indent="0" algn="just">
              <a:buNone/>
            </a:pPr>
            <a:r>
              <a:rPr lang="es-ES" dirty="0">
                <a:solidFill>
                  <a:schemeClr val="tx1"/>
                </a:solidFill>
                <a:latin typeface="Verdana, Arial, Helvetica, sans-serif"/>
                <a:ea typeface="+mn-ea"/>
                <a:cs typeface="+mn-cs"/>
              </a:rPr>
              <a:t>Cada elemento de la sucesión se llama término de la sucesión. Para escribirlos emplearemos subíndices: 1 para el primero, 2 para el segundo, 3 para el tercero, etc.</a:t>
            </a:r>
          </a:p>
          <a:p>
            <a:pPr marL="152400" indent="0" algn="just">
              <a:buNone/>
            </a:pPr>
            <a:endParaRPr lang="es-ES" dirty="0">
              <a:solidFill>
                <a:srgbClr val="000000"/>
              </a:solidFill>
              <a:latin typeface="Verdana, Arial, Helvetica, sans-serif"/>
            </a:endParaRPr>
          </a:p>
          <a:p>
            <a:pPr marL="152400" indent="0" algn="just">
              <a:buNone/>
            </a:pPr>
            <a:endParaRPr lang="es-E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9AAEE76-D3E6-4A34-8E24-78EA1E5A3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613593"/>
              </p:ext>
            </p:extLst>
          </p:nvPr>
        </p:nvGraphicFramePr>
        <p:xfrm>
          <a:off x="1265257" y="3512677"/>
          <a:ext cx="3215170" cy="822960"/>
        </p:xfrm>
        <a:graphic>
          <a:graphicData uri="http://schemas.openxmlformats.org/drawingml/2006/table">
            <a:tbl>
              <a:tblPr/>
              <a:tblGrid>
                <a:gridCol w="3215170">
                  <a:extLst>
                    <a:ext uri="{9D8B030D-6E8A-4147-A177-3AD203B41FA5}">
                      <a16:colId xmlns:a16="http://schemas.microsoft.com/office/drawing/2014/main" val="2451860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s-ES" sz="1200" dirty="0">
                          <a:latin typeface="Verdana, Arial, Helvetica, sans-serif"/>
                        </a:rPr>
                        <a:t>Los términos de las sucesiones se pueden determinar a partir de cierto criterio,  este criterio se denomina </a:t>
                      </a:r>
                      <a:r>
                        <a:rPr lang="es-ES" sz="1200" b="1" dirty="0">
                          <a:latin typeface="Verdana, Arial, Helvetica, sans-serif"/>
                        </a:rPr>
                        <a:t>regla de formación</a:t>
                      </a:r>
                      <a:r>
                        <a:rPr lang="es-ES" sz="1200" dirty="0">
                          <a:latin typeface="Verdana, Arial, Helvetica, sans-serif"/>
                        </a:rPr>
                        <a:t>.</a:t>
                      </a:r>
                      <a:endParaRPr lang="es-E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614238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27FDE026-F358-4D2E-A9E3-9600A9400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183" y="1539710"/>
            <a:ext cx="3627448" cy="273055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749565" y="340898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49565" y="1417785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49565" y="2402654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49565" y="420376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1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2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459857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3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4296509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5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3271007" y="2459857"/>
            <a:ext cx="3489967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000" dirty="0"/>
              <a:t>Escribe los 4 primeros términos de la siguiente sucesión:</a:t>
            </a:r>
            <a:endParaRPr sz="1000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31734" y="489701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31734" y="1568693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31734" y="2554737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31734" y="435644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F880515-630B-48CD-83E5-283B58F9AC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47"/>
          <a:stretch/>
        </p:blipFill>
        <p:spPr>
          <a:xfrm>
            <a:off x="3280534" y="1476756"/>
            <a:ext cx="3943900" cy="6913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2D94D6F-F655-4D4C-BF6E-E948EBDC4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007" y="340898"/>
            <a:ext cx="3953427" cy="72400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8638A54-3838-4960-915F-E61C205BF4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7011"/>
          <a:stretch/>
        </p:blipFill>
        <p:spPr>
          <a:xfrm>
            <a:off x="6165650" y="2341923"/>
            <a:ext cx="2035753" cy="545185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039BAD32-09C9-41F9-9BA0-5E6206E467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5661" b="19270"/>
          <a:stretch/>
        </p:blipFill>
        <p:spPr>
          <a:xfrm>
            <a:off x="6202144" y="3306037"/>
            <a:ext cx="2406317" cy="489712"/>
          </a:xfrm>
          <a:prstGeom prst="rect">
            <a:avLst/>
          </a:prstGeom>
        </p:spPr>
      </p:pic>
      <p:sp>
        <p:nvSpPr>
          <p:cNvPr id="55" name="Google Shape;2146;p37">
            <a:extLst>
              <a:ext uri="{FF2B5EF4-FFF2-40B4-BE49-F238E27FC236}">
                <a16:creationId xmlns:a16="http://schemas.microsoft.com/office/drawing/2014/main" id="{F10AA724-C0F5-48F2-858B-A84C170A1E1A}"/>
              </a:ext>
            </a:extLst>
          </p:cNvPr>
          <p:cNvSpPr txBox="1">
            <a:spLocks/>
          </p:cNvSpPr>
          <p:nvPr/>
        </p:nvSpPr>
        <p:spPr>
          <a:xfrm>
            <a:off x="3195525" y="4297465"/>
            <a:ext cx="3489967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s-ES" sz="1000" dirty="0"/>
              <a:t>Clasifica el tipo de sucesión de los ejemplos anteriores y define su límite en caso de existir.</a:t>
            </a:r>
          </a:p>
        </p:txBody>
      </p:sp>
      <p:grpSp>
        <p:nvGrpSpPr>
          <p:cNvPr id="56" name="Google Shape;2130;p37">
            <a:extLst>
              <a:ext uri="{FF2B5EF4-FFF2-40B4-BE49-F238E27FC236}">
                <a16:creationId xmlns:a16="http://schemas.microsoft.com/office/drawing/2014/main" id="{E4786D9A-7044-47B7-9B20-D0F9F369A957}"/>
              </a:ext>
            </a:extLst>
          </p:cNvPr>
          <p:cNvGrpSpPr/>
          <p:nvPr/>
        </p:nvGrpSpPr>
        <p:grpSpPr>
          <a:xfrm>
            <a:off x="749565" y="3357376"/>
            <a:ext cx="635100" cy="734704"/>
            <a:chOff x="731647" y="3806675"/>
            <a:chExt cx="635100" cy="734704"/>
          </a:xfrm>
        </p:grpSpPr>
        <p:grpSp>
          <p:nvGrpSpPr>
            <p:cNvPr id="57" name="Google Shape;2131;p37">
              <a:extLst>
                <a:ext uri="{FF2B5EF4-FFF2-40B4-BE49-F238E27FC236}">
                  <a16:creationId xmlns:a16="http://schemas.microsoft.com/office/drawing/2014/main" id="{52ADFCDB-23FF-479C-9F9C-58F7314C569A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62" name="Google Shape;2132;p37">
                <a:extLst>
                  <a:ext uri="{FF2B5EF4-FFF2-40B4-BE49-F238E27FC236}">
                    <a16:creationId xmlns:a16="http://schemas.microsoft.com/office/drawing/2014/main" id="{26741FEB-DA34-4F7C-8BAE-ECCAC2CEF89A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133;p37">
                <a:extLst>
                  <a:ext uri="{FF2B5EF4-FFF2-40B4-BE49-F238E27FC236}">
                    <a16:creationId xmlns:a16="http://schemas.microsoft.com/office/drawing/2014/main" id="{319997AF-193F-4C99-BF60-00F6F0B92A8E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2134;p37">
              <a:extLst>
                <a:ext uri="{FF2B5EF4-FFF2-40B4-BE49-F238E27FC236}">
                  <a16:creationId xmlns:a16="http://schemas.microsoft.com/office/drawing/2014/main" id="{C33360CE-BA7F-412E-8B13-07DEF513587F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59" name="Google Shape;2135;p37">
                <a:extLst>
                  <a:ext uri="{FF2B5EF4-FFF2-40B4-BE49-F238E27FC236}">
                    <a16:creationId xmlns:a16="http://schemas.microsoft.com/office/drawing/2014/main" id="{41EB031F-E37C-496B-99A9-1767919CE51E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60" name="Google Shape;2136;p37">
                <a:extLst>
                  <a:ext uri="{FF2B5EF4-FFF2-40B4-BE49-F238E27FC236}">
                    <a16:creationId xmlns:a16="http://schemas.microsoft.com/office/drawing/2014/main" id="{14B28ADE-A178-4963-9998-38E300C74BC9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61" name="Google Shape;2137;p37">
                <a:extLst>
                  <a:ext uri="{FF2B5EF4-FFF2-40B4-BE49-F238E27FC236}">
                    <a16:creationId xmlns:a16="http://schemas.microsoft.com/office/drawing/2014/main" id="{DECED619-CEDF-4E29-A517-66F65032BB94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64" name="Google Shape;2145;p37">
            <a:extLst>
              <a:ext uri="{FF2B5EF4-FFF2-40B4-BE49-F238E27FC236}">
                <a16:creationId xmlns:a16="http://schemas.microsoft.com/office/drawing/2014/main" id="{A1A32684-6B93-47BA-B780-048F632450ED}"/>
              </a:ext>
            </a:extLst>
          </p:cNvPr>
          <p:cNvSpPr txBox="1">
            <a:spLocks/>
          </p:cNvSpPr>
          <p:nvPr/>
        </p:nvSpPr>
        <p:spPr>
          <a:xfrm>
            <a:off x="1664208" y="345012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s-ES" dirty="0"/>
              <a:t>Ejercicio 4</a:t>
            </a:r>
          </a:p>
        </p:txBody>
      </p:sp>
      <p:sp>
        <p:nvSpPr>
          <p:cNvPr id="65" name="Google Shape;2150;p37">
            <a:extLst>
              <a:ext uri="{FF2B5EF4-FFF2-40B4-BE49-F238E27FC236}">
                <a16:creationId xmlns:a16="http://schemas.microsoft.com/office/drawing/2014/main" id="{8970744A-6630-464C-8C76-0CB0C8038E4A}"/>
              </a:ext>
            </a:extLst>
          </p:cNvPr>
          <p:cNvSpPr txBox="1">
            <a:spLocks/>
          </p:cNvSpPr>
          <p:nvPr/>
        </p:nvSpPr>
        <p:spPr>
          <a:xfrm>
            <a:off x="831734" y="3510053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/>
              <a:t>04</a:t>
            </a:r>
            <a:endParaRPr lang="en" dirty="0"/>
          </a:p>
        </p:txBody>
      </p:sp>
      <p:sp>
        <p:nvSpPr>
          <p:cNvPr id="66" name="Google Shape;2146;p37">
            <a:extLst>
              <a:ext uri="{FF2B5EF4-FFF2-40B4-BE49-F238E27FC236}">
                <a16:creationId xmlns:a16="http://schemas.microsoft.com/office/drawing/2014/main" id="{A7347915-65E7-4F32-B685-5B2D88CDF9C3}"/>
              </a:ext>
            </a:extLst>
          </p:cNvPr>
          <p:cNvSpPr txBox="1">
            <a:spLocks/>
          </p:cNvSpPr>
          <p:nvPr/>
        </p:nvSpPr>
        <p:spPr>
          <a:xfrm>
            <a:off x="3195525" y="3395753"/>
            <a:ext cx="3489967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s-ES" sz="1000" dirty="0"/>
              <a:t>Calcula el término general de la siguiente sucesión:</a:t>
            </a:r>
          </a:p>
        </p:txBody>
      </p:sp>
    </p:spTree>
    <p:extLst>
      <p:ext uri="{BB962C8B-B14F-4D97-AF65-F5344CB8AC3E}">
        <p14:creationId xmlns:p14="http://schemas.microsoft.com/office/powerpoint/2010/main" val="136308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21D583C7-0613-409B-937A-64343BA2373B}"/>
              </a:ext>
            </a:extLst>
          </p:cNvPr>
          <p:cNvSpPr/>
          <p:nvPr/>
        </p:nvSpPr>
        <p:spPr>
          <a:xfrm>
            <a:off x="928576" y="3452037"/>
            <a:ext cx="7152167" cy="11624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Aquí tienes una lista más larga:</a:t>
            </a:r>
          </a:p>
          <a:p>
            <a:pPr algn="l"/>
            <a:endParaRPr lang="es-E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0, 1, 1, 2, 3, 5, 8, 13, 21, 34, 55, 89, 144, 233, 377, 610, 987, 1597, 2584, 4181, 6765, 10946, 17711, 28657, 46368, 75025, 121393, 196418, 317811, ...</a:t>
            </a:r>
          </a:p>
          <a:p>
            <a:pPr algn="ctr"/>
            <a:r>
              <a:rPr lang="es-ES" sz="1600" b="1" i="1" dirty="0"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¿Puedes encontrar los siguientes números?</a:t>
            </a:r>
            <a:endParaRPr lang="es-ES" sz="1600" b="1" i="0" dirty="0">
              <a:solidFill>
                <a:srgbClr val="0070C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DE888D7-80D3-453B-8885-CCF596DEF9E0}"/>
              </a:ext>
            </a:extLst>
          </p:cNvPr>
          <p:cNvSpPr txBox="1"/>
          <p:nvPr/>
        </p:nvSpPr>
        <p:spPr>
          <a:xfrm>
            <a:off x="754911" y="147467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La sucesión de Fibonacci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26DFBB-8E8D-48B9-8870-03DDD2435D90}"/>
              </a:ext>
            </a:extLst>
          </p:cNvPr>
          <p:cNvSpPr txBox="1"/>
          <p:nvPr/>
        </p:nvSpPr>
        <p:spPr>
          <a:xfrm>
            <a:off x="1329068" y="1069446"/>
            <a:ext cx="652839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La sucesión de Fibonacci es la sucesión de números:</a:t>
            </a:r>
          </a:p>
          <a:p>
            <a:pPr algn="ctr"/>
            <a:br>
              <a:rPr lang="es-E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lang="es-E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0, 1, 1, 2, 3, 5, 8, 13, 21, 34, ...</a:t>
            </a:r>
          </a:p>
          <a:p>
            <a:pPr algn="ctr"/>
            <a:endParaRPr lang="es-E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Cada número se calcula sumando los dos anteriores a él.</a:t>
            </a:r>
          </a:p>
          <a:p>
            <a:pPr algn="l"/>
            <a:endParaRPr lang="es-E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el 2 se obtiene sumando los dos números anteriores (1+1),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el 3 se obtiene sumando los dos números anteriores (1+2),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el 5 es (2+3),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¡y sigue!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42DDF27-A8C7-4983-B7F8-B156E44A5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330" y="91534"/>
            <a:ext cx="1724756" cy="1724756"/>
          </a:xfrm>
          <a:prstGeom prst="rect">
            <a:avLst/>
          </a:prstGeom>
        </p:spPr>
      </p:pic>
      <p:grpSp>
        <p:nvGrpSpPr>
          <p:cNvPr id="11" name="Google Shape;2326;p44">
            <a:extLst>
              <a:ext uri="{FF2B5EF4-FFF2-40B4-BE49-F238E27FC236}">
                <a16:creationId xmlns:a16="http://schemas.microsoft.com/office/drawing/2014/main" id="{1F22B055-FE37-445A-AAB7-E7A802E05615}"/>
              </a:ext>
            </a:extLst>
          </p:cNvPr>
          <p:cNvGrpSpPr/>
          <p:nvPr/>
        </p:nvGrpSpPr>
        <p:grpSpPr>
          <a:xfrm>
            <a:off x="7705861" y="1691463"/>
            <a:ext cx="1438139" cy="1393830"/>
            <a:chOff x="4522050" y="622650"/>
            <a:chExt cx="3898200" cy="3898200"/>
          </a:xfrm>
        </p:grpSpPr>
        <p:sp>
          <p:nvSpPr>
            <p:cNvPr id="12" name="Google Shape;2327;p44">
              <a:extLst>
                <a:ext uri="{FF2B5EF4-FFF2-40B4-BE49-F238E27FC236}">
                  <a16:creationId xmlns:a16="http://schemas.microsoft.com/office/drawing/2014/main" id="{128DC11B-231A-455B-890A-A9F0C8F35769}"/>
                </a:ext>
              </a:extLst>
            </p:cNvPr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28;p44">
              <a:extLst>
                <a:ext uri="{FF2B5EF4-FFF2-40B4-BE49-F238E27FC236}">
                  <a16:creationId xmlns:a16="http://schemas.microsoft.com/office/drawing/2014/main" id="{73810640-2E0D-4902-8C54-B2F33C03A88B}"/>
                </a:ext>
              </a:extLst>
            </p:cNvPr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8B1061B-67C7-4D7A-8A3C-6D23178F40C1}"/>
              </a:ext>
            </a:extLst>
          </p:cNvPr>
          <p:cNvSpPr txBox="1"/>
          <p:nvPr/>
        </p:nvSpPr>
        <p:spPr>
          <a:xfrm>
            <a:off x="7804699" y="2009735"/>
            <a:ext cx="120502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77C6FC"/>
                </a:solidFill>
                <a:uLnTx/>
                <a:uFillTx/>
                <a:latin typeface="Barlow Semi Condensed Medium"/>
                <a:sym typeface="Barlow Semi Condensed Medium"/>
              </a:rPr>
              <a:t>Curiosidades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s-ES" dirty="0">
              <a:solidFill>
                <a:srgbClr val="77C6FC"/>
              </a:solidFill>
              <a:latin typeface="Barlow Semi Condensed Medium"/>
              <a:sym typeface="Barlow Semi Condensed Medium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77C6FC"/>
                </a:solidFill>
                <a:uLnTx/>
                <a:uFillTx/>
                <a:latin typeface="Barlow Semi Condensed Medium"/>
                <a:sym typeface="Barlow Semi Condensed Medium"/>
              </a:rPr>
              <a:t>matemáticas</a:t>
            </a:r>
          </a:p>
        </p:txBody>
      </p:sp>
    </p:spTree>
    <p:extLst>
      <p:ext uri="{BB962C8B-B14F-4D97-AF65-F5344CB8AC3E}">
        <p14:creationId xmlns:p14="http://schemas.microsoft.com/office/powerpoint/2010/main" val="4167486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A04E93-D2F1-474E-A07C-651E55D1B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313" y="252413"/>
            <a:ext cx="5819130" cy="4334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1511" rIns="0" bIns="8093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Cuando hacemos cuadrados con esos anchos, obtenemos una bonita espiral: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1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1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1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1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1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1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1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kumimoji="0" lang="es-ES" altLang="es-ES" sz="1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   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¿Ves cómo encajan perfectamente los cuadrados?</a:t>
            </a:r>
            <a:b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Por ejemplo, 5 y 8 hacen 13, 8 y 13 hacen 21, y así sucesivamente.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AutoShape 2" descr="Espiral de Fibonacci ">
            <a:extLst>
              <a:ext uri="{FF2B5EF4-FFF2-40B4-BE49-F238E27FC236}">
                <a16:creationId xmlns:a16="http://schemas.microsoft.com/office/drawing/2014/main" id="{8B407830-ED12-4D18-B3A9-40200029A2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19063" y="100013"/>
            <a:ext cx="30480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DDB18B-0493-4883-96A7-6A0C2BAB3AEB}"/>
              </a:ext>
            </a:extLst>
          </p:cNvPr>
          <p:cNvSpPr txBox="1"/>
          <p:nvPr/>
        </p:nvSpPr>
        <p:spPr>
          <a:xfrm>
            <a:off x="329608" y="252413"/>
            <a:ext cx="8484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La sucesión de Fibonacci  …  </a:t>
            </a:r>
            <a:r>
              <a:rPr lang="es-ES" altLang="es-E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forman una espiral</a:t>
            </a:r>
          </a:p>
          <a:p>
            <a:pPr algn="ctr"/>
            <a:endParaRPr lang="es-ES" sz="2000" b="1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03582B-94B7-4CB6-B85D-04C75BB56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466" y="1359076"/>
            <a:ext cx="43148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07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Espiral de Fibonacci ">
            <a:extLst>
              <a:ext uri="{FF2B5EF4-FFF2-40B4-BE49-F238E27FC236}">
                <a16:creationId xmlns:a16="http://schemas.microsoft.com/office/drawing/2014/main" id="{8B407830-ED12-4D18-B3A9-40200029A2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19063" y="100013"/>
            <a:ext cx="304801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DDB18B-0493-4883-96A7-6A0C2BAB3AEB}"/>
              </a:ext>
            </a:extLst>
          </p:cNvPr>
          <p:cNvSpPr txBox="1"/>
          <p:nvPr/>
        </p:nvSpPr>
        <p:spPr>
          <a:xfrm>
            <a:off x="329608" y="100013"/>
            <a:ext cx="8484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La sucesión de Fibonacci</a:t>
            </a:r>
            <a:endParaRPr lang="es-ES" altLang="es-ES" sz="16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endParaRPr lang="es-ES" sz="2000" b="1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34F6057-5F36-4E1F-90EC-76BDC4836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805178"/>
              </p:ext>
            </p:extLst>
          </p:nvPr>
        </p:nvGraphicFramePr>
        <p:xfrm>
          <a:off x="4292227" y="2048302"/>
          <a:ext cx="3146244" cy="3324920"/>
        </p:xfrm>
        <a:graphic>
          <a:graphicData uri="http://schemas.openxmlformats.org/drawingml/2006/table">
            <a:tbl>
              <a:tblPr/>
              <a:tblGrid>
                <a:gridCol w="558625">
                  <a:extLst>
                    <a:ext uri="{9D8B030D-6E8A-4147-A177-3AD203B41FA5}">
                      <a16:colId xmlns:a16="http://schemas.microsoft.com/office/drawing/2014/main" val="2050723676"/>
                    </a:ext>
                  </a:extLst>
                </a:gridCol>
                <a:gridCol w="558625">
                  <a:extLst>
                    <a:ext uri="{9D8B030D-6E8A-4147-A177-3AD203B41FA5}">
                      <a16:colId xmlns:a16="http://schemas.microsoft.com/office/drawing/2014/main" val="1623902439"/>
                    </a:ext>
                  </a:extLst>
                </a:gridCol>
                <a:gridCol w="911742">
                  <a:extLst>
                    <a:ext uri="{9D8B030D-6E8A-4147-A177-3AD203B41FA5}">
                      <a16:colId xmlns:a16="http://schemas.microsoft.com/office/drawing/2014/main" val="2691615580"/>
                    </a:ext>
                  </a:extLst>
                </a:gridCol>
                <a:gridCol w="1117252">
                  <a:extLst>
                    <a:ext uri="{9D8B030D-6E8A-4147-A177-3AD203B41FA5}">
                      <a16:colId xmlns:a16="http://schemas.microsoft.com/office/drawing/2014/main" val="2509239182"/>
                    </a:ext>
                  </a:extLst>
                </a:gridCol>
              </a:tblGrid>
              <a:tr h="232668">
                <a:tc>
                  <a:txBody>
                    <a:bodyPr/>
                    <a:lstStyle/>
                    <a:p>
                      <a:pPr algn="r"/>
                      <a:r>
                        <a:rPr lang="es-ES" sz="1200"/>
                        <a:t>A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/>
                        <a:t>B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 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dirty="0"/>
                        <a:t>B / A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822541"/>
                  </a:ext>
                </a:extLst>
              </a:tr>
              <a:tr h="232668">
                <a:tc>
                  <a:txBody>
                    <a:bodyPr/>
                    <a:lstStyle/>
                    <a:p>
                      <a:pPr algn="r"/>
                      <a:r>
                        <a:rPr lang="es-ES" sz="1200"/>
                        <a:t>2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/>
                        <a:t>3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 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1,5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744062"/>
                  </a:ext>
                </a:extLst>
              </a:tr>
              <a:tr h="396739">
                <a:tc>
                  <a:txBody>
                    <a:bodyPr/>
                    <a:lstStyle/>
                    <a:p>
                      <a:pPr algn="r"/>
                      <a:r>
                        <a:rPr lang="es-ES" sz="1200"/>
                        <a:t>3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/>
                        <a:t>5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 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1,666666666...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642997"/>
                  </a:ext>
                </a:extLst>
              </a:tr>
              <a:tr h="232668">
                <a:tc>
                  <a:txBody>
                    <a:bodyPr/>
                    <a:lstStyle/>
                    <a:p>
                      <a:pPr algn="r"/>
                      <a:r>
                        <a:rPr lang="es-ES" sz="1200"/>
                        <a:t>5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/>
                        <a:t>8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 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1,6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267631"/>
                  </a:ext>
                </a:extLst>
              </a:tr>
              <a:tr h="232668">
                <a:tc>
                  <a:txBody>
                    <a:bodyPr/>
                    <a:lstStyle/>
                    <a:p>
                      <a:pPr algn="r"/>
                      <a:r>
                        <a:rPr lang="es-ES" sz="1200"/>
                        <a:t>8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/>
                        <a:t>13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 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1,625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857474"/>
                  </a:ext>
                </a:extLst>
              </a:tr>
              <a:tr h="396739">
                <a:tc>
                  <a:txBody>
                    <a:bodyPr/>
                    <a:lstStyle/>
                    <a:p>
                      <a:pPr algn="r"/>
                      <a:r>
                        <a:rPr lang="es-ES" sz="1200"/>
                        <a:t>13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/>
                        <a:t>21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 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1,615384615...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699272"/>
                  </a:ext>
                </a:extLst>
              </a:tr>
              <a:tr h="232668">
                <a:tc>
                  <a:txBody>
                    <a:bodyPr/>
                    <a:lstStyle/>
                    <a:p>
                      <a:pPr algn="r"/>
                      <a:r>
                        <a:rPr lang="es-ES" sz="1200"/>
                        <a:t>...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/>
                        <a:t>...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 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...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338017"/>
                  </a:ext>
                </a:extLst>
              </a:tr>
              <a:tr h="396739">
                <a:tc>
                  <a:txBody>
                    <a:bodyPr/>
                    <a:lstStyle/>
                    <a:p>
                      <a:pPr algn="r"/>
                      <a:r>
                        <a:rPr lang="es-ES" sz="1200"/>
                        <a:t>144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/>
                        <a:t>233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 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1,618055556...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482793"/>
                  </a:ext>
                </a:extLst>
              </a:tr>
              <a:tr h="396739">
                <a:tc>
                  <a:txBody>
                    <a:bodyPr/>
                    <a:lstStyle/>
                    <a:p>
                      <a:pPr algn="r"/>
                      <a:r>
                        <a:rPr lang="es-ES" sz="1200"/>
                        <a:t>233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/>
                        <a:t>377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 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1,618025751...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575288"/>
                  </a:ext>
                </a:extLst>
              </a:tr>
              <a:tr h="232668">
                <a:tc>
                  <a:txBody>
                    <a:bodyPr/>
                    <a:lstStyle/>
                    <a:p>
                      <a:pPr algn="r"/>
                      <a:r>
                        <a:rPr lang="es-ES" sz="1200"/>
                        <a:t>...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/>
                        <a:t>...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/>
                        <a:t> 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...</a:t>
                      </a:r>
                    </a:p>
                  </a:txBody>
                  <a:tcPr marL="76460" marR="76460" marT="38230" marB="382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0917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879166BA-EBA8-4E95-AD44-B4B6E81A2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907" y="100013"/>
            <a:ext cx="6985591" cy="268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1511" rIns="0" bIns="8093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Hay una relación especial entre la razón áurea y los 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números de Fibonacci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(0, 1, 1, 2, 3, 5, 8, 13, 21, ...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100" b="0" i="1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cada número es la suma de los dos números delante de él.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100" i="1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Si tomas dos números de Fibonacci consecutivos </a:t>
            </a:r>
            <a:r>
              <a:rPr kumimoji="0" lang="es-ES" altLang="es-ES" sz="11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(uno detrás del otro)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, su cociente está muy cerca de la razón de oro: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2065854-4510-4C86-AF8B-80509CA30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085" y="404813"/>
            <a:ext cx="800100" cy="9048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8793C68-592F-48EF-8845-2B33DA582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684" y="2456121"/>
            <a:ext cx="2396650" cy="239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60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3950DC9-5C6C-4B2C-B852-B040A75BD1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46" t="22177" r="12636" b="42914"/>
          <a:stretch/>
        </p:blipFill>
        <p:spPr>
          <a:xfrm>
            <a:off x="1254642" y="1183566"/>
            <a:ext cx="6762938" cy="3267931"/>
          </a:xfrm>
          <a:prstGeom prst="rect">
            <a:avLst/>
          </a:prstGeom>
        </p:spPr>
      </p:pic>
      <p:grpSp>
        <p:nvGrpSpPr>
          <p:cNvPr id="2326" name="Google Shape;2326;p44"/>
          <p:cNvGrpSpPr/>
          <p:nvPr/>
        </p:nvGrpSpPr>
        <p:grpSpPr>
          <a:xfrm>
            <a:off x="7493211" y="99236"/>
            <a:ext cx="1445228" cy="1484847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51A0032-9A79-4039-8C87-A1BDF3D28AEE}"/>
              </a:ext>
            </a:extLst>
          </p:cNvPr>
          <p:cNvSpPr txBox="1"/>
          <p:nvPr/>
        </p:nvSpPr>
        <p:spPr>
          <a:xfrm>
            <a:off x="7613314" y="469872"/>
            <a:ext cx="1205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1800" dirty="0">
                <a:solidFill>
                  <a:srgbClr val="77C6FC"/>
                </a:solidFill>
                <a:latin typeface="Barlow Semi Condensed Medium"/>
                <a:sym typeface="Barlow Semi Condensed Medium"/>
              </a:rPr>
              <a:t>Resumen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srgbClr val="77C6FC"/>
                </a:solidFill>
                <a:uLnTx/>
                <a:uFillTx/>
                <a:latin typeface="Barlow Semi Condensed Medium"/>
                <a:sym typeface="Barlow Semi Condensed Medium"/>
              </a:rPr>
              <a:t>importante</a:t>
            </a: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77C6FC"/>
              </a:solidFill>
              <a:uLnTx/>
              <a:uFillTx/>
              <a:latin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850" y="257228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es una sucesión?</a:t>
            </a:r>
            <a:endParaRPr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C3D9138-813A-4F86-BF3E-2D6B407A1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65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dirty="0">
              <a:solidFill>
                <a:schemeClr val="accent6">
                  <a:lumMod val="50000"/>
                </a:schemeClr>
              </a:solidFill>
              <a:latin typeface="Plus Jakarta Sans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A9B1391-3CA1-4222-9884-04A75BE54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69" r="5847"/>
          <a:stretch/>
        </p:blipFill>
        <p:spPr>
          <a:xfrm>
            <a:off x="2581053" y="895857"/>
            <a:ext cx="3981893" cy="183716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FC67AD6-2732-46A9-A2ED-C3960E72C9C7}"/>
              </a:ext>
            </a:extLst>
          </p:cNvPr>
          <p:cNvSpPr txBox="1"/>
          <p:nvPr/>
        </p:nvSpPr>
        <p:spPr>
          <a:xfrm>
            <a:off x="590593" y="2571750"/>
            <a:ext cx="766509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dirty="0">
                <a:effectLst/>
                <a:latin typeface="Fjalla One"/>
              </a:rPr>
              <a:t>La regla</a:t>
            </a:r>
          </a:p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Una sucesión sigue una </a:t>
            </a:r>
            <a:r>
              <a:rPr lang="es-E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regla</a:t>
            </a:r>
            <a:r>
              <a:rPr lang="es-E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que te dice cómo calcular el valor de cada término.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1AEE7F9-29D4-470C-B050-61DE370F7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553" y="3321375"/>
            <a:ext cx="5984182" cy="166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0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7C3D9138-813A-4F86-BF3E-2D6B407A1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65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dirty="0">
              <a:solidFill>
                <a:schemeClr val="accent6">
                  <a:lumMod val="50000"/>
                </a:schemeClr>
              </a:solidFill>
              <a:latin typeface="Plus Jakarta Sans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3E6F94-DF8A-408F-AE4E-C642C7EE4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21" y="957311"/>
            <a:ext cx="7039957" cy="405821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3226972-79F3-44AD-BDD4-B5D47F4579ED}"/>
              </a:ext>
            </a:extLst>
          </p:cNvPr>
          <p:cNvSpPr txBox="1"/>
          <p:nvPr/>
        </p:nvSpPr>
        <p:spPr>
          <a:xfrm>
            <a:off x="2101199" y="336322"/>
            <a:ext cx="59907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296BC2"/>
                </a:solidFill>
                <a:effectLst/>
                <a:latin typeface="Verdana" panose="020B0604030504040204" pitchFamily="34" charset="0"/>
              </a:rPr>
              <a:t>Si la sucesión sigue para siempre, es una </a:t>
            </a:r>
            <a:r>
              <a:rPr lang="es-ES" b="1" i="0" dirty="0">
                <a:solidFill>
                  <a:srgbClr val="296BC2"/>
                </a:solidFill>
                <a:effectLst/>
                <a:latin typeface="Verdana" panose="020B0604030504040204" pitchFamily="34" charset="0"/>
              </a:rPr>
              <a:t>sucesión infinita</a:t>
            </a:r>
            <a:r>
              <a:rPr lang="es-ES" b="0" i="0" dirty="0">
                <a:solidFill>
                  <a:srgbClr val="296BC2"/>
                </a:solidFill>
                <a:effectLst/>
                <a:latin typeface="Verdana" panose="020B0604030504040204" pitchFamily="34" charset="0"/>
              </a:rPr>
              <a:t>,</a:t>
            </a:r>
            <a:br>
              <a:rPr lang="es-ES" dirty="0"/>
            </a:br>
            <a:r>
              <a:rPr lang="es-ES" b="0" i="0" dirty="0">
                <a:solidFill>
                  <a:srgbClr val="296BC2"/>
                </a:solidFill>
                <a:effectLst/>
                <a:latin typeface="Verdana" panose="020B0604030504040204" pitchFamily="34" charset="0"/>
              </a:rPr>
              <a:t>si no es una </a:t>
            </a:r>
            <a:r>
              <a:rPr lang="es-ES" b="1" i="0" dirty="0">
                <a:solidFill>
                  <a:srgbClr val="296BC2"/>
                </a:solidFill>
                <a:effectLst/>
                <a:latin typeface="Verdana" panose="020B0604030504040204" pitchFamily="34" charset="0"/>
              </a:rPr>
              <a:t>sucesión finita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218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es una sucesión?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829042" y="1252656"/>
            <a:ext cx="4178891" cy="34091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solidFill>
                <a:schemeClr val="accent1"/>
              </a:solidFill>
              <a:uFill>
                <a:noFill/>
              </a:uFill>
              <a:latin typeface="Barlow Semi Condensed Medium"/>
              <a:ea typeface="Barlow Semi Condensed"/>
              <a:cs typeface="Barlow Semi Condensed"/>
              <a:sym typeface="Barlow Semi Condensed Medium"/>
            </a:endParaRPr>
          </a:p>
          <a:p>
            <a:pPr marL="152400" indent="0">
              <a:buNone/>
            </a:pPr>
            <a:r>
              <a:rPr lang="es-ES" b="1" dirty="0">
                <a:solidFill>
                  <a:schemeClr val="tx1"/>
                </a:solidFill>
                <a:latin typeface="Verdana, Arial, Helvetica, sans-serif"/>
                <a:ea typeface="+mn-ea"/>
                <a:cs typeface="+mn-cs"/>
              </a:rPr>
              <a:t>Término general	</a:t>
            </a:r>
            <a:br>
              <a:rPr lang="es-ES" b="1" dirty="0">
                <a:solidFill>
                  <a:schemeClr val="tx1"/>
                </a:solidFill>
                <a:latin typeface="Verdana, Arial, Helvetica, sans-serif"/>
                <a:ea typeface="+mn-ea"/>
                <a:cs typeface="+mn-cs"/>
              </a:rPr>
            </a:br>
            <a:br>
              <a:rPr lang="es-ES" b="1" dirty="0">
                <a:solidFill>
                  <a:schemeClr val="tx1"/>
                </a:solidFill>
                <a:latin typeface="Verdana, Arial, Helvetica, sans-serif"/>
                <a:ea typeface="+mn-ea"/>
                <a:cs typeface="+mn-cs"/>
              </a:rPr>
            </a:br>
            <a:r>
              <a:rPr lang="es-ES" dirty="0">
                <a:solidFill>
                  <a:schemeClr val="tx1"/>
                </a:solidFill>
                <a:latin typeface="Verdana, Arial, Helvetica, sans-serif"/>
                <a:ea typeface="+mn-ea"/>
                <a:cs typeface="+mn-cs"/>
              </a:rPr>
              <a:t>Se llama término general de una sucesión al que ocupa un lugar cualquiera, n, de la misma, se escribe </a:t>
            </a:r>
            <a:r>
              <a:rPr lang="es-ES" dirty="0" err="1">
                <a:solidFill>
                  <a:schemeClr val="tx1"/>
                </a:solidFill>
                <a:latin typeface="Verdana, Arial, Helvetica, sans-serif"/>
                <a:ea typeface="+mn-ea"/>
                <a:cs typeface="+mn-cs"/>
              </a:rPr>
              <a:t>a</a:t>
            </a:r>
            <a:r>
              <a:rPr lang="es-ES" sz="800" dirty="0" err="1">
                <a:solidFill>
                  <a:schemeClr val="tx1"/>
                </a:solidFill>
                <a:latin typeface="Verdana, Arial, Helvetica, sans-serif"/>
                <a:ea typeface="+mn-ea"/>
                <a:cs typeface="+mn-cs"/>
              </a:rPr>
              <a:t>n</a:t>
            </a:r>
            <a:r>
              <a:rPr lang="es-ES" dirty="0">
                <a:solidFill>
                  <a:schemeClr val="tx1"/>
                </a:solidFill>
                <a:latin typeface="Verdana, Arial, Helvetica, sans-serif"/>
                <a:ea typeface="+mn-ea"/>
                <a:cs typeface="+mn-cs"/>
              </a:rPr>
              <a:t>.</a:t>
            </a:r>
          </a:p>
          <a:p>
            <a:endParaRPr lang="es-ES" dirty="0">
              <a:solidFill>
                <a:schemeClr val="tx1"/>
              </a:solidFill>
              <a:latin typeface="Verdana, Arial, Helvetica, sans-serif"/>
              <a:ea typeface="+mn-ea"/>
              <a:cs typeface="+mn-cs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Verdana, Arial, Helvetica, sans-serif"/>
                <a:ea typeface="+mn-ea"/>
                <a:cs typeface="+mn-cs"/>
              </a:rPr>
              <a:t>Hay sucesiones cuyo término general es una expresión algebraica, que nos permite saber cualquier término de la sucesión sabiendo el lugar que ocupa, n.</a:t>
            </a:r>
          </a:p>
          <a:p>
            <a:pPr marL="152400" indent="0" algn="just">
              <a:buNone/>
            </a:pPr>
            <a:endParaRPr lang="es-ES" dirty="0">
              <a:solidFill>
                <a:schemeClr val="tx1"/>
              </a:solidFill>
              <a:latin typeface="Verdana, Arial, Helvetica, sans-serif"/>
              <a:ea typeface="+mn-ea"/>
              <a:cs typeface="+mn-cs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Verdana, Arial, Helvetica, sans-serif"/>
                <a:ea typeface="+mn-ea"/>
                <a:cs typeface="+mn-cs"/>
              </a:rPr>
              <a:t>En otras, cada término se obtiene a partir de los anteriores, se dice que están dadas en forma recurrente. Una relación de recurrencia es una expresión algebraica, que expresa el término n en función de los anteriores.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Verdana, Arial, Helvetica, sans-serif"/>
              <a:ea typeface="+mn-ea"/>
              <a:cs typeface="+mn-cs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altLang="es-ES" dirty="0">
                <a:solidFill>
                  <a:schemeClr val="tx1"/>
                </a:solidFill>
                <a:latin typeface="Verdana, Arial, Helvetica, sans-serif"/>
                <a:ea typeface="+mn-ea"/>
                <a:cs typeface="+mn-cs"/>
              </a:rPr>
              <a:t>No todas las sucesiones tienen término general. Por ejemplo, la sucesión de los números primos: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Verdana, Arial, Helvetica, sans-serif"/>
              <a:ea typeface="+mn-ea"/>
              <a:cs typeface="+mn-cs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Verdana, Arial, Helvetica, sans-serif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2DE037-C1AD-4A09-B805-866344CA5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807" y="1337588"/>
            <a:ext cx="3600953" cy="3467584"/>
          </a:xfrm>
          <a:prstGeom prst="rect">
            <a:avLst/>
          </a:prstGeom>
        </p:spPr>
      </p:pic>
      <p:pic>
        <p:nvPicPr>
          <p:cNvPr id="3074" name="Picture 2" descr="{2, 3, 5, 7, 11, 13, 17, 19, 23,\dots}">
            <a:extLst>
              <a:ext uri="{FF2B5EF4-FFF2-40B4-BE49-F238E27FC236}">
                <a16:creationId xmlns:a16="http://schemas.microsoft.com/office/drawing/2014/main" id="{48CC5FF3-A9B8-40E4-AE70-29BEE30FC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548" y="4805172"/>
            <a:ext cx="24193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26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87079" y="338328"/>
            <a:ext cx="8768165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Calculemos el término general de la siguiente sucesión:</a:t>
            </a:r>
            <a:endParaRPr sz="2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FC111D2-6BCF-4C1B-B079-CC9186F60CBA}"/>
              </a:ext>
            </a:extLst>
          </p:cNvPr>
          <p:cNvSpPr txBox="1"/>
          <p:nvPr/>
        </p:nvSpPr>
        <p:spPr>
          <a:xfrm>
            <a:off x="3355336" y="913508"/>
            <a:ext cx="17528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effectLst/>
                <a:latin typeface="Verdana" panose="020B0604030504040204" pitchFamily="34" charset="0"/>
              </a:rPr>
              <a:t>{3, 5, 7, 9, ...}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0795A3E-A106-4612-877C-60579179C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821" y="1940781"/>
            <a:ext cx="2091288" cy="152300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1C74AD5-AEE9-4A60-AC74-B5744F0DA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611" y="2702283"/>
            <a:ext cx="3111352" cy="232136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BA06CF9A-414E-42D5-9AB2-FF16D564FB84}"/>
              </a:ext>
            </a:extLst>
          </p:cNvPr>
          <p:cNvSpPr txBox="1"/>
          <p:nvPr/>
        </p:nvSpPr>
        <p:spPr>
          <a:xfrm>
            <a:off x="6942298" y="1617599"/>
            <a:ext cx="14148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¿Término general?</a:t>
            </a:r>
          </a:p>
        </p:txBody>
      </p:sp>
      <p:pic>
        <p:nvPicPr>
          <p:cNvPr id="16" name="Gráfico 15" descr="Bocadillo de pensamiento contorno">
            <a:extLst>
              <a:ext uri="{FF2B5EF4-FFF2-40B4-BE49-F238E27FC236}">
                <a16:creationId xmlns:a16="http://schemas.microsoft.com/office/drawing/2014/main" id="{FDE9F0A1-4628-49D3-AAE4-1A1203963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64210" y="1169864"/>
            <a:ext cx="2612204" cy="186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3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F5FAEB7-28ED-40A8-9F7A-626D0AB0B6AB}"/>
              </a:ext>
            </a:extLst>
          </p:cNvPr>
          <p:cNvSpPr txBox="1"/>
          <p:nvPr/>
        </p:nvSpPr>
        <p:spPr>
          <a:xfrm>
            <a:off x="1147699" y="776021"/>
            <a:ext cx="4582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tx1"/>
                </a:solidFill>
                <a:latin typeface="Verdana, Arial, Helvetica, sans-serif"/>
                <a:ea typeface="+mn-ea"/>
                <a:cs typeface="+mn-cs"/>
                <a:sym typeface="Barlow Semi Condensed"/>
              </a:rPr>
              <a:t>Primero, vemos que la sucesión sube 2 cada vez, así que podemos adivinar que la regla va a ser "2 × n". Vamos a verlo: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1E9DCF1-5390-4A31-A7A1-937E0E5F1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76" y="1529497"/>
            <a:ext cx="3810532" cy="182905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E55A8AE-B180-4725-B0EF-8BCA005BAD61}"/>
              </a:ext>
            </a:extLst>
          </p:cNvPr>
          <p:cNvSpPr txBox="1"/>
          <p:nvPr/>
        </p:nvSpPr>
        <p:spPr>
          <a:xfrm>
            <a:off x="2557131" y="3847960"/>
            <a:ext cx="45826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rgbClr val="0070C0"/>
                </a:solidFill>
                <a:latin typeface="Verdana, Arial, Helvetica, sans-serif"/>
                <a:ea typeface="+mn-ea"/>
                <a:cs typeface="+mn-cs"/>
                <a:sym typeface="Barlow Semi Condensed"/>
              </a:rPr>
              <a:t>NO SE CUMPLE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BC80F3D-D9D9-4A96-95A3-9195EAF62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707" y="2485528"/>
            <a:ext cx="2502400" cy="21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0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4E55A8AE-B180-4725-B0EF-8BCA005BAD61}"/>
              </a:ext>
            </a:extLst>
          </p:cNvPr>
          <p:cNvSpPr txBox="1"/>
          <p:nvPr/>
        </p:nvSpPr>
        <p:spPr>
          <a:xfrm>
            <a:off x="5832842" y="1646425"/>
            <a:ext cx="45826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rgbClr val="0070C0"/>
                </a:solidFill>
                <a:latin typeface="Verdana, Arial, Helvetica, sans-serif"/>
                <a:ea typeface="+mn-ea"/>
                <a:cs typeface="+mn-cs"/>
                <a:sym typeface="Barlow Semi Condensed"/>
              </a:rPr>
              <a:t>FUNCIONA !!!!!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528AD39-97D1-4567-AA51-17B45DD5E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56" y="811200"/>
            <a:ext cx="3972479" cy="200052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3B97A0C-7097-4F62-891D-A048DA42E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842" y="2051888"/>
            <a:ext cx="2747631" cy="274763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AC52595-F07B-42CC-BE89-6F038AFF2DBD}"/>
              </a:ext>
            </a:extLst>
          </p:cNvPr>
          <p:cNvSpPr txBox="1"/>
          <p:nvPr/>
        </p:nvSpPr>
        <p:spPr>
          <a:xfrm>
            <a:off x="1294956" y="3425704"/>
            <a:ext cx="53481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rgbClr val="0070C0"/>
                </a:solidFill>
                <a:latin typeface="Verdana, Arial, Helvetica, sans-serif"/>
                <a:ea typeface="+mn-ea"/>
                <a:cs typeface="+mn-cs"/>
                <a:sym typeface="Barlow Semi Condensed"/>
              </a:rPr>
              <a:t>Por lo tanto el término general es :</a:t>
            </a:r>
          </a:p>
          <a:p>
            <a:endParaRPr lang="es-ES" b="1" dirty="0">
              <a:solidFill>
                <a:srgbClr val="0070C0"/>
              </a:solidFill>
              <a:latin typeface="Verdana, Arial, Helvetica, sans-serif"/>
              <a:ea typeface="+mn-ea"/>
              <a:cs typeface="+mn-cs"/>
              <a:sym typeface="Barlow Semi Condensed"/>
            </a:endParaRPr>
          </a:p>
          <a:p>
            <a:r>
              <a:rPr lang="es-ES" sz="1400" b="1" dirty="0">
                <a:solidFill>
                  <a:srgbClr val="0070C0"/>
                </a:solidFill>
                <a:latin typeface="Verdana, Arial, Helvetica, sans-serif"/>
                <a:ea typeface="+mn-ea"/>
                <a:cs typeface="+mn-cs"/>
                <a:sym typeface="Barlow Semi Condensed"/>
              </a:rPr>
              <a:t>                          2n+1 </a:t>
            </a:r>
          </a:p>
        </p:txBody>
      </p:sp>
    </p:spTree>
    <p:extLst>
      <p:ext uri="{BB962C8B-B14F-4D97-AF65-F5344CB8AC3E}">
        <p14:creationId xmlns:p14="http://schemas.microsoft.com/office/powerpoint/2010/main" val="184081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ángulo 65">
            <a:extLst>
              <a:ext uri="{FF2B5EF4-FFF2-40B4-BE49-F238E27FC236}">
                <a16:creationId xmlns:a16="http://schemas.microsoft.com/office/drawing/2014/main" id="{E1C4F702-A20F-4F9A-BB37-AA226AC4AFD8}"/>
              </a:ext>
            </a:extLst>
          </p:cNvPr>
          <p:cNvSpPr/>
          <p:nvPr/>
        </p:nvSpPr>
        <p:spPr>
          <a:xfrm>
            <a:off x="1141228" y="3636335"/>
            <a:ext cx="2920409" cy="978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9714F26-0E98-4E7B-9C1B-153EE3F34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393" y="816854"/>
            <a:ext cx="6315907" cy="35097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30385</TotalTime>
  <Words>1088</Words>
  <Application>Microsoft Office PowerPoint</Application>
  <PresentationFormat>Presentación en pantalla (16:9)</PresentationFormat>
  <Paragraphs>199</Paragraphs>
  <Slides>24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5" baseType="lpstr">
      <vt:lpstr>Arial</vt:lpstr>
      <vt:lpstr>Barlow Semi Condensed</vt:lpstr>
      <vt:lpstr>Barlow Semi Condensed Medium</vt:lpstr>
      <vt:lpstr>Consolas</vt:lpstr>
      <vt:lpstr>Fjalla One</vt:lpstr>
      <vt:lpstr>Plus Jakarta Sans</vt:lpstr>
      <vt:lpstr>Roboto Condensed Light</vt:lpstr>
      <vt:lpstr>Times New Roman</vt:lpstr>
      <vt:lpstr>Verdana</vt:lpstr>
      <vt:lpstr>Verdana, Arial, Helvetica, sans-serif</vt:lpstr>
      <vt:lpstr>Technology Consulting by Slidesgo</vt:lpstr>
      <vt:lpstr>Tema 1.1 Sucesiones</vt:lpstr>
      <vt:lpstr>¿Qué es una sucesión?</vt:lpstr>
      <vt:lpstr>¿Qué es una sucesión?</vt:lpstr>
      <vt:lpstr>Presentación de PowerPoint</vt:lpstr>
      <vt:lpstr>¿Qué es una sucesión?</vt:lpstr>
      <vt:lpstr>Calculemos el término general de la siguiente sucesión: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Operaciones</vt:lpstr>
      <vt:lpstr>Límite de una sucesión</vt:lpstr>
      <vt:lpstr>Tipos de sucesiones</vt:lpstr>
      <vt:lpstr>Tipos de sucesiones</vt:lpstr>
      <vt:lpstr>Tipos de sucesiones</vt:lpstr>
      <vt:lpstr>Tipos de sucesiones</vt:lpstr>
      <vt:lpstr>01</vt:lpstr>
      <vt:lpstr>03</vt:lpstr>
      <vt:lpstr>01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</dc:title>
  <dc:creator>rafamagro</dc:creator>
  <cp:lastModifiedBy>Josefa M. Suárez Rodríguez -UCJC-</cp:lastModifiedBy>
  <cp:revision>8</cp:revision>
  <dcterms:modified xsi:type="dcterms:W3CDTF">2022-01-25T22:20:31Z</dcterms:modified>
</cp:coreProperties>
</file>