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60"/>
  </p:notesMasterIdLst>
  <p:sldIdLst>
    <p:sldId id="265" r:id="rId2"/>
    <p:sldId id="640" r:id="rId3"/>
    <p:sldId id="623" r:id="rId4"/>
    <p:sldId id="622" r:id="rId5"/>
    <p:sldId id="266" r:id="rId6"/>
    <p:sldId id="624" r:id="rId7"/>
    <p:sldId id="267" r:id="rId8"/>
    <p:sldId id="625" r:id="rId9"/>
    <p:sldId id="268" r:id="rId10"/>
    <p:sldId id="269" r:id="rId11"/>
    <p:sldId id="270" r:id="rId12"/>
    <p:sldId id="628" r:id="rId13"/>
    <p:sldId id="626" r:id="rId14"/>
    <p:sldId id="627" r:id="rId15"/>
    <p:sldId id="271" r:id="rId16"/>
    <p:sldId id="631" r:id="rId17"/>
    <p:sldId id="632" r:id="rId18"/>
    <p:sldId id="633" r:id="rId19"/>
    <p:sldId id="634" r:id="rId20"/>
    <p:sldId id="635" r:id="rId21"/>
    <p:sldId id="636" r:id="rId22"/>
    <p:sldId id="272" r:id="rId23"/>
    <p:sldId id="273" r:id="rId24"/>
    <p:sldId id="629" r:id="rId25"/>
    <p:sldId id="630" r:id="rId26"/>
    <p:sldId id="637" r:id="rId27"/>
    <p:sldId id="638" r:id="rId28"/>
    <p:sldId id="658" r:id="rId29"/>
    <p:sldId id="661" r:id="rId30"/>
    <p:sldId id="358" r:id="rId31"/>
    <p:sldId id="659" r:id="rId32"/>
    <p:sldId id="660" r:id="rId33"/>
    <p:sldId id="274" r:id="rId34"/>
    <p:sldId id="275" r:id="rId35"/>
    <p:sldId id="277" r:id="rId36"/>
    <p:sldId id="276" r:id="rId37"/>
    <p:sldId id="639" r:id="rId38"/>
    <p:sldId id="641" r:id="rId39"/>
    <p:sldId id="642" r:id="rId40"/>
    <p:sldId id="657" r:id="rId41"/>
    <p:sldId id="278" r:id="rId42"/>
    <p:sldId id="279" r:id="rId43"/>
    <p:sldId id="645" r:id="rId44"/>
    <p:sldId id="280" r:id="rId45"/>
    <p:sldId id="647" r:id="rId46"/>
    <p:sldId id="648" r:id="rId47"/>
    <p:sldId id="649" r:id="rId48"/>
    <p:sldId id="281" r:id="rId49"/>
    <p:sldId id="650" r:id="rId50"/>
    <p:sldId id="282" r:id="rId51"/>
    <p:sldId id="283" r:id="rId52"/>
    <p:sldId id="653" r:id="rId53"/>
    <p:sldId id="654" r:id="rId54"/>
    <p:sldId id="655" r:id="rId55"/>
    <p:sldId id="656" r:id="rId56"/>
    <p:sldId id="284" r:id="rId57"/>
    <p:sldId id="285" r:id="rId58"/>
    <p:sldId id="652" r:id="rId59"/>
  </p:sldIdLst>
  <p:sldSz cx="9144000" cy="6858000" type="screen4x3"/>
  <p:notesSz cx="9144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57" autoAdjust="0"/>
  </p:normalViewPr>
  <p:slideViewPr>
    <p:cSldViewPr>
      <p:cViewPr varScale="1">
        <p:scale>
          <a:sx n="45" d="100"/>
          <a:sy n="45" d="100"/>
        </p:scale>
        <p:origin x="1084"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CFB173D-3E21-4968-A62B-FBA830770DED}" type="datetimeFigureOut">
              <a:rPr lang="es-ES" smtClean="0"/>
              <a:t>02/02/2022</a:t>
            </a:fld>
            <a:endParaRPr lang="es-ES"/>
          </a:p>
        </p:txBody>
      </p:sp>
      <p:sp>
        <p:nvSpPr>
          <p:cNvPr id="4" name="Marcador de imagen d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45CB2B1-0F01-44AD-9F61-C2562B5D778E}" type="slidenum">
              <a:rPr lang="es-ES" smtClean="0"/>
              <a:t>‹Nº›</a:t>
            </a:fld>
            <a:endParaRPr lang="es-ES"/>
          </a:p>
        </p:txBody>
      </p:sp>
    </p:spTree>
    <p:extLst>
      <p:ext uri="{BB962C8B-B14F-4D97-AF65-F5344CB8AC3E}">
        <p14:creationId xmlns:p14="http://schemas.microsoft.com/office/powerpoint/2010/main" val="2033262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PORQUE HACE FALTA ESTO ….</a:t>
            </a:r>
          </a:p>
        </p:txBody>
      </p:sp>
      <p:sp>
        <p:nvSpPr>
          <p:cNvPr id="4" name="Marcador de número de diapositiva 3"/>
          <p:cNvSpPr>
            <a:spLocks noGrp="1"/>
          </p:cNvSpPr>
          <p:nvPr>
            <p:ph type="sldNum" sz="quarter" idx="5"/>
          </p:nvPr>
        </p:nvSpPr>
        <p:spPr/>
        <p:txBody>
          <a:bodyPr/>
          <a:lstStyle/>
          <a:p>
            <a:fld id="{C45CB2B1-0F01-44AD-9F61-C2562B5D778E}" type="slidenum">
              <a:rPr lang="es-ES" smtClean="0"/>
              <a:t>2</a:t>
            </a:fld>
            <a:endParaRPr lang="es-ES"/>
          </a:p>
        </p:txBody>
      </p:sp>
    </p:spTree>
    <p:extLst>
      <p:ext uri="{BB962C8B-B14F-4D97-AF65-F5344CB8AC3E}">
        <p14:creationId xmlns:p14="http://schemas.microsoft.com/office/powerpoint/2010/main" val="434650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940435" marR="1077595" indent="266700" algn="just">
              <a:lnSpc>
                <a:spcPct val="95000"/>
              </a:lnSpc>
              <a:spcAft>
                <a:spcPts val="0"/>
              </a:spcAft>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Como muestra la Figura 1.14, esta </a:t>
            </a:r>
            <a:r>
              <a:rPr lang="es-ES" sz="1000" b="1" dirty="0">
                <a:effectLst/>
                <a:latin typeface="Arial" panose="020B0604020202020204" pitchFamily="34" charset="0"/>
                <a:ea typeface="Times New Roman" panose="02020603050405020304" pitchFamily="18" charset="0"/>
                <a:cs typeface="Times New Roman" panose="02020603050405020304" pitchFamily="18" charset="0"/>
              </a:rPr>
              <a:t>gestión incluye toda la memoria principal y una parte del disco, que sirve de respaldo a la memoria </a:t>
            </a:r>
            <a:r>
              <a:rPr lang="es-ES" sz="1000" spc="-10" dirty="0">
                <a:effectLst/>
                <a:latin typeface="Arial" panose="020B0604020202020204" pitchFamily="34" charset="0"/>
                <a:ea typeface="Times New Roman" panose="02020603050405020304" pitchFamily="18" charset="0"/>
                <a:cs typeface="Times New Roman" panose="02020603050405020304" pitchFamily="18" charset="0"/>
              </a:rPr>
              <a:t>virtual.</a:t>
            </a:r>
            <a:endParaRPr lang="es-ES" sz="1100" dirty="0">
              <a:effectLst/>
              <a:latin typeface="Times New Roman" panose="02020603050405020304" pitchFamily="18" charset="0"/>
              <a:ea typeface="Times New Roman" panose="02020603050405020304" pitchFamily="18" charset="0"/>
            </a:endParaRPr>
          </a:p>
          <a:p>
            <a:pPr marL="1207135" algn="just"/>
            <a:r>
              <a:rPr lang="es-ES" sz="10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000" spc="-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aspectos</a:t>
            </a:r>
            <a:r>
              <a:rPr lang="es-ES" sz="1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principales</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basa</a:t>
            </a:r>
            <a:r>
              <a:rPr lang="es-ES" sz="1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memoria</a:t>
            </a:r>
            <a:r>
              <a:rPr lang="es-ES" sz="1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virtual</a:t>
            </a:r>
            <a:r>
              <a:rPr lang="es-ES" sz="1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son</a:t>
            </a:r>
            <a:r>
              <a:rPr lang="es-ES" sz="1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spc="-10" dirty="0">
                <a:effectLst/>
                <a:latin typeface="Arial" panose="020B0604020202020204" pitchFamily="34" charset="0"/>
                <a:ea typeface="Times New Roman" panose="02020603050405020304" pitchFamily="18" charset="0"/>
                <a:cs typeface="Times New Roman" panose="02020603050405020304" pitchFamily="18" charset="0"/>
              </a:rPr>
              <a:t>siguientes:</a:t>
            </a:r>
            <a:endParaRPr lang="es-ES" sz="1100" dirty="0">
              <a:effectLst/>
              <a:latin typeface="Times New Roman" panose="02020603050405020304" pitchFamily="18" charset="0"/>
              <a:ea typeface="Times New Roman" panose="02020603050405020304" pitchFamily="18" charset="0"/>
            </a:endParaRPr>
          </a:p>
          <a:p>
            <a:pPr>
              <a:spcBef>
                <a:spcPts val="10"/>
              </a:spcBef>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marL="1600200" marR="1076960" lvl="3" indent="-228600" algn="just">
              <a:lnSpc>
                <a:spcPct val="103000"/>
              </a:lnSpc>
              <a:spcAft>
                <a:spcPts val="0"/>
              </a:spcAft>
              <a:buSzPts val="1000"/>
              <a:buFont typeface="Arial" panose="020B0604020202020204" pitchFamily="34" charset="0"/>
              <a:buChar char="•"/>
              <a:tabLst>
                <a:tab pos="941705" algn="l"/>
              </a:tabLst>
            </a:pPr>
            <a:r>
              <a:rPr lang="es-ES" sz="1000" dirty="0">
                <a:effectLst/>
                <a:latin typeface="Arial" panose="020B0604020202020204" pitchFamily="34" charset="0"/>
                <a:ea typeface="Arial" panose="020B0604020202020204" pitchFamily="34" charset="0"/>
                <a:cs typeface="Times New Roman" panose="02020603050405020304" pitchFamily="18" charset="0"/>
              </a:rPr>
              <a:t>Las </a:t>
            </a:r>
            <a:r>
              <a:rPr lang="es-ES" sz="1000" b="1" dirty="0">
                <a:effectLst/>
                <a:latin typeface="Arial" panose="020B0604020202020204" pitchFamily="34" charset="0"/>
                <a:ea typeface="Arial" panose="020B0604020202020204" pitchFamily="34" charset="0"/>
                <a:cs typeface="Times New Roman" panose="02020603050405020304" pitchFamily="18" charset="0"/>
              </a:rPr>
              <a:t>direcciones generadas por las instrucciones máquina, tanto para referirse a datos como a otras instrucciones, están referidas al espacio virtual</a:t>
            </a:r>
            <a:r>
              <a:rPr lang="es-ES" sz="1000" dirty="0">
                <a:effectLst/>
                <a:latin typeface="Arial" panose="020B0604020202020204" pitchFamily="34" charset="0"/>
                <a:ea typeface="Arial" panose="020B0604020202020204" pitchFamily="34" charset="0"/>
                <a:cs typeface="Times New Roman" panose="02020603050405020304" pitchFamily="18" charset="0"/>
              </a:rPr>
              <a:t>, es decir, forman parte del mapa de memoria virtual. En este sentido se suele decir que el procesador genera direcciones virtuales</a:t>
            </a:r>
            <a:endParaRPr lang="es-ES" sz="1100" dirty="0">
              <a:effectLst/>
              <a:latin typeface="Times New Roman" panose="02020603050405020304" pitchFamily="18" charset="0"/>
              <a:ea typeface="Arial" panose="020B0604020202020204" pitchFamily="34" charset="0"/>
            </a:endParaRPr>
          </a:p>
          <a:p>
            <a:pPr marL="2057400" marR="1076960" lvl="4" indent="-228600">
              <a:lnSpc>
                <a:spcPct val="102000"/>
              </a:lnSpc>
              <a:spcAft>
                <a:spcPts val="0"/>
              </a:spcAft>
              <a:buSzPts val="900"/>
              <a:buFont typeface="Verdana" panose="020B0604030504040204" pitchFamily="34" charset="0"/>
              <a:buChar char="•"/>
              <a:tabLst>
                <a:tab pos="1457325" algn="l"/>
              </a:tabLst>
            </a:pPr>
            <a:r>
              <a:rPr lang="es-ES" sz="1000" spc="-5" dirty="0">
                <a:effectLst/>
                <a:latin typeface="Arial" panose="020B0604020202020204" pitchFamily="34" charset="0"/>
                <a:ea typeface="Verdana" panose="020B0604030504040204" pitchFamily="34" charset="0"/>
                <a:cs typeface="Times New Roman" panose="02020603050405020304" pitchFamily="18" charset="0"/>
              </a:rPr>
              <a:t>El</a:t>
            </a:r>
            <a:r>
              <a:rPr lang="es-ES" sz="1000" spc="16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mapa</a:t>
            </a:r>
            <a:r>
              <a:rPr lang="es-ES" sz="1000" spc="16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virtual</a:t>
            </a:r>
            <a:r>
              <a:rPr lang="es-ES" sz="1000" spc="16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asociado</a:t>
            </a:r>
            <a:r>
              <a:rPr lang="es-ES" sz="1000" spc="16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a</a:t>
            </a:r>
            <a:r>
              <a:rPr lang="es-ES" sz="1000" spc="16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un</a:t>
            </a:r>
            <a:r>
              <a:rPr lang="es-ES" sz="1000" spc="16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programa</a:t>
            </a:r>
            <a:r>
              <a:rPr lang="es-ES" sz="1000" spc="16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en</a:t>
            </a:r>
            <a:r>
              <a:rPr lang="es-ES" sz="1000" spc="16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ejecución</a:t>
            </a:r>
            <a:r>
              <a:rPr lang="es-ES" sz="1000" spc="16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esta</a:t>
            </a:r>
            <a:r>
              <a:rPr lang="es-ES" sz="1000" spc="16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soportado</a:t>
            </a:r>
            <a:r>
              <a:rPr lang="es-ES" sz="1000" spc="16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físicamente por una zona del disco, denominada</a:t>
            </a:r>
            <a:r>
              <a:rPr lang="es-ES" sz="1000" spc="-10" dirty="0">
                <a:effectLst/>
                <a:latin typeface="Arial" panose="020B0604020202020204" pitchFamily="34" charset="0"/>
                <a:ea typeface="Verdana" panose="020B0604030504040204" pitchFamily="34" charset="0"/>
                <a:cs typeface="Times New Roman" panose="02020603050405020304" pitchFamily="18" charset="0"/>
              </a:rPr>
              <a:t> </a:t>
            </a:r>
            <a:r>
              <a:rPr lang="es-ES" sz="1000" b="1" spc="-5" dirty="0">
                <a:effectLst/>
                <a:latin typeface="Arial" panose="020B0604020202020204" pitchFamily="34" charset="0"/>
                <a:ea typeface="Verdana" panose="020B0604030504040204" pitchFamily="34" charset="0"/>
                <a:cs typeface="Times New Roman" panose="02020603050405020304" pitchFamily="18" charset="0"/>
              </a:rPr>
              <a:t>de intercambio o</a:t>
            </a:r>
            <a:r>
              <a:rPr lang="es-ES" sz="1000" b="1" spc="-10" dirty="0">
                <a:effectLst/>
                <a:latin typeface="Arial" panose="020B0604020202020204" pitchFamily="34" charset="0"/>
                <a:ea typeface="Verdana" panose="020B0604030504040204" pitchFamily="34" charset="0"/>
                <a:cs typeface="Times New Roman" panose="02020603050405020304" pitchFamily="18" charset="0"/>
              </a:rPr>
              <a:t> </a:t>
            </a:r>
            <a:r>
              <a:rPr lang="es-ES" sz="1000" b="1" i="1" spc="-5" dirty="0">
                <a:effectLst/>
                <a:latin typeface="Arial" panose="020B0604020202020204" pitchFamily="34" charset="0"/>
                <a:ea typeface="Verdana" panose="020B0604030504040204" pitchFamily="34" charset="0"/>
                <a:cs typeface="Times New Roman" panose="02020603050405020304" pitchFamily="18" charset="0"/>
              </a:rPr>
              <a:t>swap</a:t>
            </a:r>
            <a:r>
              <a:rPr lang="es-ES" sz="1000" i="1" spc="-5" dirty="0">
                <a:effectLst/>
                <a:latin typeface="Arial" panose="020B0604020202020204" pitchFamily="34" charset="0"/>
                <a:ea typeface="Verdana" panose="020B0604030504040204" pitchFamily="34" charset="0"/>
                <a:cs typeface="Times New Roman" panose="02020603050405020304" pitchFamily="18" charset="0"/>
              </a:rPr>
              <a:t>,</a:t>
            </a:r>
            <a:r>
              <a:rPr lang="es-ES" sz="1000" i="1" spc="-1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y por una zona de la memoria principal. Tenga en cuenta que toda la información del programa ha de</a:t>
            </a:r>
            <a:r>
              <a:rPr lang="es-ES" sz="1000" spc="40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residir obligatoriamente en algún soporte físico, ya sea disco o memoria principal (también puede estar duplicada en ambos).</a:t>
            </a:r>
            <a:endParaRPr lang="es-ES" sz="1100" spc="-5" dirty="0">
              <a:effectLst/>
              <a:latin typeface="Times New Roman" panose="02020603050405020304" pitchFamily="18" charset="0"/>
              <a:ea typeface="Verdana" panose="020B0604030504040204" pitchFamily="34" charset="0"/>
              <a:cs typeface="Verdana" panose="020B0604030504040204" pitchFamily="34" charset="0"/>
            </a:endParaRPr>
          </a:p>
          <a:p>
            <a:pPr marL="2057400" marR="1076960" lvl="4" indent="-228600" algn="just">
              <a:lnSpc>
                <a:spcPct val="102000"/>
              </a:lnSpc>
              <a:spcAft>
                <a:spcPts val="0"/>
              </a:spcAft>
              <a:buSzPts val="900"/>
              <a:buFont typeface="Verdana" panose="020B0604030504040204" pitchFamily="34" charset="0"/>
              <a:buChar char="•"/>
              <a:tabLst>
                <a:tab pos="1626870" algn="l"/>
              </a:tabLst>
            </a:pPr>
            <a:r>
              <a:rPr lang="es-ES" sz="1000" spc="-5" dirty="0">
                <a:effectLst/>
                <a:latin typeface="Arial" panose="020B0604020202020204" pitchFamily="34" charset="0"/>
                <a:ea typeface="Verdana" panose="020B0604030504040204" pitchFamily="34" charset="0"/>
                <a:cs typeface="Times New Roman" panose="02020603050405020304" pitchFamily="18" charset="0"/>
              </a:rPr>
              <a:t>Aunque el programa genera direcciones virtuales, para que éste pueda ejecutarse, han de residir en memoria principal las instrucciones y los datos utilizados en cada momento. Si, por ejemplo, un dato referenciado por una instrucción máquina no reside en la memoria principal es necesario</a:t>
            </a:r>
            <a:r>
              <a:rPr lang="es-ES" sz="10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realizar un trasvase de información (migración de información) entre el disco y la memoria principal antes de que el programa pueda seguir ejecutando.</a:t>
            </a:r>
            <a:endParaRPr lang="es-ES" sz="1100" spc="-5" dirty="0">
              <a:effectLst/>
              <a:latin typeface="Times New Roman" panose="02020603050405020304" pitchFamily="18" charset="0"/>
              <a:ea typeface="Verdana" panose="020B0604030504040204" pitchFamily="34" charset="0"/>
              <a:cs typeface="Verdana" panose="020B0604030504040204" pitchFamily="34" charset="0"/>
            </a:endParaRPr>
          </a:p>
          <a:p>
            <a:pPr marL="2057400" lvl="4" indent="-228600" algn="just">
              <a:lnSpc>
                <a:spcPts val="1180"/>
              </a:lnSpc>
              <a:buSzPts val="900"/>
              <a:buFont typeface="Verdana" panose="020B0604030504040204" pitchFamily="34" charset="0"/>
              <a:buChar char="•"/>
              <a:tabLst>
                <a:tab pos="1626870" algn="l"/>
              </a:tabLst>
            </a:pPr>
            <a:r>
              <a:rPr lang="es-ES" sz="1000" spc="-5" dirty="0">
                <a:effectLst/>
                <a:latin typeface="Arial" panose="020B0604020202020204" pitchFamily="34" charset="0"/>
                <a:ea typeface="Verdana" panose="020B0604030504040204" pitchFamily="34" charset="0"/>
                <a:cs typeface="Times New Roman" panose="02020603050405020304" pitchFamily="18" charset="0"/>
              </a:rPr>
              <a:t>Los</a:t>
            </a:r>
            <a:r>
              <a:rPr lang="es-ES" sz="1000" spc="9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espacios</a:t>
            </a:r>
            <a:r>
              <a:rPr lang="es-ES" sz="1000" spc="11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virtual</a:t>
            </a:r>
            <a:r>
              <a:rPr lang="es-ES" sz="1000" spc="11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y</a:t>
            </a:r>
            <a:r>
              <a:rPr lang="es-ES" sz="1000" spc="11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físico</a:t>
            </a:r>
            <a:r>
              <a:rPr lang="es-ES" sz="1000" spc="10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se</a:t>
            </a:r>
            <a:r>
              <a:rPr lang="es-ES" sz="1000" spc="11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dividen</a:t>
            </a:r>
            <a:r>
              <a:rPr lang="es-ES" sz="1000" spc="11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en</a:t>
            </a:r>
            <a:r>
              <a:rPr lang="es-ES" sz="1000" spc="11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páginas,</a:t>
            </a:r>
            <a:r>
              <a:rPr lang="es-ES" sz="1000" spc="11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como</a:t>
            </a:r>
            <a:r>
              <a:rPr lang="es-ES" sz="1000" spc="10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se</a:t>
            </a:r>
            <a:r>
              <a:rPr lang="es-ES" sz="1000" spc="11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mostró</a:t>
            </a:r>
            <a:r>
              <a:rPr lang="es-ES" sz="1000" spc="11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en</a:t>
            </a:r>
            <a:r>
              <a:rPr lang="es-ES" sz="1000" spc="11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la</a:t>
            </a:r>
            <a:r>
              <a:rPr lang="es-ES" sz="1000" spc="11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10" dirty="0">
                <a:effectLst/>
                <a:latin typeface="Arial" panose="020B0604020202020204" pitchFamily="34" charset="0"/>
                <a:ea typeface="Verdana" panose="020B0604030504040204" pitchFamily="34" charset="0"/>
                <a:cs typeface="Times New Roman" panose="02020603050405020304" pitchFamily="18" charset="0"/>
              </a:rPr>
              <a:t>Figura</a:t>
            </a:r>
            <a:endParaRPr lang="es-ES" sz="1100" spc="-5" dirty="0">
              <a:effectLst/>
              <a:latin typeface="Times New Roman" panose="02020603050405020304" pitchFamily="18" charset="0"/>
              <a:ea typeface="Verdana" panose="020B0604030504040204" pitchFamily="34" charset="0"/>
              <a:cs typeface="Verdana" panose="020B0604030504040204" pitchFamily="34" charset="0"/>
            </a:endParaRPr>
          </a:p>
          <a:p>
            <a:pPr marL="1626235" marR="1096010" algn="just">
              <a:lnSpc>
                <a:spcPct val="102000"/>
              </a:lnSpc>
              <a:spcAft>
                <a:spcPts val="0"/>
              </a:spcAft>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1.11. Se denominan</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b="1" dirty="0">
                <a:effectLst/>
                <a:latin typeface="Arial" panose="020B0604020202020204" pitchFamily="34" charset="0"/>
                <a:ea typeface="Times New Roman" panose="02020603050405020304" pitchFamily="18" charset="0"/>
                <a:cs typeface="Times New Roman" panose="02020603050405020304" pitchFamily="18" charset="0"/>
              </a:rPr>
              <a:t>páginas virtuales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a las páginas del espacio virtual,</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b="1" dirty="0">
                <a:effectLst/>
                <a:latin typeface="Arial" panose="020B0604020202020204" pitchFamily="34" charset="0"/>
                <a:ea typeface="Times New Roman" panose="02020603050405020304" pitchFamily="18" charset="0"/>
                <a:cs typeface="Times New Roman" panose="02020603050405020304" pitchFamily="18" charset="0"/>
              </a:rPr>
              <a:t>paginas de intercambio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a las páginas residentes en el disco y</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b="1" dirty="0">
                <a:effectLst/>
                <a:latin typeface="Arial" panose="020B0604020202020204" pitchFamily="34" charset="0"/>
                <a:ea typeface="Times New Roman" panose="02020603050405020304" pitchFamily="18" charset="0"/>
                <a:cs typeface="Times New Roman" panose="02020603050405020304" pitchFamily="18" charset="0"/>
              </a:rPr>
              <a:t>marcos de página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a los espacios en los que se divide la memoria principal.</a:t>
            </a:r>
            <a:endParaRPr lang="es-ES" sz="1100" dirty="0">
              <a:effectLst/>
              <a:latin typeface="Times New Roman" panose="02020603050405020304" pitchFamily="18" charset="0"/>
              <a:ea typeface="Times New Roman" panose="02020603050405020304" pitchFamily="18" charset="0"/>
            </a:endParaRPr>
          </a:p>
          <a:p>
            <a:pPr marL="2057400" marR="1076960" lvl="4" indent="-228600" algn="just">
              <a:lnSpc>
                <a:spcPct val="102000"/>
              </a:lnSpc>
              <a:spcAft>
                <a:spcPts val="0"/>
              </a:spcAft>
              <a:buSzPts val="900"/>
              <a:buFont typeface="Verdana" panose="020B0604030504040204" pitchFamily="34" charset="0"/>
              <a:buChar char="•"/>
              <a:tabLst>
                <a:tab pos="1626870" algn="l"/>
              </a:tabLst>
            </a:pPr>
            <a:r>
              <a:rPr lang="es-ES" sz="1000" spc="-5" dirty="0">
                <a:effectLst/>
                <a:latin typeface="Arial" panose="020B0604020202020204" pitchFamily="34" charset="0"/>
                <a:ea typeface="Verdana" panose="020B0604030504040204" pitchFamily="34" charset="0"/>
                <a:cs typeface="Times New Roman" panose="02020603050405020304" pitchFamily="18" charset="0"/>
              </a:rPr>
              <a:t>Cada marco de página es capaz de albergar una página virtual cualquiera, sin ninguna restricción de direccionamiento.</a:t>
            </a:r>
            <a:endParaRPr lang="es-ES" sz="1100" spc="-5" dirty="0">
              <a:effectLst/>
              <a:latin typeface="Times New Roman" panose="02020603050405020304" pitchFamily="18" charset="0"/>
              <a:ea typeface="Verdana" panose="020B0604030504040204" pitchFamily="34" charset="0"/>
              <a:cs typeface="Verdana" panose="020B0604030504040204" pitchFamily="34" charset="0"/>
            </a:endParaRPr>
          </a:p>
          <a:p>
            <a:pPr marL="2057400" lvl="4" indent="-228600" algn="just">
              <a:lnSpc>
                <a:spcPts val="1155"/>
              </a:lnSpc>
              <a:buSzPts val="900"/>
              <a:buFont typeface="Verdana" panose="020B0604030504040204" pitchFamily="34" charset="0"/>
              <a:buChar char="•"/>
              <a:tabLst>
                <a:tab pos="1626870" algn="l"/>
              </a:tabLst>
            </a:pPr>
            <a:r>
              <a:rPr lang="es-ES" sz="1000" spc="-5" dirty="0">
                <a:effectLst/>
                <a:latin typeface="Arial" panose="020B0604020202020204" pitchFamily="34" charset="0"/>
                <a:ea typeface="Verdana" panose="020B0604030504040204" pitchFamily="34" charset="0"/>
                <a:cs typeface="Times New Roman" panose="02020603050405020304" pitchFamily="18" charset="0"/>
              </a:rPr>
              <a:t>Existe</a:t>
            </a:r>
            <a:r>
              <a:rPr lang="es-ES" sz="1000" spc="15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una</a:t>
            </a:r>
            <a:r>
              <a:rPr lang="es-ES" sz="1000" spc="17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unidad</a:t>
            </a:r>
            <a:r>
              <a:rPr lang="es-ES" sz="1000" spc="165"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hardware,</a:t>
            </a:r>
            <a:r>
              <a:rPr lang="es-ES" sz="1000" spc="17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denominada</a:t>
            </a:r>
            <a:r>
              <a:rPr lang="es-ES" sz="10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000" b="1" spc="-5" dirty="0">
                <a:effectLst/>
                <a:latin typeface="Arial" panose="020B0604020202020204" pitchFamily="34" charset="0"/>
                <a:ea typeface="Verdana" panose="020B0604030504040204" pitchFamily="34" charset="0"/>
                <a:cs typeface="Times New Roman" panose="02020603050405020304" pitchFamily="18" charset="0"/>
              </a:rPr>
              <a:t>MMU</a:t>
            </a:r>
            <a:r>
              <a:rPr lang="es-ES" sz="1000" b="1" spc="-25" dirty="0">
                <a:effectLst/>
                <a:latin typeface="Arial" panose="020B0604020202020204" pitchFamily="34" charset="0"/>
                <a:ea typeface="Verdana" panose="020B0604030504040204" pitchFamily="34" charset="0"/>
                <a:cs typeface="Times New Roman" panose="02020603050405020304" pitchFamily="18" charset="0"/>
              </a:rPr>
              <a:t> </a:t>
            </a:r>
            <a:r>
              <a:rPr lang="es-ES" sz="1000" i="1" spc="-5" dirty="0">
                <a:effectLst/>
                <a:latin typeface="Arial" panose="020B0604020202020204" pitchFamily="34" charset="0"/>
                <a:ea typeface="Verdana" panose="020B0604030504040204" pitchFamily="34" charset="0"/>
                <a:cs typeface="Times New Roman" panose="02020603050405020304" pitchFamily="18" charset="0"/>
              </a:rPr>
              <a:t>(Memo</a:t>
            </a:r>
            <a:r>
              <a:rPr lang="es-ES" sz="1000" i="1" spc="170" dirty="0">
                <a:effectLst/>
                <a:latin typeface="Arial" panose="020B0604020202020204" pitchFamily="34" charset="0"/>
                <a:ea typeface="Verdana" panose="020B0604030504040204" pitchFamily="34" charset="0"/>
                <a:cs typeface="Times New Roman" panose="02020603050405020304" pitchFamily="18" charset="0"/>
              </a:rPr>
              <a:t> </a:t>
            </a:r>
            <a:r>
              <a:rPr lang="es-ES" sz="1000" i="1" spc="-5" dirty="0">
                <a:effectLst/>
                <a:latin typeface="Arial" panose="020B0604020202020204" pitchFamily="34" charset="0"/>
                <a:ea typeface="Verdana" panose="020B0604030504040204" pitchFamily="34" charset="0"/>
                <a:cs typeface="Times New Roman" panose="02020603050405020304" pitchFamily="18" charset="0"/>
              </a:rPr>
              <a:t>Management</a:t>
            </a:r>
            <a:r>
              <a:rPr lang="es-ES" sz="1000" i="1" spc="165" dirty="0">
                <a:effectLst/>
                <a:latin typeface="Arial" panose="020B0604020202020204" pitchFamily="34" charset="0"/>
                <a:ea typeface="Verdana" panose="020B0604030504040204" pitchFamily="34" charset="0"/>
                <a:cs typeface="Times New Roman" panose="02020603050405020304" pitchFamily="18" charset="0"/>
              </a:rPr>
              <a:t> </a:t>
            </a:r>
            <a:r>
              <a:rPr lang="es-ES" sz="1000" i="1" spc="-5" dirty="0" err="1">
                <a:effectLst/>
                <a:latin typeface="Arial" panose="020B0604020202020204" pitchFamily="34" charset="0"/>
                <a:ea typeface="Verdana" panose="020B0604030504040204" pitchFamily="34" charset="0"/>
                <a:cs typeface="Times New Roman" panose="02020603050405020304" pitchFamily="18" charset="0"/>
              </a:rPr>
              <a:t>Unit</a:t>
            </a:r>
            <a:r>
              <a:rPr lang="es-ES" sz="1000" i="1" spc="-5" dirty="0">
                <a:effectLst/>
                <a:latin typeface="Arial" panose="020B0604020202020204" pitchFamily="34" charset="0"/>
                <a:ea typeface="Verdana" panose="020B0604030504040204" pitchFamily="34" charset="0"/>
                <a:cs typeface="Times New Roman" panose="02020603050405020304" pitchFamily="18" charset="0"/>
              </a:rPr>
              <a:t>),</a:t>
            </a:r>
            <a:r>
              <a:rPr lang="es-ES" sz="1000" i="1" spc="-2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25" dirty="0">
                <a:effectLst/>
                <a:latin typeface="Arial" panose="020B0604020202020204" pitchFamily="34" charset="0"/>
                <a:ea typeface="Verdana" panose="020B0604030504040204" pitchFamily="34" charset="0"/>
                <a:cs typeface="Times New Roman" panose="02020603050405020304" pitchFamily="18" charset="0"/>
              </a:rPr>
              <a:t>que</a:t>
            </a:r>
            <a:endParaRPr lang="es-ES" sz="1100" spc="-5" dirty="0">
              <a:effectLst/>
              <a:latin typeface="Times New Roman" panose="02020603050405020304" pitchFamily="18" charset="0"/>
              <a:ea typeface="Verdana" panose="020B0604030504040204" pitchFamily="34" charset="0"/>
              <a:cs typeface="Verdana" panose="020B0604030504040204" pitchFamily="34" charset="0"/>
            </a:endParaRPr>
          </a:p>
          <a:p>
            <a:pPr marL="1626235" marR="1075690" algn="just">
              <a:lnSpc>
                <a:spcPct val="102000"/>
              </a:lnSpc>
              <a:spcAft>
                <a:spcPts val="0"/>
              </a:spcAft>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traduce las direcciones virtuales a direcciones de memoria principal. Aplicando lo visto anteriormente, se puede decir que esta traducción se restringe a traducir el número de página virtual en el correspondiente número de marco de página. Insistimos en que esta traducción hay que hacerla por hardware dada la alta velocidad a la que debe hacerse (una fracción del tiempo de acceso de la memoria </a:t>
            </a:r>
            <a:r>
              <a:rPr lang="es-ES" sz="1000" spc="-10" dirty="0">
                <a:effectLst/>
                <a:latin typeface="Arial" panose="020B0604020202020204" pitchFamily="34" charset="0"/>
                <a:ea typeface="Times New Roman" panose="02020603050405020304" pitchFamily="18" charset="0"/>
                <a:cs typeface="Times New Roman" panose="02020603050405020304" pitchFamily="18" charset="0"/>
              </a:rPr>
              <a:t>principal).</a:t>
            </a:r>
            <a:endParaRPr lang="es-ES" sz="1100" dirty="0">
              <a:effectLst/>
              <a:latin typeface="Times New Roman" panose="02020603050405020304" pitchFamily="18" charset="0"/>
              <a:ea typeface="Times New Roman" panose="02020603050405020304" pitchFamily="18" charset="0"/>
            </a:endParaRPr>
          </a:p>
          <a:p>
            <a:pPr marL="2057400" marR="1076960" lvl="4" indent="-228600" algn="just">
              <a:lnSpc>
                <a:spcPct val="102000"/>
              </a:lnSpc>
              <a:spcAft>
                <a:spcPts val="0"/>
              </a:spcAft>
              <a:buSzPts val="900"/>
              <a:buFont typeface="Verdana" panose="020B0604030504040204" pitchFamily="34" charset="0"/>
              <a:buChar char="•"/>
              <a:tabLst>
                <a:tab pos="1626870" algn="l"/>
              </a:tabLst>
            </a:pPr>
            <a:r>
              <a:rPr lang="es-ES" sz="1000" spc="-5" dirty="0">
                <a:effectLst/>
                <a:latin typeface="Arial" panose="020B0604020202020204" pitchFamily="34" charset="0"/>
                <a:ea typeface="Verdana" panose="020B0604030504040204" pitchFamily="34" charset="0"/>
                <a:cs typeface="Times New Roman" panose="02020603050405020304" pitchFamily="18" charset="0"/>
              </a:rPr>
              <a:t>Dado que en cada instante determinado solamente reside en memoria principal</a:t>
            </a:r>
            <a:r>
              <a:rPr lang="es-ES" sz="10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una fracción de las páginas del programa, la traducción no siempre es posible. Por tanto, la MMU producirá una</a:t>
            </a:r>
            <a:r>
              <a:rPr lang="es-ES" sz="1000" spc="-10" dirty="0">
                <a:effectLst/>
                <a:latin typeface="Arial" panose="020B0604020202020204" pitchFamily="34" charset="0"/>
                <a:ea typeface="Verdana" panose="020B0604030504040204" pitchFamily="34" charset="0"/>
                <a:cs typeface="Times New Roman" panose="02020603050405020304" pitchFamily="18" charset="0"/>
              </a:rPr>
              <a:t> </a:t>
            </a:r>
            <a:r>
              <a:rPr lang="es-ES" sz="1000" b="1" spc="-5" dirty="0">
                <a:effectLst/>
                <a:latin typeface="Arial" panose="020B0604020202020204" pitchFamily="34" charset="0"/>
                <a:ea typeface="Verdana" panose="020B0604030504040204" pitchFamily="34" charset="0"/>
                <a:cs typeface="Times New Roman" panose="02020603050405020304" pitchFamily="18" charset="0"/>
              </a:rPr>
              <a:t>excepción de fallo de página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cuando ésta no esté</a:t>
            </a:r>
            <a:r>
              <a:rPr lang="es-ES" sz="10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5" dirty="0">
                <a:effectLst/>
                <a:latin typeface="Arial" panose="020B0604020202020204" pitchFamily="34" charset="0"/>
                <a:ea typeface="Verdana" panose="020B0604030504040204" pitchFamily="34" charset="0"/>
                <a:cs typeface="Times New Roman" panose="02020603050405020304" pitchFamily="18" charset="0"/>
              </a:rPr>
              <a:t>en memoria principal.</a:t>
            </a:r>
            <a:endParaRPr lang="es-ES" sz="1100" spc="-5" dirty="0">
              <a:effectLst/>
              <a:latin typeface="Times New Roman" panose="02020603050405020304" pitchFamily="18" charset="0"/>
              <a:ea typeface="Verdana" panose="020B0604030504040204" pitchFamily="34" charset="0"/>
              <a:cs typeface="Verdana" panose="020B0604030504040204" pitchFamily="34" charset="0"/>
            </a:endParaRPr>
          </a:p>
          <a:p>
            <a:pPr>
              <a:spcBef>
                <a:spcPts val="15"/>
              </a:spcBef>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marL="940435" marR="1076325" indent="866775" algn="just">
              <a:lnSpc>
                <a:spcPct val="102000"/>
              </a:lnSpc>
              <a:spcAft>
                <a:spcPts val="0"/>
              </a:spcAft>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Los fallos de página son atendidos por el sistema operativo (Prestaciones 1.1) que se encarga de realizar la adecuada migración de páginas, para traer la página requerida por el programa a un marco de página. Se denomina</a:t>
            </a:r>
            <a:r>
              <a:rPr lang="es-ES" sz="1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b="1" dirty="0">
                <a:effectLst/>
                <a:latin typeface="Arial" panose="020B0604020202020204" pitchFamily="34" charset="0"/>
                <a:ea typeface="Times New Roman" panose="02020603050405020304" pitchFamily="18" charset="0"/>
                <a:cs typeface="Times New Roman" panose="02020603050405020304" pitchFamily="18" charset="0"/>
              </a:rPr>
              <a:t>paginación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al proceso de migración necesario para atender los fallos de pagina.</a:t>
            </a:r>
            <a:endParaRPr lang="es-ES" sz="11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15</a:t>
            </a:fld>
            <a:endParaRPr lang="es-ES"/>
          </a:p>
        </p:txBody>
      </p:sp>
    </p:spTree>
    <p:extLst>
      <p:ext uri="{BB962C8B-B14F-4D97-AF65-F5344CB8AC3E}">
        <p14:creationId xmlns:p14="http://schemas.microsoft.com/office/powerpoint/2010/main" val="2504329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940435" marR="1076325" indent="265430" algn="just">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Según se ha visto anteriormente, dado que el tamaño del espacio virtual suele ser muy grande, el tamaño de la correspondiente tabla de páginas puede ser muy grande (de millones de elementos). Sin embargo, como hemos visto, el sistema operativo se encarga de asignar a cada programa en ejecución un espacio virtual de tamaño ajustado a su: necesidades. De esta forma, la tabla de páginas queda reducida al valor necesario para que ejecute el programa.</a:t>
            </a:r>
            <a:endParaRPr lang="es-ES" sz="1800" dirty="0">
              <a:effectLst/>
              <a:latin typeface="Times New Roman" panose="02020603050405020304" pitchFamily="18" charset="0"/>
              <a:ea typeface="Times New Roman" panose="02020603050405020304" pitchFamily="18" charset="0"/>
            </a:endParaRPr>
          </a:p>
          <a:p>
            <a:pPr marL="940435" marR="1078230" indent="265430" algn="just">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Figura 1.16 muestra la solución más sencilla de tabla de páginas de un nivel. En este caso se supone que toda la memoria asignada al programa es contigua. El número de la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página virtual se utiliza como índice para entrar en la tabla. Cada elemento de la tabla tiene un bit para indicar si la página está en memoria principal y el número de marco en el que se encuentra la mencionada página o un valor nulo.</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17</a:t>
            </a:fld>
            <a:endParaRPr lang="es-ES"/>
          </a:p>
        </p:txBody>
      </p:sp>
    </p:spTree>
    <p:extLst>
      <p:ext uri="{BB962C8B-B14F-4D97-AF65-F5344CB8AC3E}">
        <p14:creationId xmlns:p14="http://schemas.microsoft.com/office/powerpoint/2010/main" val="1374523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dirty="0">
                <a:effectLst/>
                <a:latin typeface="Arial" panose="020B0604020202020204" pitchFamily="34" charset="0"/>
                <a:ea typeface="Times New Roman" panose="02020603050405020304" pitchFamily="18" charset="0"/>
                <a:cs typeface="Times New Roman" panose="02020603050405020304" pitchFamily="18" charset="0"/>
              </a:rPr>
              <a:t>Sin embargo, los programas están compuestos por varios elementos, como son el propio programa objeto, la pila y los bloques de datos. Además, tanto la pila como los bloques de datos han</a:t>
            </a:r>
            <a:r>
              <a:rPr lang="es-ES" sz="12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de poder crecer. Por ello,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un esquema de tabla de un nivel obliga</a:t>
            </a:r>
            <a:r>
              <a:rPr lang="es-ES" sz="12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a dejar grandes huecos</a:t>
            </a:r>
            <a:r>
              <a:rPr lang="es-ES" sz="12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de memoria virtual</a:t>
            </a:r>
            <a:r>
              <a:rPr lang="es-ES" sz="12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sin utilizar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a:t>
            </a:r>
            <a:r>
              <a:rPr lang="es-ES" sz="12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pero</a:t>
            </a:r>
            <a:r>
              <a:rPr lang="es-ES" sz="12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2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están presentes</a:t>
            </a:r>
            <a:r>
              <a:rPr lang="es-ES" sz="12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2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la tabla</a:t>
            </a:r>
            <a:r>
              <a:rPr lang="es-ES" sz="12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con</a:t>
            </a:r>
            <a:r>
              <a:rPr lang="es-ES" sz="12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el consiguiente d</a:t>
            </a:r>
          </a:p>
          <a:p>
            <a:r>
              <a:rPr lang="es-ES" sz="1200" dirty="0" err="1">
                <a:effectLst/>
                <a:latin typeface="Arial" panose="020B0604020202020204" pitchFamily="34" charset="0"/>
                <a:ea typeface="Times New Roman" panose="02020603050405020304" pitchFamily="18" charset="0"/>
                <a:cs typeface="Times New Roman" panose="02020603050405020304" pitchFamily="18" charset="0"/>
              </a:rPr>
              <a:t>esperdicio</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 de espacio </a:t>
            </a: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18</a:t>
            </a:fld>
            <a:endParaRPr lang="es-ES"/>
          </a:p>
        </p:txBody>
      </p:sp>
    </p:spTree>
    <p:extLst>
      <p:ext uri="{BB962C8B-B14F-4D97-AF65-F5344CB8AC3E}">
        <p14:creationId xmlns:p14="http://schemas.microsoft.com/office/powerpoint/2010/main" val="972735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Tabla de páginas de dos niveles. Con este tipo de tabla, la memoria asignada esta compuesta por una serie de bloques de memoria virtual, es decir, por unos segmentos. Cada segmento está formado por una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serie contigua de byte. que puede variar su tamaño, siempre y cuando no choque con otro segmento. La dirección se divide en tres pres.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primera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identifica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segmento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memoria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donde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información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desea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acceder. Con este valor se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entra en una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subtabla de segmentos, que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contiene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puntero por segmento, puntero que indica el comienzo de la subtabla de paginas del segmento. Con la segunda parte de la dirección se entra en la subtabla de páginas seleccionada. Esta subtabla es similar a la tabla mostrada en la Figura 1.18, lo que permite obtener el marco en el que está la información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deseada. </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ES POR PROGRAMA</a:t>
            </a:r>
            <a:endParaRPr lang="es-ES" sz="1800" b="1" dirty="0">
              <a:effectLst/>
              <a:latin typeface="Times New Roman" panose="02020603050405020304" pitchFamily="18" charset="0"/>
              <a:ea typeface="Times New Roman" panose="02020603050405020304" pitchFamily="18" charset="0"/>
            </a:endParaRPr>
          </a:p>
          <a:p>
            <a:endParaRPr lang="es-ES" sz="1800" dirty="0">
              <a:effectLst/>
              <a:latin typeface="Arial" panose="020B0604020202020204" pitchFamily="34" charset="0"/>
              <a:cs typeface="Times New Roman" panose="02020603050405020304" pitchFamily="18" charset="0"/>
            </a:endParaRPr>
          </a:p>
          <a:p>
            <a:pPr marL="940435" marR="1078230" algn="just">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Obsérvese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ha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añadido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cada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subtabla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su</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tamaño.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forma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detectan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llama- das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violaciones de memoria</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producidas cuando el programa en ejecución intenta acceder una dirección que no pertenezca a los espacios asignados por el sistema operativo.</a:t>
            </a:r>
            <a:endParaRPr lang="es-ES" sz="1800" dirty="0">
              <a:effectLst/>
              <a:latin typeface="Times New Roman" panose="02020603050405020304" pitchFamily="18" charset="0"/>
              <a:ea typeface="Times New Roman" panose="02020603050405020304" pitchFamily="18" charset="0"/>
            </a:endParaRPr>
          </a:p>
          <a:p>
            <a:pPr marL="940435" marR="1076960" algn="just">
              <a:lnSpc>
                <a:spcPct val="100000"/>
              </a:lnSpc>
              <a:spcAft>
                <a:spcPts val="0"/>
              </a:spcAft>
            </a:pP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La ventaja del diseño con varios niveles es que permite una asignación de memoria más</a:t>
            </a:r>
            <a:r>
              <a:rPr lang="es-ES" sz="1800" b="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flexible que con un solo nivel, puesto que se pueden asignar bloques de memoria virtual disjuntos, por lo que pueden crecer de forma a independiente. Además, la tabla de páginas no tiene espacios vacíos, por lo que ocupa solamente el espacio imprescindible.</a:t>
            </a:r>
            <a:endParaRPr lang="es-ES" sz="1800" b="1"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19</a:t>
            </a:fld>
            <a:endParaRPr lang="es-ES"/>
          </a:p>
        </p:txBody>
      </p:sp>
    </p:spTree>
    <p:extLst>
      <p:ext uri="{BB962C8B-B14F-4D97-AF65-F5344CB8AC3E}">
        <p14:creationId xmlns:p14="http://schemas.microsoft.com/office/powerpoint/2010/main" val="4274351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Las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computadoras actuales suelen proporcionar tablas de varios niveles, algunos llegan asta cuatro, con lo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 se consigue una mayor flexibilidad en la asignación de espacio de memoria. La Figura 1.19 muestra un ejemplo de traducción mediante tabla de páginas de dos niveles. El segmento direccionado es el</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5,</a:t>
            </a:r>
            <a:r>
              <a:rPr lang="es-ES" sz="1800" i="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por lo que hay que leer la entrada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5</a:t>
            </a:r>
            <a:r>
              <a:rPr lang="es-ES" sz="1800" i="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la tabla de segmentos. Con</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ello</a:t>
            </a:r>
            <a:r>
              <a:rPr lang="es-ES" sz="1800" spc="1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obtiene</a:t>
            </a:r>
            <a:r>
              <a:rPr lang="es-ES" sz="1800" spc="1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1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dirección</a:t>
            </a:r>
            <a:r>
              <a:rPr lang="es-ES" sz="1800" spc="1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donde</a:t>
            </a:r>
            <a:r>
              <a:rPr lang="es-ES" sz="1800" spc="1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comienza</a:t>
            </a:r>
            <a:r>
              <a:rPr lang="es-ES" sz="1800" spc="1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1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tabla</a:t>
            </a:r>
            <a:r>
              <a:rPr lang="es-ES" sz="1800" spc="1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páginas</a:t>
            </a:r>
            <a:r>
              <a:rPr lang="es-ES" sz="1800" spc="1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este</a:t>
            </a:r>
            <a:r>
              <a:rPr lang="es-ES" sz="1800" spc="1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segmento.</a:t>
            </a:r>
            <a:r>
              <a:rPr lang="es-ES" sz="1800" spc="1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página direccionada es la 3, por lo que entramos en el elemento 3 de la tabla anterior. En esta tabla encontramos que el marco es el Hex4A24 (Advertencia 1.5), por lo que se puede formar</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dirección física en la que se encuentra la información buscada.</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20</a:t>
            </a:fld>
            <a:endParaRPr lang="es-ES"/>
          </a:p>
        </p:txBody>
      </p:sp>
    </p:spTree>
    <p:extLst>
      <p:ext uri="{BB962C8B-B14F-4D97-AF65-F5344CB8AC3E}">
        <p14:creationId xmlns:p14="http://schemas.microsoft.com/office/powerpoint/2010/main" val="4001297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computadora</a:t>
            </a:r>
            <a:r>
              <a:rPr lang="es-ES" sz="1800" b="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con</a:t>
            </a:r>
            <a:r>
              <a:rPr lang="es-ES" sz="1800" b="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memoria</a:t>
            </a:r>
            <a:r>
              <a:rPr lang="es-ES" sz="1800" b="1"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virtual</a:t>
            </a:r>
            <a:r>
              <a:rPr lang="es-ES" sz="1800" b="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pueda</a:t>
            </a:r>
            <a:r>
              <a:rPr lang="es-ES" sz="1800" b="1"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competir</a:t>
            </a:r>
            <a:r>
              <a:rPr lang="es-ES" sz="1800" b="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sin memoria virtual, la traducción ha de tardar una fracción del tiempo de acceso a memoria. En</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caso</a:t>
            </a:r>
            <a:r>
              <a:rPr lang="es-ES" sz="1800" spc="1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contrario,</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sería</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mucho</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más</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rápido</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y</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por</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ende</a:t>
            </a:r>
            <a:r>
              <a:rPr lang="es-ES" sz="1800" spc="1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mas</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económico</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1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sistema</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sin</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memoria virtual.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Suponiendo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memoria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principal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100</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ns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y</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traductor</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5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ns</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tiempo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acceso para el caso de memoria virtual es de 105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ns</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es decir, un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5</a:t>
            </a:r>
            <a:r>
              <a:rPr lang="es-ES" sz="1800" i="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por 100 más lento que en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caso</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33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no</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tener</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memoria</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virtual.</a:t>
            </a:r>
            <a:r>
              <a:rPr lang="es-ES" sz="1800" spc="3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Sin</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embargo,</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traducción</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tardase</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100</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ns</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s-ES" sz="1800" spc="33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computadora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memoria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virtual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sería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mitad</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rápida,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algo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haría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imposible</a:t>
            </a:r>
            <a:r>
              <a:rPr lang="es-ES" sz="1800" spc="19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competir.</a:t>
            </a:r>
            <a:endParaRPr lang="es-E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La tabla de páginas es una estructura que mantiene el sistema operativo y que reside en memoria principal (a veces, hay una parte en la propia MMU y otra en memoria principal). Observe que esto parece un contrasentido, puesto que para acceder a memoria hay que traducir la dirección virtual, lo que</a:t>
            </a:r>
            <a:r>
              <a:rPr lang="es-ES" sz="18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supone realizar un acceso a</a:t>
            </a:r>
            <a:r>
              <a:rPr lang="es-ES" sz="18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memoria por cada</a:t>
            </a:r>
            <a:r>
              <a:rPr lang="es-ES" sz="18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nivel que tenga la tabla de páginas. Según se ha visto, esto suponía un retardo inadmisible en los accesos a memoria. Para resolver este problema se dota a la MMU de una memoria muy</a:t>
            </a:r>
            <a:r>
              <a:rPr lang="es-ES" sz="1800" b="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rápida que permite hacer la traducción para la mayoría de los casos en una fracción del tiempo que se tarda en acceder a la memoria principal (Prestaciones 1.2).</a:t>
            </a:r>
            <a:endParaRPr lang="es-ES" sz="1800" b="1"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21</a:t>
            </a:fld>
            <a:endParaRPr lang="es-ES"/>
          </a:p>
        </p:txBody>
      </p:sp>
    </p:spTree>
    <p:extLst>
      <p:ext uri="{BB962C8B-B14F-4D97-AF65-F5344CB8AC3E}">
        <p14:creationId xmlns:p14="http://schemas.microsoft.com/office/powerpoint/2010/main" val="1062917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 mecanismo: de E/S de la computadora tienen por objetivo el intercambio de información entre los periféricos y la memoria o los registros del procesador. En este capítulo se presentan los dos aspectos de la E/S que revisten mayor relevancia de cara al sistema operativo: la concurrencia de la E/S con el procesador y el impacto de la memoria virtual</a:t>
            </a:r>
          </a:p>
          <a:p>
            <a:endParaRPr lang="es-ES" sz="1800" dirty="0">
              <a:effectLst/>
              <a:latin typeface="Arial" panose="020B0604020202020204" pitchFamily="34" charset="0"/>
              <a:cs typeface="Times New Roman" panose="02020603050405020304" pitchFamily="18" charset="0"/>
            </a:endParaRPr>
          </a:p>
          <a:p>
            <a:pPr marL="1143000" lvl="2" indent="-228600">
              <a:buSzPts val="1000"/>
              <a:buFont typeface="Arial" panose="020B0604020202020204" pitchFamily="34" charset="0"/>
              <a:buAutoNum type="arabicPeriod"/>
              <a:tabLst>
                <a:tab pos="1294130" algn="l"/>
              </a:tabLst>
            </a:pPr>
            <a:r>
              <a:rPr lang="es-ES" sz="1000" b="1" spc="-10" dirty="0">
                <a:effectLst/>
                <a:latin typeface="Arial" panose="020B0604020202020204" pitchFamily="34" charset="0"/>
                <a:ea typeface="Arial" panose="020B0604020202020204" pitchFamily="34" charset="0"/>
                <a:cs typeface="Times New Roman" panose="02020603050405020304" pitchFamily="18" charset="0"/>
              </a:rPr>
              <a:t>Periféricos – SE OCMUNICAN MENDIANTE INTERRUPCIONES…</a:t>
            </a:r>
            <a:endParaRPr lang="es-ES" sz="1100" spc="-5" dirty="0">
              <a:effectLst/>
              <a:latin typeface="Times New Roman" panose="02020603050405020304" pitchFamily="18" charset="0"/>
              <a:ea typeface="Arial" panose="020B0604020202020204" pitchFamily="34" charset="0"/>
            </a:endParaRPr>
          </a:p>
          <a:p>
            <a:pPr>
              <a:spcBef>
                <a:spcPts val="5"/>
              </a:spcBef>
            </a:pPr>
            <a:r>
              <a:rPr lang="es-ES" sz="100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marL="940435" marR="1078865" algn="just">
              <a:lnSpc>
                <a:spcPct val="100000"/>
              </a:lnSpc>
              <a:spcAft>
                <a:spcPts val="0"/>
              </a:spcAft>
            </a:pPr>
            <a:r>
              <a:rPr lang="es-ES" sz="1000" dirty="0">
                <a:effectLst/>
                <a:latin typeface="Arial" panose="020B0604020202020204" pitchFamily="34" charset="0"/>
                <a:ea typeface="Arial" panose="020B0604020202020204" pitchFamily="34" charset="0"/>
              </a:rPr>
              <a:t>La Figura 1.22 muestra el esquema general de un periférico, compuesto por el dispositivo y su controlador</a:t>
            </a:r>
            <a:r>
              <a:rPr lang="es-ES" sz="1000" b="1" dirty="0">
                <a:effectLst/>
                <a:latin typeface="Arial" panose="020B0604020202020204" pitchFamily="34" charset="0"/>
                <a:ea typeface="Arial" panose="020B0604020202020204" pitchFamily="34" charset="0"/>
              </a:rPr>
              <a:t>. Este último tiene una serie de registros incluidos en el mapa de E/S de la computadora</a:t>
            </a:r>
            <a:r>
              <a:rPr lang="es-ES" sz="1000" dirty="0">
                <a:effectLst/>
                <a:latin typeface="Arial" panose="020B0604020202020204" pitchFamily="34" charset="0"/>
                <a:ea typeface="Arial" panose="020B0604020202020204" pitchFamily="34" charset="0"/>
              </a:rPr>
              <a:t>, por lo que</a:t>
            </a:r>
            <a:r>
              <a:rPr lang="es-ES" sz="1000" spc="-30" dirty="0">
                <a:effectLst/>
                <a:latin typeface="Arial" panose="020B0604020202020204" pitchFamily="34" charset="0"/>
                <a:ea typeface="Arial" panose="020B0604020202020204" pitchFamily="34" charset="0"/>
              </a:rPr>
              <a:t> </a:t>
            </a:r>
            <a:r>
              <a:rPr lang="es-ES" sz="1000" spc="-5" dirty="0">
                <a:effectLst/>
                <a:latin typeface="Arial" panose="020B0604020202020204" pitchFamily="34" charset="0"/>
                <a:ea typeface="Arial" panose="020B0604020202020204" pitchFamily="34" charset="0"/>
              </a:rPr>
              <a:t></a:t>
            </a:r>
            <a:r>
              <a:rPr lang="es-ES" sz="1000" dirty="0">
                <a:effectLst/>
                <a:latin typeface="Arial" panose="020B0604020202020204" pitchFamily="34" charset="0"/>
                <a:ea typeface="Arial" panose="020B0604020202020204" pitchFamily="34" charset="0"/>
              </a:rPr>
              <a:t>e</a:t>
            </a:r>
            <a:r>
              <a:rPr lang="es-ES" sz="1000" spc="-5" dirty="0">
                <a:effectLst/>
                <a:latin typeface="Arial" panose="020B0604020202020204" pitchFamily="34" charset="0"/>
                <a:ea typeface="Arial" panose="020B0604020202020204" pitchFamily="34" charset="0"/>
              </a:rPr>
              <a:t> </a:t>
            </a:r>
            <a:r>
              <a:rPr lang="es-ES" sz="1000" dirty="0">
                <a:effectLst/>
                <a:latin typeface="Arial" panose="020B0604020202020204" pitchFamily="34" charset="0"/>
                <a:ea typeface="Arial" panose="020B0604020202020204" pitchFamily="34" charset="0"/>
              </a:rPr>
              <a:t>pueden acceder mediante instrucciones de maquina de entrad </a:t>
            </a:r>
            <a:r>
              <a:rPr lang="es-ES" sz="1000" spc="-10" dirty="0">
                <a:effectLst/>
                <a:latin typeface="Arial" panose="020B0604020202020204" pitchFamily="34" charset="0"/>
                <a:ea typeface="Arial" panose="020B0604020202020204" pitchFamily="34" charset="0"/>
              </a:rPr>
              <a:t>salida.</a:t>
            </a:r>
            <a:endParaRPr lang="es-ES" sz="1100" dirty="0">
              <a:effectLst/>
              <a:latin typeface="Times New Roman" panose="02020603050405020304" pitchFamily="18" charset="0"/>
              <a:ea typeface="Times New Roman" panose="02020603050405020304" pitchFamily="18" charset="0"/>
            </a:endParaRPr>
          </a:p>
          <a:p>
            <a:pPr marL="940435" marR="1080770" indent="456565" algn="just">
              <a:spcAft>
                <a:spcPts val="0"/>
              </a:spcAft>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registro</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datos</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sirve</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para</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intercambio</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datos.</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él</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ira</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cargando</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controlador los datos leídos y de él ira extrayendo lo datos para su escritura en el periférico.</a:t>
            </a:r>
            <a:endParaRPr lang="es-ES" sz="1100" dirty="0">
              <a:effectLst/>
              <a:latin typeface="Times New Roman" panose="02020603050405020304" pitchFamily="18" charset="0"/>
              <a:ea typeface="Times New Roman" panose="02020603050405020304" pitchFamily="18" charset="0"/>
            </a:endParaRPr>
          </a:p>
          <a:p>
            <a:pPr marL="940435" marR="1075690" algn="just">
              <a:lnSpc>
                <a:spcPct val="100000"/>
              </a:lnSpc>
              <a:spcBef>
                <a:spcPts val="15"/>
              </a:spcBef>
              <a:spcAft>
                <a:spcPts val="0"/>
              </a:spcAft>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Un bit del registro de estado sirve para indicar que el controlador puede transferir una palabra. En las operaciones de lectura esto significa que ha cargado en el registro de datos un nuevo valor, mientras que en las de escritura significa que necesita un nuevo dato. Otro: bits de este registro</a:t>
            </a:r>
            <a:r>
              <a:rPr lang="es-ES" sz="10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sirven</a:t>
            </a:r>
            <a:r>
              <a:rPr lang="es-ES" sz="1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para</a:t>
            </a:r>
            <a:r>
              <a:rPr lang="es-ES" sz="10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0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controlador indique</a:t>
            </a:r>
            <a:r>
              <a:rPr lang="es-ES" sz="1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0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problemas</a:t>
            </a:r>
            <a:r>
              <a:rPr lang="es-ES" sz="1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ha</a:t>
            </a:r>
            <a:r>
              <a:rPr lang="es-ES" sz="1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encontrado</a:t>
            </a:r>
            <a:r>
              <a:rPr lang="es-ES" sz="1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0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0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ejecución de la última operación de entrada/salida.</a:t>
            </a:r>
            <a:endParaRPr lang="es-ES" sz="1100" dirty="0">
              <a:effectLst/>
              <a:latin typeface="Times New Roman" panose="02020603050405020304" pitchFamily="18" charset="0"/>
              <a:ea typeface="Times New Roman" panose="02020603050405020304" pitchFamily="18" charset="0"/>
            </a:endParaRPr>
          </a:p>
          <a:p>
            <a:pPr marL="940435" marR="1285875">
              <a:lnSpc>
                <a:spcPct val="101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registro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control</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sirve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indicarle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al</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controlador</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operaciones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ha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realizar. Los distintos bits de este registro indican distintas accione que ha de realizar el periférico.</a:t>
            </a:r>
          </a:p>
          <a:p>
            <a:pPr marL="940435" marR="1285875">
              <a:lnSpc>
                <a:spcPct val="101000"/>
              </a:lnSpc>
              <a:spcAft>
                <a:spcPts val="0"/>
              </a:spcAft>
            </a:pP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940435" marR="1285875">
              <a:lnSpc>
                <a:spcPct val="101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Discos Duros</a:t>
            </a:r>
          </a:p>
          <a:p>
            <a:pPr marL="940435" marR="1285875">
              <a:lnSpc>
                <a:spcPct val="101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Dispositivos de Bloques de Caracteres</a:t>
            </a:r>
            <a:endParaRPr lang="es-ES" sz="1800" dirty="0">
              <a:effectLst/>
              <a:latin typeface="Times New Roman" panose="02020603050405020304" pitchFamily="18" charset="0"/>
              <a:ea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23</a:t>
            </a:fld>
            <a:endParaRPr lang="es-ES"/>
          </a:p>
        </p:txBody>
      </p:sp>
    </p:spTree>
    <p:extLst>
      <p:ext uri="{BB962C8B-B14F-4D97-AF65-F5344CB8AC3E}">
        <p14:creationId xmlns:p14="http://schemas.microsoft.com/office/powerpoint/2010/main" val="3309386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940435" marR="1077595" algn="just">
              <a:lnSpc>
                <a:spcPct val="102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disco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magnético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 para el</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sistema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operativo, el periférico más importante, puesto que sirve de</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espacio de intercambio a la memoria virtual y sirve de almacenamiento permanente para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 programa y los datos, encargándose el sistema operativo de la gestión de este tipo de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dispositivo.</a:t>
            </a:r>
            <a:endParaRPr lang="es-ES" sz="1800" dirty="0">
              <a:effectLst/>
              <a:latin typeface="Times New Roman" panose="02020603050405020304" pitchFamily="18" charset="0"/>
              <a:ea typeface="Times New Roman" panose="02020603050405020304" pitchFamily="18" charset="0"/>
            </a:endParaRPr>
          </a:p>
          <a:p>
            <a:pPr marL="940435" marR="1077595" indent="280670" algn="just">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 entender la forma en que el sistema operativo trata a los discos magnéticos es necesario conocer las características de los mismos, entre las que destacaremos tres: organización de la información, tiempo de acceso y velocidad de transferencia.</a:t>
            </a:r>
            <a:endParaRPr lang="es-ES" sz="1800" dirty="0">
              <a:effectLst/>
              <a:latin typeface="Times New Roman" panose="02020603050405020304" pitchFamily="18" charset="0"/>
              <a:ea typeface="Times New Roman" panose="02020603050405020304" pitchFamily="18" charset="0"/>
            </a:endParaRPr>
          </a:p>
          <a:p>
            <a:pPr marL="940435" marR="1080770" indent="280670" algn="just">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organización de la información</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 disco se realiza en contenedores de tamaño fijos denominados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sectores</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(tamaños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típicos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sector</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son</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256,</a:t>
            </a:r>
            <a:r>
              <a:rPr lang="es-ES" sz="1800" i="1"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512</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1.024</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bytes).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muestra Figura 1.23, el disco se divide en pistas que, a su vez, se dividen en sectores.</a:t>
            </a:r>
            <a:endParaRPr lang="es-ES" sz="1800" dirty="0">
              <a:effectLst/>
              <a:latin typeface="Times New Roman" panose="02020603050405020304" pitchFamily="18" charset="0"/>
              <a:ea typeface="Times New Roman" panose="02020603050405020304" pitchFamily="18" charset="0"/>
            </a:endParaRPr>
          </a:p>
          <a:p>
            <a:pPr marL="940435" indent="245110" algn="just">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Las operaciones se realizan a nivel de sector, es decir, no se puede escribir o leer una palabra o byte individual: hay que escribir o leer de golpe uno o varios sectores.</a:t>
            </a:r>
            <a:endParaRPr lang="es-ES" sz="1800" dirty="0">
              <a:effectLst/>
              <a:latin typeface="Times New Roman" panose="02020603050405020304" pitchFamily="18" charset="0"/>
              <a:ea typeface="Times New Roman" panose="02020603050405020304" pitchFamily="18" charset="0"/>
            </a:endParaRPr>
          </a:p>
          <a:p>
            <a:pPr marL="940435" marR="1076960" indent="245110" algn="just">
              <a:spcAft>
                <a:spcPts val="3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tiempo de acceso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estos dispositivos viene dado por el tiempo que tardan en Posicionar el brazo en la pista deseada, esto es, por el</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tiempo de búsqueda</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más el tiempo que tarda la información de la pista en pasar delante de la cabeza por efecto de la rotación del disco, esto es, mas la</a:t>
            </a:r>
            <a:endParaRPr lang="es-ES" sz="1800" dirty="0">
              <a:effectLst/>
              <a:latin typeface="Times New Roman" panose="02020603050405020304" pitchFamily="18" charset="0"/>
              <a:ea typeface="Times New Roman" panose="02020603050405020304" pitchFamily="18" charset="0"/>
            </a:endParaRPr>
          </a:p>
          <a:p>
            <a:pPr marL="940435" marR="1078865" algn="just">
              <a:spcAft>
                <a:spcPts val="0"/>
              </a:spcAft>
            </a:pP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latencia</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Obsérvese que estos tiempos dependen de la posición de partida y de la posición deseada.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No</a:t>
            </a:r>
            <a:r>
              <a:rPr lang="es-ES" sz="1800" i="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 tarda lo mismo en mover el brazo de la pista 1 a la 2 que de la 1 a la 1.385.</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Por ello, los fabricantes suelen dar los valores medios y los peores.</a:t>
            </a:r>
            <a:endParaRPr lang="es-ES" sz="1800" dirty="0">
              <a:effectLst/>
              <a:latin typeface="Times New Roman" panose="02020603050405020304" pitchFamily="18" charset="0"/>
              <a:ea typeface="Times New Roman" panose="02020603050405020304" pitchFamily="18" charset="0"/>
            </a:endParaRPr>
          </a:p>
          <a:p>
            <a:pPr marL="940435" marR="1074420" indent="683895" algn="just">
              <a:spcBef>
                <a:spcPts val="3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 sistema de cabeza fija presenta solamente latencia sin tiempo de sincronización. por tanto, suponiendo que gira a 10.000 rpm, tendrá un tiempo medio de</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acceso de 3 ms (1/2 revolución).</a:t>
            </a:r>
          </a:p>
          <a:p>
            <a:pPr marL="940435" marR="1074420" indent="683895" algn="just">
              <a:spcBef>
                <a:spcPts val="30"/>
              </a:spcBef>
              <a:spcAft>
                <a:spcPts val="0"/>
              </a:spcAft>
            </a:pP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940435" algn="just"/>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Dispositivos</a:t>
            </a:r>
            <a:r>
              <a:rPr lang="es-ES" sz="1800" b="1"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b="1" spc="-3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bloques</a:t>
            </a:r>
            <a:r>
              <a:rPr lang="es-ES" sz="1800" b="1" spc="-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y</a:t>
            </a:r>
            <a:r>
              <a:rPr lang="es-ES" sz="1800" b="1" spc="-3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caracteres</a:t>
            </a:r>
            <a:endParaRPr lang="es-ES" sz="1800" dirty="0">
              <a:effectLst/>
              <a:latin typeface="Times New Roman" panose="02020603050405020304" pitchFamily="18" charset="0"/>
              <a:ea typeface="Times New Roman" panose="02020603050405020304" pitchFamily="18" charset="0"/>
            </a:endParaRPr>
          </a:p>
          <a:p>
            <a:pPr>
              <a:spcBef>
                <a:spcPts val="25"/>
              </a:spcBef>
            </a:pP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940435" marR="1076960" algn="just">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disco magnético requiere que se lea o escriba un bloque de información (uno o varios sectores), por lo que se denomina dispositivo de bloques. Existen otros dispositivos de bloques como las cintas magnéticas, los DVD, los CD y los controladores de red. Todos ellos se caracterizan por tener un tiempo de acceso importante comparado con el tiempo de transferencia de una palabra, por lo que interesa amortizar este tiempo de acceso transfiriendo bastantes palabras.</a:t>
            </a:r>
            <a:endParaRPr lang="es-ES" sz="1800" dirty="0">
              <a:effectLst/>
              <a:latin typeface="Times New Roman" panose="02020603050405020304" pitchFamily="18" charset="0"/>
              <a:ea typeface="Times New Roman" panose="02020603050405020304" pitchFamily="18" charset="0"/>
            </a:endParaRPr>
          </a:p>
          <a:p>
            <a:pPr marL="940435" marR="1078230" algn="just">
              <a:lnSpc>
                <a:spcPct val="103000"/>
              </a:lnSpc>
              <a:spcBef>
                <a:spcPts val="1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Otros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dispositivos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teclado</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denominan</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caracteres.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puesto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operación</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básica de acceso es de un carácter. Estos dispositivos se cauterizan por ser lentos y por no tener un tiempo de acceso apreciablemente mayor que el tiempo de transferencia de una palabra.</a:t>
            </a:r>
            <a:endParaRPr lang="es-ES" sz="1800" dirty="0">
              <a:effectLst/>
              <a:latin typeface="Times New Roman" panose="02020603050405020304" pitchFamily="18" charset="0"/>
              <a:ea typeface="Times New Roman" panose="02020603050405020304" pitchFamily="18" charset="0"/>
            </a:endParaRPr>
          </a:p>
          <a:p>
            <a:pPr marL="940435" marR="1074420" indent="683895" algn="just">
              <a:spcBef>
                <a:spcPts val="30"/>
              </a:spcBef>
              <a:spcAft>
                <a:spcPts val="0"/>
              </a:spcAft>
            </a:pP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24</a:t>
            </a:fld>
            <a:endParaRPr lang="es-ES"/>
          </a:p>
        </p:txBody>
      </p:sp>
    </p:spTree>
    <p:extLst>
      <p:ext uri="{BB962C8B-B14F-4D97-AF65-F5344CB8AC3E}">
        <p14:creationId xmlns:p14="http://schemas.microsoft.com/office/powerpoint/2010/main" val="3876935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E/S programada exige que el procesador esté ejecutando un programa de E/S, por lo que no existe ninguna concurrencia entre</a:t>
            </a:r>
            <a:r>
              <a:rPr lang="es-ES" sz="1200" spc="1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el procesador</a:t>
            </a:r>
            <a:r>
              <a:rPr lang="es-ES" sz="1200" spc="1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y la</a:t>
            </a:r>
            <a:r>
              <a:rPr lang="es-ES" sz="1200" spc="1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200" spc="1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Sin</a:t>
            </a:r>
            <a:r>
              <a:rPr lang="es-ES" sz="1200" spc="1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embargo,</a:t>
            </a:r>
            <a:r>
              <a:rPr lang="es-ES" sz="1200" spc="1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200" spc="1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200" spc="1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otros dos</a:t>
            </a:r>
            <a:r>
              <a:rPr lang="es-ES" sz="1200" spc="1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modos</a:t>
            </a:r>
            <a:r>
              <a:rPr lang="es-ES" sz="1200" spc="1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de E/S el procesador no tiene que estar tendiendo directamente a la E/S, por lo que puede estar ejecutando</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otro</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programa.</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dice,</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entonces,</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existe</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concurrencia</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entre</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y</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2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procesador.</a:t>
            </a:r>
            <a:r>
              <a:rPr lang="es-ES" sz="1200" spc="18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Esta</a:t>
            </a:r>
            <a:r>
              <a:rPr lang="es-ES" sz="1200" spc="18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concurrencia</a:t>
            </a:r>
            <a:r>
              <a:rPr lang="es-ES" sz="1200" spc="18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permite</a:t>
            </a:r>
            <a:r>
              <a:rPr lang="es-ES" sz="1200" spc="18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optimizar</a:t>
            </a:r>
            <a:r>
              <a:rPr lang="es-ES" sz="1200" spc="19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200" spc="18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uso</a:t>
            </a:r>
            <a:r>
              <a:rPr lang="es-ES" sz="1200" spc="19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200" spc="18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dirty="0">
                <a:effectLst/>
                <a:latin typeface="Arial" panose="020B0604020202020204" pitchFamily="34" charset="0"/>
                <a:ea typeface="Times New Roman" panose="02020603050405020304" pitchFamily="18" charset="0"/>
                <a:cs typeface="Times New Roman" panose="02020603050405020304" pitchFamily="18" charset="0"/>
              </a:rPr>
              <a:t>procesador</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a:t>
            </a:r>
            <a:r>
              <a:rPr lang="es-ES" sz="1200" b="1" spc="18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pero</a:t>
            </a:r>
            <a:r>
              <a:rPr lang="es-ES" sz="1200" b="1" spc="18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exige</a:t>
            </a:r>
            <a:r>
              <a:rPr lang="es-ES" sz="1200" b="1" spc="19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200" b="1" spc="18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las unidades</a:t>
            </a:r>
            <a:r>
              <a:rPr lang="es-ES" sz="1200" b="1" spc="17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200" b="1" spc="17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control</a:t>
            </a:r>
            <a:r>
              <a:rPr lang="es-ES" sz="1200" b="1" spc="17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200" b="1" spc="17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200" b="1" spc="17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periféricos</a:t>
            </a:r>
            <a:r>
              <a:rPr lang="es-ES" sz="1200" b="1" spc="17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sean</a:t>
            </a:r>
            <a:r>
              <a:rPr lang="es-ES" sz="1200" b="1" spc="17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más</a:t>
            </a:r>
            <a:r>
              <a:rPr lang="es-ES" sz="1200" b="1" spc="17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inteligentes,</a:t>
            </a:r>
            <a:r>
              <a:rPr lang="es-ES" sz="1200" b="1" spc="16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lo</a:t>
            </a:r>
            <a:r>
              <a:rPr lang="es-ES" sz="1200" b="1" spc="17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200" b="1" spc="17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supone</a:t>
            </a:r>
            <a:r>
              <a:rPr lang="es-ES" sz="1200" b="1" spc="1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200" b="1" spc="17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sean</a:t>
            </a:r>
            <a:r>
              <a:rPr lang="es-ES" sz="1200" b="1" spc="17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200" b="1" dirty="0">
                <a:effectLst/>
                <a:latin typeface="Arial" panose="020B0604020202020204" pitchFamily="34" charset="0"/>
                <a:ea typeface="Times New Roman" panose="02020603050405020304" pitchFamily="18" charset="0"/>
                <a:cs typeface="Times New Roman" panose="02020603050405020304" pitchFamily="18" charset="0"/>
              </a:rPr>
              <a:t>más complejas y más caras.</a:t>
            </a:r>
            <a:endParaRPr lang="es-ES" sz="1200" b="1" dirty="0">
              <a:effectLst/>
              <a:latin typeface="Times New Roman" panose="02020603050405020304" pitchFamily="18" charset="0"/>
              <a:ea typeface="Times New Roman" panose="02020603050405020304" pitchFamily="18" charset="0"/>
            </a:endParaRPr>
          </a:p>
          <a:p>
            <a:endParaRPr lang="es-ES" dirty="0"/>
          </a:p>
          <a:p>
            <a:r>
              <a:rPr lang="es-ES" dirty="0"/>
              <a:t>CONCURRENCIA: </a:t>
            </a:r>
            <a:r>
              <a:rPr lang="es-ES" b="1" i="0" dirty="0" err="1">
                <a:solidFill>
                  <a:srgbClr val="202122"/>
                </a:solidFill>
                <a:effectLst/>
                <a:latin typeface="Arial" panose="020B0604020202020204" pitchFamily="34" charset="0"/>
              </a:rPr>
              <a:t>rencia</a:t>
            </a:r>
            <a:r>
              <a:rPr lang="es-ES" b="0" i="0" dirty="0">
                <a:solidFill>
                  <a:srgbClr val="202122"/>
                </a:solidFill>
                <a:effectLst/>
                <a:latin typeface="Arial" panose="020B0604020202020204" pitchFamily="34" charset="0"/>
              </a:rPr>
              <a:t> se refiere a la habilidad de distintas partes de un programa, algoritmo, o problema de ser ejecutado en desorden o en orden parcial, sin afectar el resultado final. </a:t>
            </a:r>
            <a:r>
              <a:rPr lang="es-ES" b="0" i="0" dirty="0">
                <a:solidFill>
                  <a:srgbClr val="202124"/>
                </a:solidFill>
                <a:effectLst/>
                <a:latin typeface="arial" panose="020B0604020202020204" pitchFamily="34" charset="0"/>
              </a:rPr>
              <a:t>Acción de concurrir distintas personas, sucesos o cosas en un mismo lugar o tiempo.</a:t>
            </a:r>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25</a:t>
            </a:fld>
            <a:endParaRPr lang="es-ES"/>
          </a:p>
        </p:txBody>
      </p:sp>
    </p:spTree>
    <p:extLst>
      <p:ext uri="{BB962C8B-B14F-4D97-AF65-F5344CB8AC3E}">
        <p14:creationId xmlns:p14="http://schemas.microsoft.com/office/powerpoint/2010/main" val="3187183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940435" marR="1078230" algn="just">
              <a:lnSpc>
                <a:spcPct val="95000"/>
              </a:lnSpc>
              <a:spcAft>
                <a:spcPts val="0"/>
              </a:spcAft>
            </a:pP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940435" marR="1076960" algn="just">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Dada la insaciable apetencia por máquinas de mayor potencia de proceso, cada vez es mas corriente encontrarse con computadoras que incluyen más de un procesador. Esta situación tiene una repercusión inmediata en el sistema operativo, que ha de ser capaz de explotar adecuadamente todos estos procesadores.</a:t>
            </a:r>
            <a:endParaRPr lang="es-ES" sz="1800" dirty="0">
              <a:effectLst/>
              <a:latin typeface="Times New Roman" panose="02020603050405020304" pitchFamily="18" charset="0"/>
              <a:ea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Las dos arquitecturas para estas computadoras son la de multiprocesador y la de multicomputadora, que se analizan seguidamente</a:t>
            </a:r>
          </a:p>
          <a:p>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940435" marR="1078230" algn="just">
              <a:lnSpc>
                <a:spcPct val="95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 multiprocesador es una máquina formada por un conjunto procesadores que comparten el acceso a una memoria principal común.</a:t>
            </a:r>
            <a:endParaRPr lang="es-ES" sz="1800" dirty="0">
              <a:effectLst/>
              <a:latin typeface="Times New Roman" panose="02020603050405020304" pitchFamily="18" charset="0"/>
              <a:ea typeface="Times New Roman" panose="02020603050405020304" pitchFamily="18" charset="0"/>
            </a:endParaRPr>
          </a:p>
          <a:p>
            <a:pPr marL="940435" marR="1076960" algn="just">
              <a:lnSpc>
                <a:spcPct val="95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Cada procesador ejecuta su propio programa, debiendo todos ellos compartir la memoria principal común.</a:t>
            </a:r>
            <a:endParaRPr lang="es-ES" sz="1800" dirty="0">
              <a:effectLst/>
              <a:latin typeface="Times New Roman" panose="02020603050405020304" pitchFamily="18" charset="0"/>
              <a:ea typeface="Times New Roman" panose="02020603050405020304" pitchFamily="18" charset="0"/>
            </a:endParaRPr>
          </a:p>
          <a:p>
            <a:pPr marL="940435" marR="1076325" algn="just">
              <a:lnSpc>
                <a:spcPct val="95000"/>
              </a:lnSpc>
              <a:spcBef>
                <a:spcPts val="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 ventaja importante de esta solución es que el acceso a datos comunes por parte de varios programas es muy sencillo, puesto que utilizan la misma memoria principal.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El mayor inconveniente es el limitado número de procesadores que se pueden incluir sin incurrir en el problema de saturar el ancho de banda de la memoria común (un límite típico es el de 16 </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procesadores).</a:t>
            </a:r>
            <a:endParaRPr lang="es-ES" sz="1800" b="1"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26</a:t>
            </a:fld>
            <a:endParaRPr lang="es-ES"/>
          </a:p>
        </p:txBody>
      </p:sp>
    </p:spTree>
    <p:extLst>
      <p:ext uri="{BB962C8B-B14F-4D97-AF65-F5344CB8AC3E}">
        <p14:creationId xmlns:p14="http://schemas.microsoft.com/office/powerpoint/2010/main" val="39658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t>Computador vs. Ordenador </a:t>
            </a:r>
            <a:r>
              <a:rPr lang="es-ES" b="1" dirty="0" err="1"/>
              <a:t>Informatica</a:t>
            </a:r>
            <a:r>
              <a:rPr lang="es-ES" b="1" dirty="0"/>
              <a:t> vs. Computación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Intreoduccion</a:t>
            </a:r>
            <a:r>
              <a:rPr lang="es-ES" dirty="0"/>
              <a:t> básica al as estructuras – lo darán en arquitectura de computadores … esto </a:t>
            </a:r>
            <a:r>
              <a:rPr lang="es-ES" dirty="0" err="1"/>
              <a:t>soin</a:t>
            </a:r>
            <a:r>
              <a:rPr lang="es-ES" dirty="0"/>
              <a:t> conceptos para entender los </a:t>
            </a:r>
            <a:r>
              <a:rPr lang="es-ES" dirty="0" err="1"/>
              <a:t>sercicios</a:t>
            </a:r>
            <a:endParaRPr lang="es-ES" dirty="0"/>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3</a:t>
            </a:fld>
            <a:endParaRPr lang="es-ES"/>
          </a:p>
        </p:txBody>
      </p:sp>
    </p:spTree>
    <p:extLst>
      <p:ext uri="{BB962C8B-B14F-4D97-AF65-F5344CB8AC3E}">
        <p14:creationId xmlns:p14="http://schemas.microsoft.com/office/powerpoint/2010/main" val="235533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940435">
              <a:spcBef>
                <a:spcPts val="910"/>
              </a:spcBef>
              <a:spcAft>
                <a:spcPts val="0"/>
              </a:spcAft>
            </a:pP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Multicomputadora</a:t>
            </a:r>
            <a:endParaRPr lang="es-ES" sz="1800" dirty="0">
              <a:effectLst/>
              <a:latin typeface="Times New Roman" panose="02020603050405020304" pitchFamily="18" charset="0"/>
              <a:ea typeface="Times New Roman" panose="02020603050405020304" pitchFamily="18" charset="0"/>
            </a:endParaRPr>
          </a:p>
          <a:p>
            <a:pPr>
              <a:spcBef>
                <a:spcPts val="5"/>
              </a:spcBef>
            </a:pP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940435" marR="1077595" algn="just">
              <a:lnSpc>
                <a:spcPct val="95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multicomputadora es una máquina compuesta por varios nodos, estando cada nodo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formado un procesador, su memoria principal y, en su caso, elementos de E/S. La Figura 1.28 muestra esquema global de estas computadoras.</a:t>
            </a:r>
            <a:endParaRPr lang="es-ES" sz="1800" dirty="0">
              <a:effectLst/>
              <a:latin typeface="Times New Roman" panose="02020603050405020304" pitchFamily="18" charset="0"/>
              <a:ea typeface="Times New Roman" panose="02020603050405020304" pitchFamily="18" charset="0"/>
            </a:endParaRPr>
          </a:p>
          <a:p>
            <a:pPr marL="940435" marR="1077595" algn="just">
              <a:lnSpc>
                <a:spcPct val="95000"/>
              </a:lnSpc>
              <a:spcBef>
                <a:spcPts val="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Al contrario que en los multiprocesadores, en estas máquinas los programas de do</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 procesadores no pueden compartir datos en memoria principal. Sin embargo, no existe la limitación</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anterior</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cuanto</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al</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número</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procesadores</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pueden</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incluir,</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Buena</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prueba</a:t>
            </a:r>
            <a:r>
              <a:rPr lang="es-ES" sz="1800" b="1"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de ello es que existen máquinas con varios miles de procesadores.</a:t>
            </a:r>
            <a:endParaRPr lang="es-ES" sz="1800" b="1"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27</a:t>
            </a:fld>
            <a:endParaRPr lang="es-ES"/>
          </a:p>
        </p:txBody>
      </p:sp>
    </p:spTree>
    <p:extLst>
      <p:ext uri="{BB962C8B-B14F-4D97-AF65-F5344CB8AC3E}">
        <p14:creationId xmlns:p14="http://schemas.microsoft.com/office/powerpoint/2010/main" val="815385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33</a:t>
            </a:fld>
            <a:endParaRPr lang="es-ES"/>
          </a:p>
        </p:txBody>
      </p:sp>
    </p:spTree>
    <p:extLst>
      <p:ext uri="{BB962C8B-B14F-4D97-AF65-F5344CB8AC3E}">
        <p14:creationId xmlns:p14="http://schemas.microsoft.com/office/powerpoint/2010/main" val="3485992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143000" lvl="2" indent="-228600">
              <a:buSzPts val="1000"/>
              <a:buFont typeface="Arial" panose="020B0604020202020204" pitchFamily="34" charset="0"/>
              <a:buAutoNum type="arabicPeriod"/>
              <a:tabLst>
                <a:tab pos="1776095" algn="l"/>
              </a:tabLst>
            </a:pPr>
            <a:r>
              <a:rPr lang="es-ES" sz="1000" b="1" spc="-5" dirty="0">
                <a:effectLst/>
                <a:latin typeface="Arial" panose="020B0604020202020204" pitchFamily="34" charset="0"/>
                <a:ea typeface="Arial" panose="020B0604020202020204" pitchFamily="34" charset="0"/>
                <a:cs typeface="Times New Roman" panose="02020603050405020304" pitchFamily="18" charset="0"/>
              </a:rPr>
              <a:t>Maquina </a:t>
            </a:r>
            <a:r>
              <a:rPr lang="es-ES" sz="1000" b="1" spc="-10" dirty="0">
                <a:effectLst/>
                <a:latin typeface="Arial" panose="020B0604020202020204" pitchFamily="34" charset="0"/>
                <a:ea typeface="Arial" panose="020B0604020202020204" pitchFamily="34" charset="0"/>
                <a:cs typeface="Times New Roman" panose="02020603050405020304" pitchFamily="18" charset="0"/>
              </a:rPr>
              <a:t>desnuda</a:t>
            </a:r>
            <a:endParaRPr lang="es-ES" sz="1100" spc="-5" dirty="0">
              <a:effectLst/>
              <a:latin typeface="Times New Roman" panose="02020603050405020304" pitchFamily="18" charset="0"/>
              <a:ea typeface="Arial" panose="020B0604020202020204" pitchFamily="34" charset="0"/>
            </a:endParaRPr>
          </a:p>
          <a:p>
            <a:r>
              <a:rPr lang="es-E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El término de maquina desnuda se aplica a una computadora carente de sistema operativo. El término es interesante porque resalta el hecho de que una computadora en</a:t>
            </a:r>
            <a:r>
              <a:rPr lang="es-ES" sz="10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sí misma no hace nada. Como se vio en el capítulo anterior, una computadora solamente es capaz de repetir a alta velocidad la secuencia de: lectura de instrucción máquina, incremento del PC y ejecución de la instrucción </a:t>
            </a:r>
            <a:r>
              <a:rPr lang="es-ES" sz="1000" dirty="0" err="1">
                <a:effectLst/>
                <a:latin typeface="Arial" panose="020B0604020202020204" pitchFamily="34" charset="0"/>
                <a:ea typeface="Times New Roman" panose="02020603050405020304" pitchFamily="18" charset="0"/>
                <a:cs typeface="Times New Roman" panose="02020603050405020304" pitchFamily="18" charset="0"/>
              </a:rPr>
              <a:t>leída.Para</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 que la computadora realice un función determinada ha de tener en memoria principal un programa maquina específico p a realizar dicha función y ha de conseguirse que el registro PC contenga la dirección de comienzo del programa.</a:t>
            </a:r>
            <a:r>
              <a:rPr lang="es-ES" sz="1100" dirty="0">
                <a:effectLst/>
                <a:latin typeface="Times New Roman" panose="02020603050405020304" pitchFamily="18" charset="0"/>
                <a:ea typeface="Times New Roman" panose="02020603050405020304" pitchFamily="18" charset="0"/>
                <a:cs typeface="+mn-cs"/>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La misión del sistema operativo, como se verá en la sección siguiente, es completar (vestir)</a:t>
            </a:r>
            <a:r>
              <a:rPr lang="es-ES" sz="1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a la</a:t>
            </a:r>
            <a:r>
              <a:rPr lang="es-ES" sz="10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máquina mediante una</a:t>
            </a:r>
            <a:r>
              <a:rPr lang="es-ES" sz="10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serie</a:t>
            </a:r>
            <a:r>
              <a:rPr lang="es-ES" sz="10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de programas que</a:t>
            </a:r>
            <a:r>
              <a:rPr lang="es-ES" sz="1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permitan su</a:t>
            </a:r>
            <a:r>
              <a:rPr lang="es-ES" sz="1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cómodo</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manejo</a:t>
            </a:r>
            <a:r>
              <a:rPr lang="es-ES" sz="1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y </a:t>
            </a:r>
            <a:r>
              <a:rPr lang="es-ES" sz="1000" spc="-10" dirty="0">
                <a:effectLst/>
                <a:latin typeface="Arial" panose="020B0604020202020204" pitchFamily="34" charset="0"/>
                <a:ea typeface="Times New Roman" panose="02020603050405020304" pitchFamily="18" charset="0"/>
                <a:cs typeface="Times New Roman" panose="02020603050405020304" pitchFamily="18" charset="0"/>
              </a:rPr>
              <a:t>utilización.</a:t>
            </a:r>
            <a:endParaRPr lang="es-ES" sz="11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34</a:t>
            </a:fld>
            <a:endParaRPr lang="es-ES"/>
          </a:p>
        </p:txBody>
      </p:sp>
    </p:spTree>
    <p:extLst>
      <p:ext uri="{BB962C8B-B14F-4D97-AF65-F5344CB8AC3E}">
        <p14:creationId xmlns:p14="http://schemas.microsoft.com/office/powerpoint/2010/main" val="2270118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sistema operativo esta formado conceptualmente por tres capas principales. La capa m : cercana al hardware se denomina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núcleo </a:t>
            </a:r>
            <a:r>
              <a:rPr lang="es-ES" sz="1800" b="1" i="1" dirty="0">
                <a:effectLst/>
                <a:latin typeface="Arial" panose="020B0604020202020204" pitchFamily="34" charset="0"/>
                <a:ea typeface="Times New Roman" panose="02020603050405020304" pitchFamily="18" charset="0"/>
                <a:cs typeface="Times New Roman" panose="02020603050405020304" pitchFamily="18" charset="0"/>
              </a:rPr>
              <a:t>(</a:t>
            </a:r>
            <a:r>
              <a:rPr lang="es-ES" sz="1800" b="1" i="1" dirty="0" err="1">
                <a:effectLst/>
                <a:latin typeface="Arial" panose="020B0604020202020204" pitchFamily="34" charset="0"/>
                <a:ea typeface="Times New Roman" panose="02020603050405020304" pitchFamily="18" charset="0"/>
                <a:cs typeface="Times New Roman" panose="02020603050405020304" pitchFamily="18" charset="0"/>
              </a:rPr>
              <a:t>kernel</a:t>
            </a:r>
            <a:r>
              <a:rPr lang="es-ES" sz="1800" b="1" i="1"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y es la que gestiona los recursos hardware del sistema y la que suministra otra la funcionalidad básica del sistema operativo. Esta capa ha de ejecutar en nivel núcleo, mientras que las otras pueden ejecutar en niveles menos permisivos.</a:t>
            </a:r>
            <a:endParaRPr lang="es-ES" sz="1800" dirty="0">
              <a:effectLst/>
              <a:latin typeface="Times New Roman" panose="02020603050405020304" pitchFamily="18" charset="0"/>
              <a:ea typeface="Times New Roman" panose="02020603050405020304" pitchFamily="18" charset="0"/>
            </a:endParaRPr>
          </a:p>
          <a:p>
            <a:endParaRPr lang="es-ES" dirty="0"/>
          </a:p>
          <a:p>
            <a:pPr marL="1480820" marR="890270" indent="280035" algn="just">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capa de servicios 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llamadas al sistema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ofrece a los programas unos servicios en forma de una interfaz de programación o API</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s-ES" sz="1800" i="1" dirty="0" err="1">
                <a:effectLst/>
                <a:latin typeface="Arial" panose="020B0604020202020204" pitchFamily="34" charset="0"/>
                <a:ea typeface="Times New Roman" panose="02020603050405020304" pitchFamily="18" charset="0"/>
                <a:cs typeface="Times New Roman" panose="02020603050405020304" pitchFamily="18" charset="0"/>
              </a:rPr>
              <a:t>application</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err="1">
                <a:effectLst/>
                <a:latin typeface="Arial" panose="020B0604020202020204" pitchFamily="34" charset="0"/>
                <a:ea typeface="Times New Roman" panose="02020603050405020304" pitchFamily="18" charset="0"/>
                <a:cs typeface="Times New Roman" panose="02020603050405020304" pitchFamily="18" charset="0"/>
              </a:rPr>
              <a:t>programming</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 interface).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Desde el punto de vista de los programas, esta capa extiende la funcionalidad de la computadora, por lo que se suele decir que el sistema operativo ofrece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una máquina virtual extendida a los programas</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De esta forma se facilita la elaboración de éstos, puesto que se apoyan en las funciones que le suministra el sistema operativo.</a:t>
            </a:r>
            <a:endParaRPr lang="es-ES" sz="1800" dirty="0">
              <a:effectLst/>
              <a:latin typeface="Times New Roman" panose="02020603050405020304" pitchFamily="18" charset="0"/>
              <a:ea typeface="Times New Roman" panose="02020603050405020304" pitchFamily="18" charset="0"/>
            </a:endParaRPr>
          </a:p>
          <a:p>
            <a:pPr marL="1480820" marR="891540" indent="280035" algn="just">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capa de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intérprete de mandatos o</a:t>
            </a:r>
            <a:r>
              <a:rPr lang="es-ES" sz="18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i="1" dirty="0" err="1">
                <a:effectLst/>
                <a:latin typeface="Arial" panose="020B0604020202020204" pitchFamily="34" charset="0"/>
                <a:ea typeface="Times New Roman" panose="02020603050405020304" pitchFamily="18" charset="0"/>
                <a:cs typeface="Times New Roman" panose="02020603050405020304" pitchFamily="18" charset="0"/>
              </a:rPr>
              <a:t>shell</a:t>
            </a:r>
            <a:r>
              <a:rPr lang="es-ES" sz="1800" b="1" i="1"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suministra una interfaz a través de la cual el usuario puede dialogar de forma interactiva con la computadora. El</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err="1">
                <a:effectLst/>
                <a:latin typeface="Arial" panose="020B0604020202020204" pitchFamily="34" charset="0"/>
                <a:ea typeface="Times New Roman" panose="02020603050405020304" pitchFamily="18" charset="0"/>
                <a:cs typeface="Times New Roman" panose="02020603050405020304" pitchFamily="18" charset="0"/>
              </a:rPr>
              <a:t>shell</a:t>
            </a:r>
            <a:r>
              <a:rPr lang="es-ES" sz="1800" i="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recibe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 mandatos u órdenes del usuario, los interpreta y, si puede, los ejecuta. Dado que el </a:t>
            </a:r>
            <a:r>
              <a:rPr lang="es-ES" sz="1800" i="1" dirty="0" err="1">
                <a:effectLst/>
                <a:latin typeface="Arial" panose="020B0604020202020204" pitchFamily="34" charset="0"/>
                <a:ea typeface="Times New Roman" panose="02020603050405020304" pitchFamily="18" charset="0"/>
                <a:cs typeface="Times New Roman" panose="02020603050405020304" pitchFamily="18" charset="0"/>
              </a:rPr>
              <a:t>shell</a:t>
            </a:r>
            <a:r>
              <a:rPr lang="es-ES" sz="1800" i="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suele ejecutar en nivel de usuario, algunos autores consideran que no forma p te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sistema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operativo.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opinión</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autores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mas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elementos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mismo.</a:t>
            </a:r>
            <a:endParaRPr lang="es-E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Seguidamente,</a:t>
            </a:r>
            <a:r>
              <a:rPr lang="es-ES" sz="1800" spc="-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analizarán</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cada</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estas</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tres</a:t>
            </a:r>
            <a:r>
              <a:rPr lang="es-ES" sz="1800" spc="-3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facetas</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sistema</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operativo.</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35</a:t>
            </a:fld>
            <a:endParaRPr lang="es-ES"/>
          </a:p>
        </p:txBody>
      </p:sp>
    </p:spTree>
    <p:extLst>
      <p:ext uri="{BB962C8B-B14F-4D97-AF65-F5344CB8AC3E}">
        <p14:creationId xmlns:p14="http://schemas.microsoft.com/office/powerpoint/2010/main" val="3454047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spcBef>
                <a:spcPts val="25"/>
              </a:spcBef>
            </a:pP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ASIGNACION DE RECURSO:</a:t>
            </a:r>
          </a:p>
          <a:p>
            <a:pPr>
              <a:spcBef>
                <a:spcPts val="25"/>
              </a:spcBef>
            </a:pP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sistema operativo se encarga de asignar los recursos a los programas en ejecución. Para ello, ha de mantener unas estructuras que le permitan saber que recursos están libres y cuáles están asignados a cada programa. La asignación de recursos se realiza según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lad</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isponibilidad</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de lo. mismos y la prioridad de los programas, debiéndose resolver los conflictos que aparecen por las peticiones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simultáneas.Especial</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mención reviste la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recuperación de los recursos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cuando los programas ya no los necesitan. Una mala recuperación de recursos puede hacer que el sistema operativo considere, por ejemplo, que ya no le queda memoria disponible cuando, en realidad, sí la tiene. La recuperación se puede hacer porque el programa que tiene asignado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recurso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comunica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al</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sistema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operativo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ya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necesita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bien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porque el programa haya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terminado.Los</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recursos manejados por el sistema operativo son físicos y lógicos. Entre los físicos se encuentra el procesador, la memoria principal y los periféricos. Entre los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lógicos se pueden citar los archivos y los puertos de comunicación</a:t>
            </a:r>
          </a:p>
          <a:p>
            <a:pPr>
              <a:spcBef>
                <a:spcPts val="25"/>
              </a:spcBef>
            </a:pPr>
            <a:r>
              <a:rPr lang="es-ES" sz="1800" i="1" spc="-10" dirty="0">
                <a:effectLst/>
                <a:latin typeface="Arial" panose="020B0604020202020204" pitchFamily="34" charset="0"/>
                <a:ea typeface="Arial" panose="020B0604020202020204" pitchFamily="34" charset="0"/>
                <a:cs typeface="Times New Roman" panose="02020603050405020304" pitchFamily="18" charset="0"/>
              </a:rPr>
              <a:t>A) </a:t>
            </a:r>
            <a:r>
              <a:rPr lang="es-ES" sz="1800" i="1" spc="-10" dirty="0" err="1">
                <a:effectLst/>
                <a:latin typeface="Arial" panose="020B0604020202020204" pitchFamily="34" charset="0"/>
                <a:ea typeface="Arial" panose="020B0604020202020204" pitchFamily="34" charset="0"/>
                <a:cs typeface="Times New Roman" panose="02020603050405020304" pitchFamily="18" charset="0"/>
              </a:rPr>
              <a:t>Protección</a:t>
            </a:r>
            <a:r>
              <a:rPr lang="es-ES" sz="1800" i="1" spc="-5" dirty="0" err="1">
                <a:effectLst/>
                <a:latin typeface="Times New Roman" panose="02020603050405020304" pitchFamily="18" charset="0"/>
                <a:ea typeface="Times New Roman" panose="02020603050405020304" pitchFamily="18" charset="0"/>
                <a:cs typeface="+mn-cs"/>
              </a:rPr>
              <a:t>PROTECCION</a:t>
            </a:r>
            <a:r>
              <a:rPr lang="es-ES" sz="1800" i="1" spc="-5" dirty="0">
                <a:effectLst/>
                <a:latin typeface="Times New Roman" panose="02020603050405020304" pitchFamily="18" charset="0"/>
                <a:ea typeface="Times New Roman" panose="02020603050405020304" pitchFamily="18" charset="0"/>
                <a:cs typeface="+mn-cs"/>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sistema operativo ha de garantizar la protección entre los usuarios del sistema. Ha de asegurar la confidencialidad de la información y que unos trabajos no interfieran con otros. Para conseguir este objetivo ha de impedir que unos programas puedan acceder a los recursos asignados a otros programas. </a:t>
            </a:r>
          </a:p>
          <a:p>
            <a:pPr>
              <a:spcBef>
                <a:spcPts val="25"/>
              </a:spcBef>
            </a:pPr>
            <a:r>
              <a:rPr lang="es-ES" sz="1800" i="1" spc="-10" dirty="0" err="1">
                <a:effectLst/>
                <a:latin typeface="Arial" panose="020B0604020202020204" pitchFamily="34" charset="0"/>
                <a:ea typeface="Arial" panose="020B0604020202020204" pitchFamily="34" charset="0"/>
                <a:cs typeface="Times New Roman" panose="02020603050405020304" pitchFamily="18" charset="0"/>
              </a:rPr>
              <a:t>Contabilidad</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La</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contabilidad permite medir la cantidad de recursos que, a lo largo de su ejecución, utiliza cada programa. De esta f6rma se puede conocer la carga de utilización que tiene cada recurso y se puede imputar a cada usuario los recursos que ha utilizado. Cuando la contabilidad</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emplea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meramente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conocer</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carga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componentes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sistema se suele denominar monitorización.</a:t>
            </a:r>
            <a:endParaRPr lang="es-ES" sz="1800" dirty="0">
              <a:effectLst/>
              <a:latin typeface="Times New Roman" panose="02020603050405020304" pitchFamily="18" charset="0"/>
              <a:ea typeface="Times New Roman" panose="02020603050405020304" pitchFamily="18" charset="0"/>
            </a:endParaRPr>
          </a:p>
          <a:p>
            <a:pPr>
              <a:spcBef>
                <a:spcPts val="25"/>
              </a:spcBef>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a:spcBef>
                <a:spcPts val="25"/>
              </a:spcBef>
            </a:pP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37</a:t>
            </a:fld>
            <a:endParaRPr lang="es-ES"/>
          </a:p>
        </p:txBody>
      </p:sp>
    </p:spTree>
    <p:extLst>
      <p:ext uri="{BB962C8B-B14F-4D97-AF65-F5344CB8AC3E}">
        <p14:creationId xmlns:p14="http://schemas.microsoft.com/office/powerpoint/2010/main" val="3279296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433195" marR="890270" algn="just">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sistema operativo ofrece a los programas un conjunto de servicios, 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llamadas al sistema</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que pueden solicitar cuando lo necesiten, proporcionando a los programas una visión de máquina extendida. El modelo de programación que ofrece el hardware e se complementa con estos servicios software, que permiten ejecutar de forma cómoda y protegida ciertas operaciones. La alternativa consistiría en complicar los programas de usuario y en no tener protección frente a o os usuarios.</a:t>
            </a:r>
            <a:endParaRPr lang="es-ES" sz="1800" dirty="0">
              <a:effectLst/>
              <a:latin typeface="Times New Roman" panose="02020603050405020304" pitchFamily="18" charset="0"/>
              <a:ea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 servicios se pueden agrupar en las cuatro clases siguientes: </a:t>
            </a:r>
          </a:p>
          <a:p>
            <a:endParaRPr lang="es-ES" sz="1800" dirty="0">
              <a:effectLst/>
              <a:latin typeface="Arial" panose="020B0604020202020204" pitchFamily="34" charset="0"/>
              <a:cs typeface="Times New Roman" panose="02020603050405020304" pitchFamily="18" charset="0"/>
            </a:endParaRPr>
          </a:p>
          <a:p>
            <a:pPr marL="342900" lvl="0" indent="-342900" algn="r">
              <a:buSzPts val="1000"/>
              <a:buFont typeface="Arial" panose="020B0604020202020204" pitchFamily="34" charset="0"/>
              <a:buAutoNum type="alphaLcParenR"/>
              <a:tabLst>
                <a:tab pos="1582420" algn="l"/>
              </a:tabLst>
            </a:pPr>
            <a:r>
              <a:rPr lang="es-ES" sz="1800" i="1" spc="-5" dirty="0">
                <a:effectLst/>
                <a:latin typeface="Arial" panose="020B0604020202020204" pitchFamily="34" charset="0"/>
                <a:ea typeface="Arial" panose="020B0604020202020204" pitchFamily="34" charset="0"/>
                <a:cs typeface="Times New Roman" panose="02020603050405020304" pitchFamily="18" charset="0"/>
              </a:rPr>
              <a:t>Ejecución</a:t>
            </a:r>
            <a:r>
              <a:rPr lang="es-ES" sz="1800" i="1"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i="1" spc="-5" dirty="0">
                <a:effectLst/>
                <a:latin typeface="Arial" panose="020B0604020202020204" pitchFamily="34" charset="0"/>
                <a:ea typeface="Arial" panose="020B0604020202020204" pitchFamily="34" charset="0"/>
                <a:cs typeface="Times New Roman" panose="02020603050405020304" pitchFamily="18" charset="0"/>
              </a:rPr>
              <a:t>de</a:t>
            </a:r>
            <a:r>
              <a:rPr lang="es-ES" sz="1800" i="1"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i="1" spc="-10" dirty="0">
                <a:effectLst/>
                <a:latin typeface="Arial" panose="020B0604020202020204" pitchFamily="34" charset="0"/>
                <a:ea typeface="Arial" panose="020B0604020202020204" pitchFamily="34" charset="0"/>
                <a:cs typeface="Times New Roman" panose="02020603050405020304" pitchFamily="18" charset="0"/>
              </a:rPr>
              <a:t>programas</a:t>
            </a:r>
            <a:endParaRPr lang="es-ES" sz="1800" spc="-5" dirty="0">
              <a:effectLst/>
              <a:latin typeface="Times New Roman" panose="02020603050405020304" pitchFamily="18" charset="0"/>
              <a:ea typeface="Arial" panose="020B0604020202020204" pitchFamily="34" charset="0"/>
            </a:endParaRPr>
          </a:p>
          <a:p>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1433195" marR="891540" algn="just">
              <a:lnSpc>
                <a:spcPct val="100000"/>
              </a:lnSpc>
              <a:spcBef>
                <a:spcPts val="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sistema operativo incluye servicios para lanzar la ejecución de un programa, así como para pararla o abortarla. También existen servicios p a conocer y modificar las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condiciones de ejecución de los programa,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 comunicar y sincronizar unos programas con otros.</a:t>
            </a:r>
            <a:endParaRPr lang="es-ES" sz="1800" dirty="0">
              <a:effectLst/>
              <a:latin typeface="Times New Roman" panose="02020603050405020304" pitchFamily="18" charset="0"/>
              <a:ea typeface="Times New Roman" panose="02020603050405020304" pitchFamily="18" charset="0"/>
            </a:endParaRPr>
          </a:p>
          <a:p>
            <a:pPr marL="1433195" marR="892810" indent="287655" algn="just">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ejecución de programas da lugar al concepto de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proceso</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Un proceso se puede definir como un programa en ejecución. El proceso es un concepto fundamental en los sistemas operativos, puesto que el objetivo ultimo de éstos es crear, ejecutar y destruir procesos, de acuerdo a las órdenes de los usuarios.</a:t>
            </a:r>
            <a:endParaRPr lang="es-ES" sz="1800" dirty="0">
              <a:effectLst/>
              <a:latin typeface="Times New Roman" panose="02020603050405020304" pitchFamily="18" charset="0"/>
              <a:ea typeface="Times New Roman" panose="02020603050405020304" pitchFamily="18" charset="0"/>
            </a:endParaRPr>
          </a:p>
          <a:p>
            <a:pPr marL="1433195">
              <a:spcBef>
                <a:spcPts val="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 que un programa pueda convertirse en un proceso ha de estar traducido a código máquina y almacenado en un dispositivo de almacenamiento como el disco. Bajo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petición de un usuario, el sistema operativo creará un proceso para ejecutar el programa.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Observe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varios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procesos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pueden</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estar</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ejecutando</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mismo</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programa.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Por ejemplo, varios usuarios pueden haber pedido al operativo la ejecución del mismo programa editor.</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 Órdenes</a:t>
            </a:r>
            <a:r>
              <a:rPr lang="es-ES" sz="1800" i="1"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i="1" spc="-3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spc="-25" dirty="0">
                <a:effectLst/>
                <a:latin typeface="Arial" panose="020B0604020202020204" pitchFamily="34" charset="0"/>
                <a:ea typeface="Times New Roman" panose="02020603050405020304" pitchFamily="18" charset="0"/>
                <a:cs typeface="Times New Roman" panose="02020603050405020304" pitchFamily="18" charset="0"/>
              </a:rPr>
              <a:t>E/S</a:t>
            </a:r>
            <a:endParaRPr lang="es-ES" sz="1800" dirty="0">
              <a:effectLst/>
              <a:latin typeface="Times New Roman" panose="02020603050405020304" pitchFamily="18" charset="0"/>
              <a:ea typeface="Times New Roman" panose="02020603050405020304" pitchFamily="18" charset="0"/>
            </a:endParaRPr>
          </a:p>
          <a:p>
            <a:pPr>
              <a:spcBef>
                <a:spcPts val="30"/>
              </a:spcBef>
            </a:pP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1429385" marR="891540" algn="just">
              <a:lnSpc>
                <a:spcPct val="102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servicios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E/S ofrecen una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gran</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comodidad</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y protección al</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proveer a los programas de operaciones de lectura, escritura y modificación del estado de los periféricos. En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efecto, la programación de las operaciones de E/S es muy compleja y dependiente del hardware específico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cada periférico.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servicios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 si tema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operativo ofrecen un alto nivel de abstracción de forma que el programador de aplicaciones no tenga que preocuparse de esos detalles.</a:t>
            </a:r>
          </a:p>
          <a:p>
            <a:pPr marL="1429385" marR="891540" algn="just">
              <a:lnSpc>
                <a:spcPct val="102000"/>
              </a:lnSpc>
              <a:spcAft>
                <a:spcPts val="0"/>
              </a:spcAft>
            </a:pP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1433830">
              <a:spcBef>
                <a:spcPts val="375"/>
              </a:spcBef>
              <a:spcAft>
                <a:spcPts val="0"/>
              </a:spcAft>
            </a:pP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Operaciones</a:t>
            </a:r>
            <a:r>
              <a:rPr lang="es-ES" sz="1800" i="1" spc="-3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sobre</a:t>
            </a:r>
            <a:r>
              <a:rPr lang="es-ES" sz="1800" i="1"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spc="-10" dirty="0">
                <a:effectLst/>
                <a:latin typeface="Arial" panose="020B0604020202020204" pitchFamily="34" charset="0"/>
                <a:ea typeface="Times New Roman" panose="02020603050405020304" pitchFamily="18" charset="0"/>
                <a:cs typeface="Times New Roman" panose="02020603050405020304" pitchFamily="18" charset="0"/>
              </a:rPr>
              <a:t>archivos</a:t>
            </a:r>
            <a:endParaRPr lang="es-ES" sz="1800" dirty="0">
              <a:effectLst/>
              <a:latin typeface="Times New Roman" panose="02020603050405020304" pitchFamily="18" charset="0"/>
              <a:ea typeface="Times New Roman" panose="02020603050405020304" pitchFamily="18" charset="0"/>
            </a:endParaRPr>
          </a:p>
          <a:p>
            <a:pPr>
              <a:spcBef>
                <a:spcPts val="30"/>
              </a:spcBef>
            </a:pP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1430020" marR="890270" algn="just">
              <a:lnSpc>
                <a:spcPct val="103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 archivos ofrecen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un nivel de abstracción mayor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 el de las órdenes de E/S, permitiendo operaciones tales como creación, borrado, renombrado, apertura, escritura y lectura de chivos.</a:t>
            </a:r>
            <a:endParaRPr lang="es-ES" sz="1800" dirty="0">
              <a:effectLst/>
              <a:latin typeface="Times New Roman" panose="02020603050405020304" pitchFamily="18" charset="0"/>
              <a:ea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Observe que muchos de los servicios son parecidos a las operaciones de E/S y terminan concretándose en este tipo de operaciones</a:t>
            </a:r>
          </a:p>
          <a:p>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SzPts val="1000"/>
              <a:buFont typeface="Arial" panose="020B0604020202020204" pitchFamily="34" charset="0"/>
              <a:buAutoNum type="alphaLcParenR" startAt="4"/>
              <a:tabLst>
                <a:tab pos="1539240" algn="l"/>
              </a:tabLst>
            </a:pPr>
            <a:r>
              <a:rPr lang="es-ES" sz="1800" i="1" spc="-5" dirty="0">
                <a:effectLst/>
                <a:latin typeface="Arial" panose="020B0604020202020204" pitchFamily="34" charset="0"/>
                <a:ea typeface="Arial" panose="020B0604020202020204" pitchFamily="34" charset="0"/>
                <a:cs typeface="Times New Roman" panose="02020603050405020304" pitchFamily="18" charset="0"/>
              </a:rPr>
              <a:t>Detección</a:t>
            </a:r>
            <a:r>
              <a:rPr lang="es-ES" sz="1800" i="1"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i="1" spc="-5" dirty="0">
                <a:effectLst/>
                <a:latin typeface="Arial" panose="020B0604020202020204" pitchFamily="34" charset="0"/>
                <a:ea typeface="Arial" panose="020B0604020202020204" pitchFamily="34" charset="0"/>
                <a:cs typeface="Times New Roman" panose="02020603050405020304" pitchFamily="18" charset="0"/>
              </a:rPr>
              <a:t>y</a:t>
            </a:r>
            <a:r>
              <a:rPr lang="es-ES" sz="1800" i="1"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i="1" spc="-5" dirty="0">
                <a:effectLst/>
                <a:latin typeface="Arial" panose="020B0604020202020204" pitchFamily="34" charset="0"/>
                <a:ea typeface="Arial" panose="020B0604020202020204" pitchFamily="34" charset="0"/>
                <a:cs typeface="Times New Roman" panose="02020603050405020304" pitchFamily="18" charset="0"/>
              </a:rPr>
              <a:t>tratamiento</a:t>
            </a:r>
            <a:r>
              <a:rPr lang="es-ES" sz="1800" i="1"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i="1" spc="-5" dirty="0">
                <a:effectLst/>
                <a:latin typeface="Arial" panose="020B0604020202020204" pitchFamily="34" charset="0"/>
                <a:ea typeface="Arial" panose="020B0604020202020204" pitchFamily="34" charset="0"/>
                <a:cs typeface="Times New Roman" panose="02020603050405020304" pitchFamily="18" charset="0"/>
              </a:rPr>
              <a:t>de</a:t>
            </a:r>
            <a:r>
              <a:rPr lang="es-ES" sz="1800" i="1"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i="1" spc="-10" dirty="0">
                <a:effectLst/>
                <a:latin typeface="Arial" panose="020B0604020202020204" pitchFamily="34" charset="0"/>
                <a:ea typeface="Arial" panose="020B0604020202020204" pitchFamily="34" charset="0"/>
                <a:cs typeface="Times New Roman" panose="02020603050405020304" pitchFamily="18" charset="0"/>
              </a:rPr>
              <a:t>errores</a:t>
            </a:r>
            <a:endParaRPr lang="es-ES" sz="1800" spc="-5" dirty="0">
              <a:effectLst/>
              <a:latin typeface="Times New Roman" panose="02020603050405020304" pitchFamily="18" charset="0"/>
              <a:ea typeface="Arial" panose="020B0604020202020204" pitchFamily="34" charset="0"/>
            </a:endParaRPr>
          </a:p>
          <a:p>
            <a:pPr>
              <a:spcBef>
                <a:spcPts val="30"/>
              </a:spcBef>
            </a:pP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1390650" marR="892175" algn="just">
              <a:lnSpc>
                <a:spcPct val="102000"/>
              </a:lnSpc>
              <a:spcBef>
                <a:spcPts val="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Además de analizar detalladamente todas las ordenes que recibe, para comprobar que se pueden realizar , el sistema operativo se encarga de tratar todas las condiciones de error que detecte el hardware.</a:t>
            </a:r>
            <a:endParaRPr lang="es-ES" sz="1800" dirty="0">
              <a:effectLst/>
              <a:latin typeface="Times New Roman" panose="02020603050405020304" pitchFamily="18" charset="0"/>
              <a:ea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Entre las condiciones de error que pueden aparecer destacaremos las siguientes: errores en las operaciones de E/S, errores de paridad en los accesos a memoria o en los buses y errores de ejecución en los programas, como desbordamientos, violaciones de memoria, códigos de instrucción prohibidos,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etc</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38</a:t>
            </a:fld>
            <a:endParaRPr lang="es-ES"/>
          </a:p>
        </p:txBody>
      </p:sp>
    </p:spTree>
    <p:extLst>
      <p:ext uri="{BB962C8B-B14F-4D97-AF65-F5344CB8AC3E}">
        <p14:creationId xmlns:p14="http://schemas.microsoft.com/office/powerpoint/2010/main" val="309760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480820" marR="889635" algn="just">
              <a:lnSpc>
                <a:spcPct val="97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comentó</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previamente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y</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muestra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Figura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2.5,</a:t>
            </a:r>
            <a:r>
              <a:rPr lang="es-ES" sz="1800" i="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suele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considerar</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 sistema operativo está formado por tres capas: el núcleo, los servicios y el intérprete de mandatos o </a:t>
            </a:r>
            <a:r>
              <a:rPr lang="es-ES" sz="1800" i="1" dirty="0" err="1">
                <a:effectLst/>
                <a:latin typeface="Arial" panose="020B0604020202020204" pitchFamily="34" charset="0"/>
                <a:ea typeface="Times New Roman" panose="02020603050405020304" pitchFamily="18" charset="0"/>
                <a:cs typeface="Times New Roman" panose="02020603050405020304" pitchFamily="18" charset="0"/>
              </a:rPr>
              <a:t>shell</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a:t>
            </a:r>
            <a:endParaRPr lang="es-ES" sz="1800" dirty="0">
              <a:effectLst/>
              <a:latin typeface="Times New Roman" panose="02020603050405020304" pitchFamily="18" charset="0"/>
              <a:ea typeface="Times New Roman" panose="02020603050405020304" pitchFamily="18" charset="0"/>
            </a:endParaRPr>
          </a:p>
          <a:p>
            <a:pPr marL="1480820" marR="889635" indent="261620" algn="just">
              <a:lnSpc>
                <a:spcPct val="100000"/>
              </a:lnSpc>
              <a:spcBef>
                <a:spcPts val="1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núcleo es la parte del sistema operativo que interacciona directamente con el hardware de la máquina. Las funciones del núcleo se centran en la gestión de recursos, como el procesador, tratamiento de interrupciones y las funciones básicas de manipulación de memoria,</a:t>
            </a:r>
          </a:p>
          <a:p>
            <a:pPr marL="1429385" marR="891540" indent="269240" algn="just">
              <a:lnSpc>
                <a:spcPct val="103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 servicios se suelen agruparse según su funcionalidad en varios componentes, cada uno de cuales se ocupa de las siguientes funciones:</a:t>
            </a:r>
            <a:endParaRPr lang="es-ES" sz="1800" dirty="0">
              <a:effectLst/>
              <a:latin typeface="Times New Roman" panose="02020603050405020304" pitchFamily="18" charset="0"/>
              <a:ea typeface="Times New Roman" panose="02020603050405020304" pitchFamily="18" charset="0"/>
            </a:endParaRPr>
          </a:p>
          <a:p>
            <a:pPr>
              <a:spcBef>
                <a:spcPts val="5"/>
              </a:spcBef>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342900" marR="892810" lvl="0" indent="-342900" algn="just">
              <a:lnSpc>
                <a:spcPct val="100000"/>
              </a:lnSpc>
              <a:spcAft>
                <a:spcPts val="0"/>
              </a:spcAft>
              <a:buSzPts val="1000"/>
              <a:buFont typeface="Arial" panose="020B0604020202020204" pitchFamily="34" charset="0"/>
              <a:buChar char="•"/>
              <a:tabLst>
                <a:tab pos="181927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Gestión de procesos. Encargada de la creación, planificación y destrucción de </a:t>
            </a:r>
            <a:r>
              <a:rPr lang="es-ES" sz="1800" spc="-10" dirty="0">
                <a:effectLst/>
                <a:latin typeface="Arial" panose="020B0604020202020204" pitchFamily="34" charset="0"/>
                <a:ea typeface="Arial" panose="020B0604020202020204" pitchFamily="34" charset="0"/>
                <a:cs typeface="Times New Roman" panose="02020603050405020304" pitchFamily="18" charset="0"/>
              </a:rPr>
              <a:t>procesos.</a:t>
            </a:r>
            <a:endParaRPr lang="es-ES" sz="1800" dirty="0">
              <a:effectLst/>
              <a:latin typeface="Times New Roman" panose="02020603050405020304" pitchFamily="18" charset="0"/>
              <a:ea typeface="Arial" panose="020B0604020202020204" pitchFamily="34" charset="0"/>
            </a:endParaRPr>
          </a:p>
          <a:p>
            <a:pPr marL="342900" marR="890270" lvl="0" indent="-342900" algn="just">
              <a:lnSpc>
                <a:spcPct val="100000"/>
              </a:lnSpc>
              <a:spcAft>
                <a:spcPts val="0"/>
              </a:spcAft>
              <a:buSzPts val="1000"/>
              <a:buFont typeface="Arial" panose="020B0604020202020204" pitchFamily="34" charset="0"/>
              <a:buChar char="•"/>
              <a:tabLst>
                <a:tab pos="181927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Gestión de memoria. Componente encargada de saber qué partes de memoria están libres y cuáles ocupadas, así como de la asignación y liberación de memoria según la necesiten los procesos.</a:t>
            </a:r>
            <a:endParaRPr lang="es-ES" sz="1800" dirty="0">
              <a:effectLst/>
              <a:latin typeface="Times New Roman" panose="02020603050405020304" pitchFamily="18" charset="0"/>
              <a:ea typeface="Arial" panose="020B0604020202020204" pitchFamily="34" charset="0"/>
            </a:endParaRPr>
          </a:p>
          <a:p>
            <a:pPr marL="1753235" algn="just">
              <a:lnSpc>
                <a:spcPts val="1140"/>
              </a:lnSpc>
            </a:pPr>
            <a:r>
              <a:rPr lang="es-ES" sz="1800" dirty="0">
                <a:effectLst/>
                <a:latin typeface="Arial" panose="020B0604020202020204" pitchFamily="34" charset="0"/>
                <a:ea typeface="Arial" panose="020B0604020202020204" pitchFamily="34" charset="0"/>
              </a:rPr>
              <a:t>Gestión</a:t>
            </a:r>
            <a:r>
              <a:rPr lang="es-ES" sz="1800" spc="-3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la</a:t>
            </a:r>
            <a:r>
              <a:rPr lang="es-ES" sz="1800" spc="-20" dirty="0">
                <a:effectLst/>
                <a:latin typeface="Arial" panose="020B0604020202020204" pitchFamily="34" charset="0"/>
                <a:ea typeface="Arial" panose="020B0604020202020204" pitchFamily="34" charset="0"/>
              </a:rPr>
              <a:t> </a:t>
            </a:r>
            <a:r>
              <a:rPr lang="es-ES" sz="1800" i="1" dirty="0">
                <a:effectLst/>
                <a:latin typeface="Arial" panose="020B0604020202020204" pitchFamily="34" charset="0"/>
                <a:ea typeface="Arial" panose="020B0604020202020204" pitchFamily="34" charset="0"/>
              </a:rPr>
              <a:t>EIS.</a:t>
            </a:r>
            <a:r>
              <a:rPr lang="es-ES" sz="1800" i="1"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Se</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ocupa</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facilitar</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el</a:t>
            </a:r>
            <a:r>
              <a:rPr lang="es-ES" sz="1800" spc="-2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manejo</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los</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dispositivos</a:t>
            </a:r>
            <a:r>
              <a:rPr lang="es-ES" sz="1800" spc="-20"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periféricos.</a:t>
            </a:r>
            <a:endParaRPr lang="es-ES" sz="1800" dirty="0">
              <a:effectLst/>
              <a:latin typeface="Times New Roman" panose="02020603050405020304" pitchFamily="18" charset="0"/>
              <a:ea typeface="Times New Roman" panose="02020603050405020304" pitchFamily="18" charset="0"/>
            </a:endParaRPr>
          </a:p>
          <a:p>
            <a:pPr marL="342900" marR="893445" lvl="0" indent="-342900">
              <a:lnSpc>
                <a:spcPct val="98000"/>
              </a:lnSpc>
              <a:spcAft>
                <a:spcPts val="0"/>
              </a:spcAft>
              <a:buSzPts val="1000"/>
              <a:buFont typeface="Arial" panose="020B0604020202020204" pitchFamily="34" charset="0"/>
              <a:buChar char="•"/>
              <a:tabLst>
                <a:tab pos="181229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Gestión de archivos y directorios. Se encarga del manejo de archivos y directorios</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y de 1a administración del almacenamiento secundario,</a:t>
            </a:r>
            <a:endParaRPr lang="es-ES" sz="1800" dirty="0">
              <a:effectLst/>
              <a:latin typeface="Times New Roman" panose="02020603050405020304" pitchFamily="18" charset="0"/>
              <a:ea typeface="Arial" panose="020B0604020202020204" pitchFamily="34" charset="0"/>
            </a:endParaRPr>
          </a:p>
          <a:p>
            <a:pPr marL="342900" marR="891540" lvl="0" indent="-342900">
              <a:lnSpc>
                <a:spcPct val="105000"/>
              </a:lnSpc>
              <a:spcBef>
                <a:spcPts val="45"/>
              </a:spcBef>
              <a:spcAft>
                <a:spcPts val="0"/>
              </a:spcAft>
              <a:buSzPts val="1000"/>
              <a:buFont typeface="Arial" panose="020B0604020202020204" pitchFamily="34" charset="0"/>
              <a:buChar char="•"/>
              <a:tabLst>
                <a:tab pos="181229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Comunicación y sincronización en e procesos. Encargada de ofrecer mecanismos los procesos puedan comunicase y sincronizarse.</a:t>
            </a:r>
            <a:endParaRPr lang="es-ES" sz="1800" dirty="0">
              <a:effectLst/>
              <a:latin typeface="Times New Roman" panose="02020603050405020304" pitchFamily="18" charset="0"/>
              <a:ea typeface="Arial" panose="020B0604020202020204" pitchFamily="34" charset="0"/>
            </a:endParaRPr>
          </a:p>
          <a:p>
            <a:pPr marL="342900" marR="891540" lvl="0" indent="-342900">
              <a:lnSpc>
                <a:spcPct val="100000"/>
              </a:lnSpc>
              <a:spcBef>
                <a:spcPts val="15"/>
              </a:spcBef>
              <a:spcAft>
                <a:spcPts val="0"/>
              </a:spcAft>
              <a:buSzPts val="1000"/>
              <a:buFont typeface="Arial" panose="020B0604020202020204" pitchFamily="34" charset="0"/>
              <a:buChar char="•"/>
              <a:tabLst>
                <a:tab pos="181229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Seguridad y protección. Este componente debe encargarse de garantizar la usuarios y de definir lo que pueden hacer cada uno de ellos con los recursos del</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spc="-10" dirty="0">
                <a:effectLst/>
                <a:latin typeface="Arial" panose="020B0604020202020204" pitchFamily="34" charset="0"/>
                <a:ea typeface="Arial" panose="020B0604020202020204" pitchFamily="34" charset="0"/>
                <a:cs typeface="Times New Roman" panose="02020603050405020304" pitchFamily="18" charset="0"/>
              </a:rPr>
              <a:t>sistema.</a:t>
            </a:r>
            <a:endParaRPr lang="es-ES" sz="1800" dirty="0">
              <a:effectLst/>
              <a:latin typeface="Times New Roman" panose="02020603050405020304" pitchFamily="18" charset="0"/>
              <a:ea typeface="Arial" panose="020B0604020202020204" pitchFamily="34" charset="0"/>
            </a:endParaRPr>
          </a:p>
          <a:p>
            <a:pPr marL="1480820" marR="889635" indent="261620" algn="just">
              <a:lnSpc>
                <a:spcPct val="100000"/>
              </a:lnSpc>
              <a:spcBef>
                <a:spcPts val="15"/>
              </a:spcBef>
              <a:spcAft>
                <a:spcPts val="0"/>
              </a:spcAft>
            </a:pP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42</a:t>
            </a:fld>
            <a:endParaRPr lang="es-ES"/>
          </a:p>
        </p:txBody>
      </p:sp>
    </p:spTree>
    <p:extLst>
      <p:ext uri="{BB962C8B-B14F-4D97-AF65-F5344CB8AC3E}">
        <p14:creationId xmlns:p14="http://schemas.microsoft.com/office/powerpoint/2010/main" val="657844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marR="892810" lvl="0" indent="-342900" algn="just">
              <a:lnSpc>
                <a:spcPct val="100000"/>
              </a:lnSpc>
              <a:spcAft>
                <a:spcPts val="0"/>
              </a:spcAft>
              <a:buSzPts val="1000"/>
              <a:buFont typeface="Arial" panose="020B0604020202020204" pitchFamily="34" charset="0"/>
              <a:buChar char="•"/>
              <a:tabLst>
                <a:tab pos="181927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Gestión de procesos. Encargada de la creación, planificación y destrucción de </a:t>
            </a:r>
            <a:r>
              <a:rPr lang="es-ES" sz="1800" spc="-10" dirty="0">
                <a:effectLst/>
                <a:latin typeface="Arial" panose="020B0604020202020204" pitchFamily="34" charset="0"/>
                <a:ea typeface="Arial" panose="020B0604020202020204" pitchFamily="34" charset="0"/>
                <a:cs typeface="Times New Roman" panose="02020603050405020304" pitchFamily="18" charset="0"/>
              </a:rPr>
              <a:t>procesos.</a:t>
            </a:r>
            <a:endParaRPr lang="es-ES" sz="1800" dirty="0">
              <a:effectLst/>
              <a:latin typeface="Times New Roman" panose="02020603050405020304" pitchFamily="18" charset="0"/>
              <a:ea typeface="Arial" panose="020B0604020202020204" pitchFamily="34" charset="0"/>
            </a:endParaRPr>
          </a:p>
          <a:p>
            <a:pPr marL="342900" marR="890270" lvl="0" indent="-342900" algn="just">
              <a:lnSpc>
                <a:spcPct val="100000"/>
              </a:lnSpc>
              <a:spcAft>
                <a:spcPts val="0"/>
              </a:spcAft>
              <a:buSzPts val="1000"/>
              <a:buFont typeface="Arial" panose="020B0604020202020204" pitchFamily="34" charset="0"/>
              <a:buChar char="•"/>
              <a:tabLst>
                <a:tab pos="181927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Gestión de memoria. Componente encargada de saber qué partes de memoria están libres y cuáles ocupadas, así como de la asignación y liberación de memoria según la necesiten los procesos.</a:t>
            </a:r>
            <a:endParaRPr lang="es-ES" sz="1800" dirty="0">
              <a:effectLst/>
              <a:latin typeface="Times New Roman" panose="02020603050405020304" pitchFamily="18" charset="0"/>
              <a:ea typeface="Arial" panose="020B0604020202020204" pitchFamily="34" charset="0"/>
            </a:endParaRPr>
          </a:p>
          <a:p>
            <a:pPr marL="1753235" algn="just">
              <a:lnSpc>
                <a:spcPts val="1140"/>
              </a:lnSpc>
            </a:pPr>
            <a:r>
              <a:rPr lang="es-ES" sz="1800" dirty="0">
                <a:effectLst/>
                <a:latin typeface="Arial" panose="020B0604020202020204" pitchFamily="34" charset="0"/>
                <a:ea typeface="Arial" panose="020B0604020202020204" pitchFamily="34" charset="0"/>
              </a:rPr>
              <a:t>Gestión</a:t>
            </a:r>
            <a:r>
              <a:rPr lang="es-ES" sz="1800" spc="-3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la</a:t>
            </a:r>
            <a:r>
              <a:rPr lang="es-ES" sz="1800" spc="-20" dirty="0">
                <a:effectLst/>
                <a:latin typeface="Arial" panose="020B0604020202020204" pitchFamily="34" charset="0"/>
                <a:ea typeface="Arial" panose="020B0604020202020204" pitchFamily="34" charset="0"/>
              </a:rPr>
              <a:t> </a:t>
            </a:r>
            <a:r>
              <a:rPr lang="es-ES" sz="1800" i="1" dirty="0">
                <a:effectLst/>
                <a:latin typeface="Arial" panose="020B0604020202020204" pitchFamily="34" charset="0"/>
                <a:ea typeface="Arial" panose="020B0604020202020204" pitchFamily="34" charset="0"/>
              </a:rPr>
              <a:t>EIS.</a:t>
            </a:r>
            <a:r>
              <a:rPr lang="es-ES" sz="1800" i="1"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Se</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ocupa</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facilitar</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el</a:t>
            </a:r>
            <a:r>
              <a:rPr lang="es-ES" sz="1800" spc="-2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manejo</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los</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dispositivos</a:t>
            </a:r>
            <a:r>
              <a:rPr lang="es-ES" sz="1800" spc="-20"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periféricos.</a:t>
            </a:r>
            <a:endParaRPr lang="es-ES" sz="1800" dirty="0">
              <a:effectLst/>
              <a:latin typeface="Times New Roman" panose="02020603050405020304" pitchFamily="18" charset="0"/>
              <a:ea typeface="Times New Roman" panose="02020603050405020304" pitchFamily="18" charset="0"/>
            </a:endParaRPr>
          </a:p>
          <a:p>
            <a:pPr marL="342900" marR="893445" lvl="0" indent="-342900">
              <a:lnSpc>
                <a:spcPct val="98000"/>
              </a:lnSpc>
              <a:spcAft>
                <a:spcPts val="0"/>
              </a:spcAft>
              <a:buSzPts val="1000"/>
              <a:buFont typeface="Arial" panose="020B0604020202020204" pitchFamily="34" charset="0"/>
              <a:buChar char="•"/>
              <a:tabLst>
                <a:tab pos="181229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Gestión de archivos y directorios. Se encarga del manejo de archivos y directorios</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y de 1a administración del almacenamiento secundario,</a:t>
            </a:r>
            <a:endParaRPr lang="es-ES" sz="1800" dirty="0">
              <a:effectLst/>
              <a:latin typeface="Times New Roman" panose="02020603050405020304" pitchFamily="18" charset="0"/>
              <a:ea typeface="Arial" panose="020B0604020202020204" pitchFamily="34" charset="0"/>
            </a:endParaRPr>
          </a:p>
          <a:p>
            <a:pPr marL="342900" marR="891540" lvl="0" indent="-342900">
              <a:lnSpc>
                <a:spcPct val="105000"/>
              </a:lnSpc>
              <a:spcBef>
                <a:spcPts val="45"/>
              </a:spcBef>
              <a:spcAft>
                <a:spcPts val="0"/>
              </a:spcAft>
              <a:buSzPts val="1000"/>
              <a:buFont typeface="Arial" panose="020B0604020202020204" pitchFamily="34" charset="0"/>
              <a:buChar char="•"/>
              <a:tabLst>
                <a:tab pos="181229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Comunicación y sincronización en e procesos. Encargada de ofrecer mecanismos los procesos puedan comunicase y sincronizarse.</a:t>
            </a:r>
            <a:endParaRPr lang="es-ES" sz="1800" dirty="0">
              <a:effectLst/>
              <a:latin typeface="Times New Roman" panose="02020603050405020304" pitchFamily="18" charset="0"/>
              <a:ea typeface="Arial" panose="020B0604020202020204" pitchFamily="34" charset="0"/>
            </a:endParaRPr>
          </a:p>
          <a:p>
            <a:pPr marL="342900" marR="891540" lvl="0" indent="-342900">
              <a:lnSpc>
                <a:spcPct val="100000"/>
              </a:lnSpc>
              <a:spcBef>
                <a:spcPts val="15"/>
              </a:spcBef>
              <a:spcAft>
                <a:spcPts val="0"/>
              </a:spcAft>
              <a:buSzPts val="1000"/>
              <a:buFont typeface="Arial" panose="020B0604020202020204" pitchFamily="34" charset="0"/>
              <a:buChar char="•"/>
              <a:tabLst>
                <a:tab pos="181229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Seguridad y protección. Este componente debe encargarse de garantizar la usuarios y de definir lo que pueden hacer cada uno de ellos con los recursos del</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spc="-10" dirty="0">
                <a:effectLst/>
                <a:latin typeface="Arial" panose="020B0604020202020204" pitchFamily="34" charset="0"/>
                <a:ea typeface="Arial" panose="020B0604020202020204" pitchFamily="34" charset="0"/>
                <a:cs typeface="Times New Roman" panose="02020603050405020304" pitchFamily="18" charset="0"/>
              </a:rPr>
              <a:t>sistema.</a:t>
            </a:r>
            <a:endParaRPr lang="es-ES" sz="1800" dirty="0">
              <a:effectLst/>
              <a:latin typeface="Times New Roman" panose="02020603050405020304" pitchFamily="18" charset="0"/>
              <a:ea typeface="Arial" panose="020B0604020202020204" pitchFamily="34" charset="0"/>
            </a:endParaRPr>
          </a:p>
          <a:p>
            <a:pPr>
              <a:spcBef>
                <a:spcPts val="35"/>
              </a:spcBef>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1444625" marR="891540" indent="269240" algn="just">
              <a:lnSpc>
                <a:spcPct val="97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Todos estos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componentes ofrecen una serie de servicios a través de una interfaz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llamadas sistema. Como se muestra en la Figura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2.5,</a:t>
            </a:r>
            <a:r>
              <a:rPr lang="es-ES" sz="1800" i="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 sistema operativo puede incluir más de una interfaz de servicios (en la figura se han considerado las interfaces Win32 y POSIX, interfaces que ser</a:t>
            </a:r>
            <a:endParaRPr lang="es-ES" sz="1800" dirty="0">
              <a:effectLst/>
              <a:latin typeface="Times New Roman" panose="02020603050405020304" pitchFamily="18" charset="0"/>
              <a:ea typeface="Times New Roman" panose="02020603050405020304" pitchFamily="18" charset="0"/>
            </a:endParaRPr>
          </a:p>
          <a:p>
            <a:pPr marL="1447800" marR="891540" algn="just">
              <a:spcBef>
                <a:spcPts val="2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descritas a lo largo del presente libro). En este caso, los programas podrán elegir sobre qué interfaz quieren ejecutar, pero no podrán mezclar servicios de varias interfaces. Se dice, en este caso, que sistema operativo presenta al usuario varias máquinas virtuales.</a:t>
            </a:r>
            <a:endParaRPr lang="es-ES" sz="1800" dirty="0">
              <a:effectLst/>
              <a:latin typeface="Times New Roman" panose="02020603050405020304" pitchFamily="18" charset="0"/>
              <a:ea typeface="Times New Roman" panose="02020603050405020304" pitchFamily="18" charset="0"/>
            </a:endParaRPr>
          </a:p>
          <a:p>
            <a:pPr marL="1447800" marR="892175" indent="305435" algn="just">
              <a:spcBef>
                <a:spcPts val="3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igual forma, el sistema operativo puede incluir varios intérpretes de mandatos, unos textuales y otros gráficos, pudiendo el usuario elegir el que mas le interese. Sin embargo, hay que observar que no se podrán mezclar mandatos de varios intérpretes.</a:t>
            </a:r>
            <a:endParaRPr lang="es-ES" sz="1800" dirty="0">
              <a:effectLst/>
              <a:latin typeface="Times New Roman" panose="02020603050405020304" pitchFamily="18" charset="0"/>
              <a:ea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En las secciones siguientes de este capitulo se van a describir, de forma muy breve, cada uno de los componentes anteriores, pero antes se van a describir las distintas formas que tienen los sistemas operativos de estructurar dichos componente</a:t>
            </a:r>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43</a:t>
            </a:fld>
            <a:endParaRPr lang="es-ES"/>
          </a:p>
        </p:txBody>
      </p:sp>
    </p:spTree>
    <p:extLst>
      <p:ext uri="{BB962C8B-B14F-4D97-AF65-F5344CB8AC3E}">
        <p14:creationId xmlns:p14="http://schemas.microsoft.com/office/powerpoint/2010/main" val="855423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429385" marR="890270" algn="just">
              <a:lnSpc>
                <a:spcPct val="102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componente principal de un sistema operativo es el que se encarga de la gestión de procesos. El proceso es un elemento central en los sistemas operativos, puesto que su función consiste en generar y gestionar los procesos y en atender a sus peticiones. En esta sección se introducirán los aspectos más relevantes de los procesos.</a:t>
            </a:r>
            <a:endParaRPr lang="es-ES" sz="1800" dirty="0">
              <a:effectLst/>
              <a:latin typeface="Times New Roman" panose="02020603050405020304" pitchFamily="18" charset="0"/>
              <a:ea typeface="Times New Roman" panose="02020603050405020304" pitchFamily="18" charset="0"/>
            </a:endParaRPr>
          </a:p>
          <a:p>
            <a:pPr marL="1447800" marR="889635" indent="305435" algn="just">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Como se indicó anteriormente, el proceso se puede definir como un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programa en ejecución.</a:t>
            </a:r>
            <a:r>
              <a:rPr lang="es-ES" sz="18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forma un</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poco más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precisa, se puede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definir el</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proceso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unidad</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procesamiento gestionada por el sistema operativo. No hay que confundir el concepto de programa con el concepto de proceso. Un programa no es más que un conjunto de instrucciones máquina, mientras que el proceso surge cuando un programa se pone en ejecución.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Esto</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hace</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varios</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procesos</a:t>
            </a:r>
            <a:r>
              <a:rPr lang="es-ES" sz="18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puedan</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ejecutar</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mismo</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programa</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a</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vez</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 Ej.: que varios usuarios estén ejecutando el mismo editor textos).</a:t>
            </a:r>
            <a:endParaRPr lang="es-ES" sz="1800" dirty="0">
              <a:effectLst/>
              <a:latin typeface="Times New Roman" panose="02020603050405020304" pitchFamily="18" charset="0"/>
              <a:ea typeface="Times New Roman" panose="02020603050405020304" pitchFamily="18" charset="0"/>
            </a:endParaRPr>
          </a:p>
          <a:p>
            <a:pPr marL="1429385" marR="890270" indent="284480" algn="just">
              <a:lnSpc>
                <a:spcPct val="103000"/>
              </a:lnSpc>
              <a:spcBef>
                <a:spcPts val="1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Capítulo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1</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vio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programa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pueda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ejecutado,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ha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residir con sus datos en memoria principal, tal y como muestra la Figura 2.8. Al contenido de los segmentos de</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44</a:t>
            </a:fld>
            <a:endParaRPr lang="es-ES"/>
          </a:p>
        </p:txBody>
      </p:sp>
    </p:spTree>
    <p:extLst>
      <p:ext uri="{BB962C8B-B14F-4D97-AF65-F5344CB8AC3E}">
        <p14:creationId xmlns:p14="http://schemas.microsoft.com/office/powerpoint/2010/main" val="3240920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390650" marR="891540" lvl="0" indent="0" algn="just"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Capítulo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1</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vio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programa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pueda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ejecutado,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ha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residir con sus datos en memoria principal, tal y como muestra la Figura 2.8. Al contenido de los segmentos de</a:t>
            </a:r>
            <a:endParaRPr lang="es-ES" sz="1800" dirty="0">
              <a:effectLst/>
              <a:latin typeface="Times New Roman" panose="02020603050405020304" pitchFamily="18" charset="0"/>
              <a:ea typeface="Times New Roman" panose="02020603050405020304" pitchFamily="18" charset="0"/>
            </a:endParaRPr>
          </a:p>
          <a:p>
            <a:pPr marL="1390650" marR="891540" algn="just">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memoria en los que reside el código y los datos del proceso se le denomina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imagen de memoria.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Observe que, durante su ejecución, el proceso va modificando los registros del modelo de programación de la computadora, de acuerdo a las instrucciones de maquinas involucradas. El contenido de los registros del modelo de programación es lo que se conoce como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estado del procesador.</a:t>
            </a:r>
            <a:endParaRPr lang="es-ES" sz="1800" dirty="0">
              <a:effectLst/>
              <a:latin typeface="Times New Roman" panose="02020603050405020304" pitchFamily="18" charset="0"/>
              <a:ea typeface="Times New Roman" panose="02020603050405020304" pitchFamily="18" charset="0"/>
            </a:endParaRPr>
          </a:p>
          <a:p>
            <a:pPr marL="1390650" marR="890270" indent="270510" algn="just">
              <a:lnSpc>
                <a:spcPct val="103000"/>
              </a:lnSpc>
              <a:spcBef>
                <a:spcPts val="1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sistema operativo mantiene por cada proceso una serie de estructuras de información que permite identificar las características de éste así como los recursos que tiene asignados. Una parte muy importante de esta estructura es el</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bloque de control del proceso</a:t>
            </a:r>
            <a:r>
              <a:rPr lang="es-ES" sz="18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(BCP) que, como se verá en el Capítulo 3, incluye, entre otra información,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el estado de los registros del proceso</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cuando éste no está ejecutando. El sistema operativo debe encargarse también de ofrecer una serie de servicios para la gestión de procesos y de gestionar los posibles interbloqueos que surgen cuando los procesos acceden a diferentes recursos.</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45</a:t>
            </a:fld>
            <a:endParaRPr lang="es-ES"/>
          </a:p>
        </p:txBody>
      </p:sp>
    </p:spTree>
    <p:extLst>
      <p:ext uri="{BB962C8B-B14F-4D97-AF65-F5344CB8AC3E}">
        <p14:creationId xmlns:p14="http://schemas.microsoft.com/office/powerpoint/2010/main" val="1740663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pPr marL="940435" marR="1077595" indent="342265" algn="just">
              <a:spcBef>
                <a:spcPts val="92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 llevar a cabo la función de procesamiento, una computadora con arquitectura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von</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Neuman está compuesta por los cuatro componentes básicos representados en la Figura 1.2.</a:t>
            </a:r>
            <a:endParaRPr lang="es-ES" sz="1800" dirty="0">
              <a:effectLst/>
              <a:latin typeface="Times New Roman" panose="02020603050405020304" pitchFamily="18" charset="0"/>
              <a:ea typeface="Times New Roman" panose="02020603050405020304" pitchFamily="18" charset="0"/>
            </a:endParaRPr>
          </a:p>
          <a:p>
            <a:pPr marL="940435" marR="1077595" indent="342265" algn="just">
              <a:spcBef>
                <a:spcPts val="2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memoria principal se construye con memoria RAM y memoria ROM. En ella han de residir los datos a procesar, el programa máquina (Aclaración 1.1) a ejecutar y los resultados.</a:t>
            </a:r>
            <a:endParaRPr lang="es-ES" sz="1800" dirty="0">
              <a:effectLst/>
              <a:latin typeface="Times New Roman" panose="02020603050405020304" pitchFamily="18" charset="0"/>
              <a:ea typeface="Times New Roman" panose="02020603050405020304" pitchFamily="18" charset="0"/>
            </a:endParaRPr>
          </a:p>
          <a:p>
            <a:pPr marL="940435" marR="1076960" indent="342265" algn="just">
              <a:lnSpc>
                <a:spcPct val="100000"/>
              </a:lnSpc>
              <a:spcBef>
                <a:spcPts val="1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memoria está formada por un conjunto de celdas idénticas. Mediante la información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dirección se selecciona de forma única la celda sobre la que se quiere realizar el acceso, pudiendo ser éste de lectura o de escritura. En las computadoras actuales es muy frecuente que el direccionamiento se realice a nivel de byte, es decir, que las direcciones 0, 1, 2,... identifiquen los bytes 0, 1, 2,... Sin embargo, el acceso se realiza sobre una palabra de varios bytes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típi</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ente de 4 o de 8 bytes) cuyo primer byte se sitúa en la dirección utilizada.</a:t>
            </a:r>
            <a:endParaRPr lang="es-ES" sz="1800" dirty="0">
              <a:effectLst/>
              <a:latin typeface="Times New Roman" panose="02020603050405020304" pitchFamily="18" charset="0"/>
              <a:ea typeface="Times New Roman" panose="02020603050405020304" pitchFamily="18" charset="0"/>
            </a:endParaRPr>
          </a:p>
          <a:p>
            <a:endParaRPr lang="es-ES" dirty="0"/>
          </a:p>
          <a:p>
            <a:pPr marL="940435" marR="1072515" indent="342265">
              <a:lnSpc>
                <a:spcPct val="102000"/>
              </a:lnSpc>
              <a:spcBef>
                <a:spcPts val="1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Finalmente, la unidad de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entrada/salida </a:t>
            </a:r>
            <a:r>
              <a:rPr lang="es-ES" sz="1800" b="1" i="1" dirty="0">
                <a:effectLst/>
                <a:latin typeface="Arial" panose="020B0604020202020204" pitchFamily="34" charset="0"/>
                <a:ea typeface="Times New Roman" panose="02020603050405020304" pitchFamily="18" charset="0"/>
                <a:cs typeface="Times New Roman" panose="02020603050405020304" pitchFamily="18" charset="0"/>
              </a:rPr>
              <a:t>(E/S)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 encarga de hacer la transferencia de información</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entre</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memoria</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principal</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registros)</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y</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periféricos.</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1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entrad</a:t>
            </a:r>
            <a:r>
              <a:rPr lang="es-ES" sz="1800" spc="13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salida</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 puede</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hacer</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bajo</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gobierno</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unidad</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control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s-ES" sz="1800" b="1" i="1" dirty="0">
                <a:effectLst/>
                <a:latin typeface="Arial" panose="020B0604020202020204" pitchFamily="34" charset="0"/>
                <a:ea typeface="Times New Roman" panose="02020603050405020304" pitchFamily="18" charset="0"/>
                <a:cs typeface="Times New Roman" panose="02020603050405020304" pitchFamily="18" charset="0"/>
              </a:rPr>
              <a:t>E/S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programada)</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forma independiente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DMA</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como se verá en la Sección 1.7.</a:t>
            </a:r>
            <a:endParaRPr lang="es-ES" sz="1800" dirty="0">
              <a:effectLst/>
              <a:latin typeface="Times New Roman" panose="02020603050405020304" pitchFamily="18" charset="0"/>
              <a:ea typeface="Times New Roman" panose="02020603050405020304" pitchFamily="18" charset="0"/>
            </a:endParaRPr>
          </a:p>
          <a:p>
            <a:pPr marL="940435" marR="1078865" indent="342265" algn="just">
              <a:spcBef>
                <a:spcPts val="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 denomina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procesador</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o unidad central de proceso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UCP</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al conjunto de la unidad aritmética y de control. Actualmente, el procesador suele construirse en un único circuito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integrado.</a:t>
            </a:r>
            <a:endParaRPr lang="es-ES" sz="1800" dirty="0">
              <a:effectLst/>
              <a:latin typeface="Times New Roman" panose="02020603050405020304" pitchFamily="18" charset="0"/>
              <a:ea typeface="Times New Roman" panose="02020603050405020304" pitchFamily="18" charset="0"/>
            </a:endParaRPr>
          </a:p>
          <a:p>
            <a:pPr marL="940435" marR="1076960" algn="just">
              <a:spcBef>
                <a:spcPts val="3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Desde el punto de vista de los sistemas operativos, nos interesa más profundizar en el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funcio</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namiento</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interno de la computadora que en los componentes físicos que la constituyen.</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5</a:t>
            </a:fld>
            <a:endParaRPr lang="es-ES"/>
          </a:p>
        </p:txBody>
      </p:sp>
    </p:spTree>
    <p:extLst>
      <p:ext uri="{BB962C8B-B14F-4D97-AF65-F5344CB8AC3E}">
        <p14:creationId xmlns:p14="http://schemas.microsoft.com/office/powerpoint/2010/main" val="1455115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marR="891540" lvl="0" indent="-342900" algn="just">
              <a:lnSpc>
                <a:spcPct val="102000"/>
              </a:lnSpc>
              <a:spcAft>
                <a:spcPts val="0"/>
              </a:spcAft>
              <a:buSzPts val="1000"/>
              <a:buFont typeface="Arial" panose="020B0604020202020204" pitchFamily="34" charset="0"/>
              <a:buChar char="•"/>
              <a:tabLst>
                <a:tab pos="166243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Monotarea, también llamado </a:t>
            </a:r>
            <a:r>
              <a:rPr lang="es-ES" sz="1800" dirty="0" err="1">
                <a:effectLst/>
                <a:latin typeface="Arial" panose="020B0604020202020204" pitchFamily="34" charset="0"/>
                <a:ea typeface="Arial" panose="020B0604020202020204" pitchFamily="34" charset="0"/>
                <a:cs typeface="Times New Roman" panose="02020603050405020304" pitchFamily="18" charset="0"/>
              </a:rPr>
              <a:t>monoproceso</a:t>
            </a:r>
            <a:r>
              <a:rPr lang="es-ES" sz="1800" dirty="0">
                <a:effectLst/>
                <a:latin typeface="Arial" panose="020B0604020202020204" pitchFamily="34" charset="0"/>
                <a:ea typeface="Arial" panose="020B0604020202020204" pitchFamily="34" charset="0"/>
                <a:cs typeface="Times New Roman" panose="02020603050405020304" pitchFamily="18" charset="0"/>
              </a:rPr>
              <a:t>. Este tipo de sistemas operativos sólo permite que exista un proceso en cada instante.</a:t>
            </a:r>
            <a:endParaRPr lang="es-ES" sz="1800" dirty="0">
              <a:effectLst/>
              <a:latin typeface="Times New Roman" panose="02020603050405020304" pitchFamily="18" charset="0"/>
              <a:ea typeface="Arial" panose="020B0604020202020204" pitchFamily="34" charset="0"/>
            </a:endParaRPr>
          </a:p>
          <a:p>
            <a:pPr marL="342900" marR="891540" lvl="0" indent="-342900" algn="just">
              <a:lnSpc>
                <a:spcPct val="100000"/>
              </a:lnSpc>
              <a:spcAft>
                <a:spcPts val="0"/>
              </a:spcAft>
              <a:buSzPts val="1000"/>
              <a:buFont typeface="Arial" panose="020B0604020202020204" pitchFamily="34" charset="0"/>
              <a:buChar char="•"/>
              <a:tabLst>
                <a:tab pos="166243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Multitarea o multiproceso. Permite que coexistan varios procesos activos a la vez. El sistema operativo se encarga de ir repartiendo el tiempo del procesador entre estos </a:t>
            </a:r>
            <a:r>
              <a:rPr lang="es-ES" sz="1800" spc="-10" dirty="0">
                <a:effectLst/>
                <a:latin typeface="Arial" panose="020B0604020202020204" pitchFamily="34" charset="0"/>
                <a:ea typeface="Arial" panose="020B0604020202020204" pitchFamily="34" charset="0"/>
                <a:cs typeface="Times New Roman" panose="02020603050405020304" pitchFamily="18" charset="0"/>
              </a:rPr>
              <a:t>procesos.</a:t>
            </a:r>
            <a:endParaRPr lang="es-ES" sz="1800" dirty="0">
              <a:effectLst/>
              <a:latin typeface="Times New Roman" panose="02020603050405020304" pitchFamily="18" charset="0"/>
              <a:ea typeface="Arial" panose="020B0604020202020204" pitchFamily="34" charset="0"/>
            </a:endParaRPr>
          </a:p>
          <a:p>
            <a:pPr marL="342900" lvl="0" indent="-342900" algn="just">
              <a:lnSpc>
                <a:spcPts val="1140"/>
              </a:lnSpc>
              <a:buSzPts val="1000"/>
              <a:buFont typeface="Arial" panose="020B0604020202020204" pitchFamily="34" charset="0"/>
              <a:buChar char="•"/>
              <a:tabLst>
                <a:tab pos="166243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Monousuario.</a:t>
            </a:r>
            <a:r>
              <a:rPr lang="es-ES" sz="1800" spc="-4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Está</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previsto</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para</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soportar</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a</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un</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solo</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spc="-10" dirty="0">
                <a:effectLst/>
                <a:latin typeface="Arial" panose="020B0604020202020204" pitchFamily="34" charset="0"/>
                <a:ea typeface="Arial" panose="020B0604020202020204" pitchFamily="34" charset="0"/>
                <a:cs typeface="Times New Roman" panose="02020603050405020304" pitchFamily="18" charset="0"/>
              </a:rPr>
              <a:t>usuario,</a:t>
            </a:r>
            <a:endParaRPr lang="es-ES" sz="1800" dirty="0">
              <a:effectLst/>
              <a:latin typeface="Times New Roman" panose="02020603050405020304" pitchFamily="18" charset="0"/>
              <a:ea typeface="Arial" panose="020B0604020202020204" pitchFamily="34" charset="0"/>
            </a:endParaRPr>
          </a:p>
          <a:p>
            <a:pPr marL="342900" marR="889000" lvl="0" indent="-342900" algn="just">
              <a:lnSpc>
                <a:spcPct val="103000"/>
              </a:lnSpc>
              <a:spcBef>
                <a:spcPts val="15"/>
              </a:spcBef>
              <a:spcAft>
                <a:spcPts val="0"/>
              </a:spcAft>
              <a:buSzPts val="1000"/>
              <a:buFont typeface="Arial" panose="020B0604020202020204" pitchFamily="34" charset="0"/>
              <a:buChar char="•"/>
              <a:tabLst>
                <a:tab pos="166243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Multiusuario. Soporta varios usuarios trabajando simultáneamente desde varios terminales. A su ve cada usuario puede tener activo más de un proceso, por lo que el sistema, obligatoriamente, ha de ser multitarea. Los sistemas multiusuario reciben </a:t>
            </a:r>
            <a:r>
              <a:rPr lang="es-ES" sz="1800" b="1" dirty="0">
                <a:effectLst/>
                <a:latin typeface="Arial" panose="020B0604020202020204" pitchFamily="34" charset="0"/>
                <a:ea typeface="Arial" panose="020B0604020202020204" pitchFamily="34" charset="0"/>
                <a:cs typeface="Times New Roman" panose="02020603050405020304" pitchFamily="18" charset="0"/>
              </a:rPr>
              <a:t>también</a:t>
            </a:r>
            <a:r>
              <a:rPr lang="es-ES" sz="1800" b="1" spc="-15" dirty="0">
                <a:effectLst/>
                <a:latin typeface="Arial" panose="020B0604020202020204" pitchFamily="34" charset="0"/>
                <a:ea typeface="Arial" panose="020B0604020202020204" pitchFamily="34" charset="0"/>
                <a:cs typeface="Times New Roman" panose="02020603050405020304" pitchFamily="18" charset="0"/>
              </a:rPr>
              <a:t> </a:t>
            </a:r>
            <a:r>
              <a:rPr lang="es-ES" sz="1800" b="1" dirty="0">
                <a:effectLst/>
                <a:latin typeface="Arial" panose="020B0604020202020204" pitchFamily="34" charset="0"/>
                <a:ea typeface="Arial" panose="020B0604020202020204" pitchFamily="34" charset="0"/>
                <a:cs typeface="Times New Roman" panose="02020603050405020304" pitchFamily="18" charset="0"/>
              </a:rPr>
              <a:t>el</a:t>
            </a:r>
            <a:r>
              <a:rPr lang="es-ES" sz="1800" b="1" spc="-15" dirty="0">
                <a:effectLst/>
                <a:latin typeface="Arial" panose="020B0604020202020204" pitchFamily="34" charset="0"/>
                <a:ea typeface="Arial" panose="020B0604020202020204" pitchFamily="34" charset="0"/>
                <a:cs typeface="Times New Roman" panose="02020603050405020304" pitchFamily="18" charset="0"/>
              </a:rPr>
              <a:t> </a:t>
            </a:r>
            <a:r>
              <a:rPr lang="es-ES" sz="1800" b="1" dirty="0">
                <a:effectLst/>
                <a:latin typeface="Arial" panose="020B0604020202020204" pitchFamily="34" charset="0"/>
                <a:ea typeface="Arial" panose="020B0604020202020204" pitchFamily="34" charset="0"/>
                <a:cs typeface="Times New Roman" panose="02020603050405020304" pitchFamily="18" charset="0"/>
              </a:rPr>
              <a:t>nombre</a:t>
            </a:r>
            <a:r>
              <a:rPr lang="es-ES" sz="1800" b="1" spc="-15" dirty="0">
                <a:effectLst/>
                <a:latin typeface="Arial" panose="020B0604020202020204" pitchFamily="34" charset="0"/>
                <a:ea typeface="Arial" panose="020B0604020202020204" pitchFamily="34" charset="0"/>
                <a:cs typeface="Times New Roman" panose="02020603050405020304" pitchFamily="18" charset="0"/>
              </a:rPr>
              <a:t> </a:t>
            </a:r>
            <a:r>
              <a:rPr lang="es-ES" sz="1800" b="1" dirty="0">
                <a:effectLst/>
                <a:latin typeface="Arial" panose="020B0604020202020204" pitchFamily="34" charset="0"/>
                <a:ea typeface="Arial" panose="020B0604020202020204" pitchFamily="34" charset="0"/>
                <a:cs typeface="Times New Roman" panose="02020603050405020304" pitchFamily="18" charset="0"/>
              </a:rPr>
              <a:t>de</a:t>
            </a:r>
            <a:r>
              <a:rPr lang="es-ES" sz="1800" b="1" spc="-15" dirty="0">
                <a:effectLst/>
                <a:latin typeface="Arial" panose="020B0604020202020204" pitchFamily="34" charset="0"/>
                <a:ea typeface="Arial" panose="020B0604020202020204" pitchFamily="34" charset="0"/>
                <a:cs typeface="Times New Roman" panose="02020603050405020304" pitchFamily="18" charset="0"/>
              </a:rPr>
              <a:t> </a:t>
            </a:r>
            <a:r>
              <a:rPr lang="es-ES" sz="1800" b="1" dirty="0">
                <a:effectLst/>
                <a:latin typeface="Arial" panose="020B0604020202020204" pitchFamily="34" charset="0"/>
                <a:ea typeface="Arial" panose="020B0604020202020204" pitchFamily="34" charset="0"/>
                <a:cs typeface="Times New Roman" panose="02020603050405020304" pitchFamily="18" charset="0"/>
              </a:rPr>
              <a:t>tiempo</a:t>
            </a:r>
            <a:r>
              <a:rPr lang="es-ES" sz="1800" b="1" spc="-15" dirty="0">
                <a:effectLst/>
                <a:latin typeface="Arial" panose="020B0604020202020204" pitchFamily="34" charset="0"/>
                <a:ea typeface="Arial" panose="020B0604020202020204" pitchFamily="34" charset="0"/>
                <a:cs typeface="Times New Roman" panose="02020603050405020304" pitchFamily="18" charset="0"/>
              </a:rPr>
              <a:t> </a:t>
            </a:r>
            <a:r>
              <a:rPr lang="es-ES" sz="1800" b="1" dirty="0">
                <a:effectLst/>
                <a:latin typeface="Arial" panose="020B0604020202020204" pitchFamily="34" charset="0"/>
                <a:ea typeface="Arial" panose="020B0604020202020204" pitchFamily="34" charset="0"/>
                <a:cs typeface="Times New Roman" panose="02020603050405020304" pitchFamily="18" charset="0"/>
              </a:rPr>
              <a:t>compartido</a:t>
            </a:r>
            <a:r>
              <a:rPr lang="es-ES" sz="1800" dirty="0">
                <a:effectLst/>
                <a:latin typeface="Arial" panose="020B0604020202020204" pitchFamily="34" charset="0"/>
                <a:ea typeface="Arial" panose="020B0604020202020204" pitchFamily="34" charset="0"/>
                <a:cs typeface="Times New Roman" panose="02020603050405020304" pitchFamily="18" charset="0"/>
              </a:rPr>
              <a:t>,</a:t>
            </a:r>
            <a:r>
              <a:rPr lang="es-ES" sz="1800" spc="-1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porque</a:t>
            </a:r>
            <a:r>
              <a:rPr lang="es-ES" sz="1800" spc="-1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el</a:t>
            </a:r>
            <a:r>
              <a:rPr lang="es-ES" sz="1800" spc="-1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sistema</a:t>
            </a:r>
            <a:r>
              <a:rPr lang="es-ES" sz="1800" spc="-1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operativo</a:t>
            </a:r>
            <a:r>
              <a:rPr lang="es-ES" sz="1800" spc="-1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ha</a:t>
            </a:r>
            <a:r>
              <a:rPr lang="es-ES" sz="1800" spc="-1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a:t>
            </a:r>
            <a:r>
              <a:rPr lang="es-ES" sz="1800" spc="-1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repartir</a:t>
            </a:r>
            <a:r>
              <a:rPr lang="es-ES" sz="1800" spc="-1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el tiempo de la computadora entre los usuarios para que las tareas de todos ellos avancen de forma razonable.</a:t>
            </a:r>
            <a:endParaRPr lang="es-ES" sz="1800" dirty="0">
              <a:effectLst/>
              <a:latin typeface="Times New Roman" panose="02020603050405020304" pitchFamily="18" charset="0"/>
              <a:ea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46</a:t>
            </a:fld>
            <a:endParaRPr lang="es-ES"/>
          </a:p>
        </p:txBody>
      </p:sp>
    </p:spTree>
    <p:extLst>
      <p:ext uri="{BB962C8B-B14F-4D97-AF65-F5344CB8AC3E}">
        <p14:creationId xmlns:p14="http://schemas.microsoft.com/office/powerpoint/2010/main" val="3504594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marR="892175" lvl="0" indent="-342900" algn="just">
              <a:spcBef>
                <a:spcPts val="380"/>
              </a:spcBef>
              <a:spcAft>
                <a:spcPts val="0"/>
              </a:spcAft>
              <a:buSzPts val="1000"/>
              <a:buFont typeface="Arial" panose="020B0604020202020204" pitchFamily="34" charset="0"/>
              <a:buChar char="•"/>
              <a:tabLst>
                <a:tab pos="1830070" algn="l"/>
              </a:tabLst>
            </a:pPr>
            <a:r>
              <a:rPr lang="es-ES" sz="1000" b="1" dirty="0">
                <a:effectLst/>
                <a:latin typeface="Arial" panose="020B0604020202020204" pitchFamily="34" charset="0"/>
                <a:ea typeface="Arial" panose="020B0604020202020204" pitchFamily="34" charset="0"/>
                <a:cs typeface="Times New Roman" panose="02020603050405020304" pitchFamily="18" charset="0"/>
              </a:rPr>
              <a:t>Crear un proceso. </a:t>
            </a:r>
            <a:r>
              <a:rPr lang="es-ES" sz="1000" dirty="0">
                <a:effectLst/>
                <a:latin typeface="Arial" panose="020B0604020202020204" pitchFamily="34" charset="0"/>
                <a:ea typeface="Arial" panose="020B0604020202020204" pitchFamily="34" charset="0"/>
                <a:cs typeface="Times New Roman" panose="02020603050405020304" pitchFamily="18" charset="0"/>
              </a:rPr>
              <a:t>El proceso es creado por el sistema operativo cuando así lo solicita otro proceso, que se convierte en el padre del nuevo. Existen dos modalidades básicas para crear un proceso en los sistemas operativos;</a:t>
            </a:r>
            <a:endParaRPr lang="es-ES" sz="1100" dirty="0">
              <a:effectLst/>
              <a:latin typeface="Times New Roman" panose="02020603050405020304" pitchFamily="18" charset="0"/>
              <a:ea typeface="Arial" panose="020B0604020202020204" pitchFamily="34" charset="0"/>
            </a:endParaRPr>
          </a:p>
          <a:p>
            <a:pPr>
              <a:spcBef>
                <a:spcPts val="40"/>
              </a:spcBef>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marL="742950" marR="892175" lvl="1" indent="-285750">
              <a:spcAft>
                <a:spcPts val="0"/>
              </a:spcAft>
              <a:buSzPts val="1000"/>
              <a:buFont typeface="Arial" panose="020B0604020202020204" pitchFamily="34" charset="0"/>
              <a:buChar char="—"/>
              <a:tabLst>
                <a:tab pos="2002790" algn="l"/>
              </a:tabLst>
            </a:pPr>
            <a:r>
              <a:rPr lang="es-ES" sz="1000" dirty="0">
                <a:effectLst/>
                <a:latin typeface="Arial" panose="020B0604020202020204" pitchFamily="34" charset="0"/>
                <a:ea typeface="Arial" panose="020B0604020202020204" pitchFamily="34" charset="0"/>
                <a:cs typeface="Times New Roman" panose="02020603050405020304" pitchFamily="18" charset="0"/>
              </a:rPr>
              <a:t>Creación</a:t>
            </a:r>
            <a:r>
              <a:rPr lang="es-ES" sz="1000" spc="14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a</a:t>
            </a:r>
            <a:r>
              <a:rPr lang="es-ES" sz="1000" spc="13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partir</a:t>
            </a:r>
            <a:r>
              <a:rPr lang="es-ES" sz="1000" spc="14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a:t>
            </a:r>
            <a:r>
              <a:rPr lang="es-ES" sz="1000" spc="14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un</a:t>
            </a:r>
            <a:r>
              <a:rPr lang="es-ES" sz="1000" spc="14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proceso</a:t>
            </a:r>
            <a:r>
              <a:rPr lang="es-ES" sz="1000" spc="13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padre.</a:t>
            </a:r>
            <a:r>
              <a:rPr lang="es-ES" sz="1000" spc="13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En</a:t>
            </a:r>
            <a:r>
              <a:rPr lang="es-ES" sz="1000" spc="14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este</a:t>
            </a:r>
            <a:r>
              <a:rPr lang="es-ES" sz="1000" spc="13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caso,</a:t>
            </a:r>
            <a:r>
              <a:rPr lang="es-ES" sz="1000" spc="14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el</a:t>
            </a:r>
            <a:r>
              <a:rPr lang="es-ES" sz="1000" spc="14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proceso</a:t>
            </a:r>
            <a:r>
              <a:rPr lang="es-ES" sz="1000" spc="13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hijo</a:t>
            </a:r>
            <a:r>
              <a:rPr lang="es-ES" sz="1000" spc="14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es</a:t>
            </a:r>
            <a:r>
              <a:rPr lang="es-ES" sz="1000" spc="14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una copia exacta del proceso padre. Esta variante es la que utiliza UNIX.</a:t>
            </a:r>
            <a:endParaRPr lang="es-ES" sz="1100" dirty="0">
              <a:effectLst/>
              <a:latin typeface="Times New Roman" panose="02020603050405020304" pitchFamily="18" charset="0"/>
              <a:ea typeface="Arial" panose="020B0604020202020204" pitchFamily="34" charset="0"/>
            </a:endParaRPr>
          </a:p>
          <a:p>
            <a:pPr marL="742950" marR="893445" lvl="1" indent="-285750">
              <a:spcBef>
                <a:spcPts val="25"/>
              </a:spcBef>
              <a:spcAft>
                <a:spcPts val="0"/>
              </a:spcAft>
              <a:buSzPts val="1000"/>
              <a:buFont typeface="Arial" panose="020B0604020202020204" pitchFamily="34" charset="0"/>
              <a:buChar char="—"/>
              <a:tabLst>
                <a:tab pos="1995805" algn="l"/>
              </a:tabLst>
            </a:pPr>
            <a:r>
              <a:rPr lang="es-ES" sz="1000" dirty="0">
                <a:effectLst/>
                <a:latin typeface="Arial" panose="020B0604020202020204" pitchFamily="34" charset="0"/>
                <a:ea typeface="Arial" panose="020B0604020202020204" pitchFamily="34" charset="0"/>
                <a:cs typeface="Times New Roman" panose="02020603050405020304" pitchFamily="18" charset="0"/>
              </a:rPr>
              <a:t>Creación a partir de un archivo ejecutable. Esta modalidad es la que se define en el API Win32 de Windows NT.</a:t>
            </a:r>
            <a:endParaRPr lang="es-ES" sz="1100" dirty="0">
              <a:effectLst/>
              <a:latin typeface="Times New Roman" panose="02020603050405020304" pitchFamily="18" charset="0"/>
              <a:ea typeface="Arial" panose="020B0604020202020204" pitchFamily="34" charset="0"/>
            </a:endParaRPr>
          </a:p>
          <a:p>
            <a:pPr marL="342900" marR="892175" lvl="0" indent="-342900">
              <a:lnSpc>
                <a:spcPct val="100000"/>
              </a:lnSpc>
              <a:spcAft>
                <a:spcPts val="0"/>
              </a:spcAft>
              <a:buSzPts val="1000"/>
              <a:buFont typeface="Arial" panose="020B0604020202020204" pitchFamily="34" charset="0"/>
              <a:buChar char="•"/>
              <a:tabLst>
                <a:tab pos="1833880" algn="l"/>
              </a:tabLst>
            </a:pPr>
            <a:r>
              <a:rPr lang="es-ES" sz="1000" b="1" dirty="0">
                <a:effectLst/>
                <a:latin typeface="Arial" panose="020B0604020202020204" pitchFamily="34" charset="0"/>
                <a:ea typeface="Arial" panose="020B0604020202020204" pitchFamily="34" charset="0"/>
                <a:cs typeface="Times New Roman" panose="02020603050405020304" pitchFamily="18" charset="0"/>
              </a:rPr>
              <a:t>Ejecutar</a:t>
            </a:r>
            <a:r>
              <a:rPr lang="es-ES" sz="1000" b="1" spc="200" dirty="0">
                <a:effectLst/>
                <a:latin typeface="Arial" panose="020B0604020202020204" pitchFamily="34" charset="0"/>
                <a:ea typeface="Arial" panose="020B0604020202020204" pitchFamily="34" charset="0"/>
                <a:cs typeface="Times New Roman" panose="02020603050405020304" pitchFamily="18" charset="0"/>
              </a:rPr>
              <a:t> </a:t>
            </a:r>
            <a:r>
              <a:rPr lang="es-ES" sz="1000" b="1" dirty="0">
                <a:effectLst/>
                <a:latin typeface="Arial" panose="020B0604020202020204" pitchFamily="34" charset="0"/>
                <a:ea typeface="Arial" panose="020B0604020202020204" pitchFamily="34" charset="0"/>
                <a:cs typeface="Times New Roman" panose="02020603050405020304" pitchFamily="18" charset="0"/>
              </a:rPr>
              <a:t>un</a:t>
            </a:r>
            <a:r>
              <a:rPr lang="es-ES" sz="1000" b="1" spc="200" dirty="0">
                <a:effectLst/>
                <a:latin typeface="Arial" panose="020B0604020202020204" pitchFamily="34" charset="0"/>
                <a:ea typeface="Arial" panose="020B0604020202020204" pitchFamily="34" charset="0"/>
                <a:cs typeface="Times New Roman" panose="02020603050405020304" pitchFamily="18" charset="0"/>
              </a:rPr>
              <a:t> </a:t>
            </a:r>
            <a:r>
              <a:rPr lang="es-ES" sz="1000" b="1" dirty="0">
                <a:effectLst/>
                <a:latin typeface="Arial" panose="020B0604020202020204" pitchFamily="34" charset="0"/>
                <a:ea typeface="Arial" panose="020B0604020202020204" pitchFamily="34" charset="0"/>
                <a:cs typeface="Times New Roman" panose="02020603050405020304" pitchFamily="18" charset="0"/>
              </a:rPr>
              <a:t>proceso.</a:t>
            </a:r>
            <a:r>
              <a:rPr lang="es-ES" sz="1000" b="1" spc="20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Los</a:t>
            </a:r>
            <a:r>
              <a:rPr lang="es-ES" sz="1000" spc="20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procesos</a:t>
            </a:r>
            <a:r>
              <a:rPr lang="es-ES" sz="1000" spc="20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pueden</a:t>
            </a:r>
            <a:r>
              <a:rPr lang="es-ES" sz="1000" spc="20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ejecutar</a:t>
            </a:r>
            <a:r>
              <a:rPr lang="es-ES" sz="1000" spc="20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a:t>
            </a:r>
            <a:r>
              <a:rPr lang="es-ES" sz="1000" spc="20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dos</a:t>
            </a:r>
            <a:r>
              <a:rPr lang="es-ES" sz="1000" spc="20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formas; </a:t>
            </a:r>
            <a:r>
              <a:rPr lang="es-ES" sz="1000" i="1" dirty="0" err="1">
                <a:effectLst/>
                <a:latin typeface="Arial" panose="020B0604020202020204" pitchFamily="34" charset="0"/>
                <a:ea typeface="Arial" panose="020B0604020202020204" pitchFamily="34" charset="0"/>
                <a:cs typeface="Times New Roman" panose="02020603050405020304" pitchFamily="18" charset="0"/>
              </a:rPr>
              <a:t>batch</a:t>
            </a:r>
            <a:r>
              <a:rPr lang="es-ES" sz="1000" i="1"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 interactiva. Un proceso que ejecuta en modo </a:t>
            </a:r>
            <a:r>
              <a:rPr lang="es-ES" sz="1000" i="1" dirty="0" err="1">
                <a:effectLst/>
                <a:latin typeface="Arial" panose="020B0604020202020204" pitchFamily="34" charset="0"/>
                <a:ea typeface="Arial" panose="020B0604020202020204" pitchFamily="34" charset="0"/>
                <a:cs typeface="Times New Roman" panose="02020603050405020304" pitchFamily="18" charset="0"/>
              </a:rPr>
              <a:t>batch</a:t>
            </a:r>
            <a:r>
              <a:rPr lang="es-ES" sz="1000" i="1"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también llamado </a:t>
            </a:r>
            <a:r>
              <a:rPr lang="es-ES" sz="1000" i="1" dirty="0" err="1">
                <a:effectLst/>
                <a:latin typeface="Arial" panose="020B0604020202020204" pitchFamily="34" charset="0"/>
                <a:ea typeface="Arial" panose="020B0604020202020204" pitchFamily="34" charset="0"/>
                <a:cs typeface="Times New Roman" panose="02020603050405020304" pitchFamily="18" charset="0"/>
              </a:rPr>
              <a:t>background</a:t>
            </a:r>
            <a:r>
              <a:rPr lang="es-ES" sz="1000" i="1"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no</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está</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asociado</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a</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ningún</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terminal.</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Deberá</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tomar</a:t>
            </a:r>
            <a:r>
              <a:rPr lang="es-ES" sz="1000" spc="17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sus</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datos</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a:t>
            </a:r>
            <a:r>
              <a:rPr lang="es-ES" sz="1000" spc="17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entrada</a:t>
            </a:r>
            <a:r>
              <a:rPr lang="es-ES" sz="1000" spc="17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a:t>
            </a:r>
            <a:r>
              <a:rPr lang="es-ES" sz="1000" spc="17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un archivo y deberá depositar sus resultados en otro archivo. Un ejemplo típico de un </a:t>
            </a:r>
            <a:r>
              <a:rPr lang="es-ES" sz="1000" dirty="0" err="1">
                <a:effectLst/>
                <a:latin typeface="Arial" panose="020B0604020202020204" pitchFamily="34" charset="0"/>
                <a:ea typeface="Arial" panose="020B0604020202020204" pitchFamily="34" charset="0"/>
                <a:cs typeface="Times New Roman" panose="02020603050405020304" pitchFamily="18" charset="0"/>
              </a:rPr>
              <a:t>proceso</a:t>
            </a:r>
            <a:r>
              <a:rPr lang="es-ES" sz="1000" i="1" dirty="0" err="1">
                <a:effectLst/>
                <a:latin typeface="Arial" panose="020B0604020202020204" pitchFamily="34" charset="0"/>
                <a:ea typeface="Arial" panose="020B0604020202020204" pitchFamily="34" charset="0"/>
                <a:cs typeface="Times New Roman" panose="02020603050405020304" pitchFamily="18" charset="0"/>
              </a:rPr>
              <a:t>batch</a:t>
            </a:r>
            <a:r>
              <a:rPr lang="es-ES" sz="1000" dirty="0" err="1">
                <a:effectLst/>
                <a:latin typeface="Arial" panose="020B0604020202020204" pitchFamily="34" charset="0"/>
                <a:ea typeface="Arial" panose="020B0604020202020204" pitchFamily="34" charset="0"/>
                <a:cs typeface="Times New Roman" panose="02020603050405020304" pitchFamily="18" charset="0"/>
              </a:rPr>
              <a:t>es</a:t>
            </a:r>
            <a:r>
              <a:rPr lang="es-ES" sz="1000" spc="16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un</a:t>
            </a:r>
            <a:r>
              <a:rPr lang="es-ES" sz="1000" spc="16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proceso</a:t>
            </a:r>
            <a:r>
              <a:rPr lang="es-ES" sz="1000" spc="16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a:t>
            </a:r>
            <a:r>
              <a:rPr lang="es-ES" sz="1000" spc="16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nóminas,</a:t>
            </a:r>
            <a:r>
              <a:rPr lang="es-ES" sz="1000" spc="16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que</a:t>
            </a:r>
            <a:r>
              <a:rPr lang="es-ES" sz="1000" spc="17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parte</a:t>
            </a:r>
            <a:r>
              <a:rPr lang="es-ES" sz="1000" spc="16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del</a:t>
            </a:r>
            <a:r>
              <a:rPr lang="es-ES" sz="1000" spc="16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archivo</a:t>
            </a:r>
            <a:r>
              <a:rPr lang="es-ES" sz="1000" spc="16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a:t>
            </a:r>
            <a:r>
              <a:rPr lang="es-ES" sz="1000" spc="16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empleados</a:t>
            </a:r>
            <a:r>
              <a:rPr lang="es-ES" sz="1000" spc="16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y del</a:t>
            </a:r>
            <a:r>
              <a:rPr lang="es-ES" sz="1000" spc="13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chivo</a:t>
            </a:r>
            <a:r>
              <a:rPr lang="es-ES" sz="1000" spc="13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a:t>
            </a:r>
            <a:r>
              <a:rPr lang="es-ES" sz="1000" spc="12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los</a:t>
            </a:r>
            <a:r>
              <a:rPr lang="es-ES" sz="1000" spc="13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partes</a:t>
            </a:r>
            <a:r>
              <a:rPr lang="es-ES" sz="1000" spc="13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a:t>
            </a:r>
            <a:r>
              <a:rPr lang="es-ES" sz="1000" spc="12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trabajo</a:t>
            </a:r>
            <a:r>
              <a:rPr lang="es-ES" sz="1000" spc="13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y</a:t>
            </a:r>
            <a:r>
              <a:rPr lang="es-ES" sz="1000" spc="13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genera</a:t>
            </a:r>
            <a:r>
              <a:rPr lang="es-ES" sz="1000" spc="13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un</a:t>
            </a:r>
            <a:r>
              <a:rPr lang="es-ES" sz="1000" spc="13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archivo</a:t>
            </a:r>
            <a:r>
              <a:rPr lang="es-ES" sz="1000" spc="13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a:t>
            </a:r>
            <a:r>
              <a:rPr lang="es-ES" sz="1000" spc="13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órdenes</a:t>
            </a:r>
            <a:r>
              <a:rPr lang="es-ES" sz="1000" spc="13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básicas</a:t>
            </a:r>
            <a:r>
              <a:rPr lang="es-ES" sz="1000" spc="13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para pagar las nóminas.</a:t>
            </a:r>
            <a:endParaRPr lang="es-ES" sz="1100" dirty="0">
              <a:effectLst/>
              <a:latin typeface="Times New Roman" panose="02020603050405020304" pitchFamily="18" charset="0"/>
              <a:ea typeface="Arial" panose="020B0604020202020204" pitchFamily="34" charset="0"/>
            </a:endParaRPr>
          </a:p>
          <a:p>
            <a:pPr marL="1818640" marR="891540" indent="274320" algn="just">
              <a:lnSpc>
                <a:spcPct val="100000"/>
              </a:lnSpc>
              <a:spcAft>
                <a:spcPts val="0"/>
              </a:spcAft>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Por el contrario, un proceso que ejecuta en modo interactivo está asociado a un terminal, por el que recibe la información del usuario y por el q e contesta con los resultados. Un ejemplo típico de un proceso interactivo es un proceso de </a:t>
            </a:r>
            <a:r>
              <a:rPr lang="es-ES" sz="1000" spc="-10" dirty="0">
                <a:effectLst/>
                <a:latin typeface="Arial" panose="020B0604020202020204" pitchFamily="34" charset="0"/>
                <a:ea typeface="Times New Roman" panose="02020603050405020304" pitchFamily="18" charset="0"/>
                <a:cs typeface="Times New Roman" panose="02020603050405020304" pitchFamily="18" charset="0"/>
              </a:rPr>
              <a:t>edición.</a:t>
            </a:r>
            <a:endParaRPr lang="es-ES" sz="1100" dirty="0">
              <a:effectLst/>
              <a:latin typeface="Times New Roman" panose="02020603050405020304" pitchFamily="18" charset="0"/>
              <a:ea typeface="Times New Roman" panose="02020603050405020304" pitchFamily="18" charset="0"/>
            </a:endParaRPr>
          </a:p>
          <a:p>
            <a:pPr marL="342900" marR="894715" lvl="0" indent="-342900" algn="just">
              <a:lnSpc>
                <a:spcPct val="100000"/>
              </a:lnSpc>
              <a:spcAft>
                <a:spcPts val="0"/>
              </a:spcAft>
              <a:buSzPts val="1000"/>
              <a:buFont typeface="Arial" panose="020B0604020202020204" pitchFamily="34" charset="0"/>
              <a:buChar char="•"/>
              <a:tabLst>
                <a:tab pos="1830070" algn="l"/>
              </a:tabLst>
            </a:pPr>
            <a:r>
              <a:rPr lang="es-ES" sz="1000" b="1" dirty="0">
                <a:effectLst/>
                <a:latin typeface="Arial" panose="020B0604020202020204" pitchFamily="34" charset="0"/>
                <a:ea typeface="Arial" panose="020B0604020202020204" pitchFamily="34" charset="0"/>
                <a:cs typeface="Times New Roman" panose="02020603050405020304" pitchFamily="18" charset="0"/>
              </a:rPr>
              <a:t>Terminar la ejecución de un proceso</a:t>
            </a:r>
            <a:r>
              <a:rPr lang="es-ES" sz="1000" dirty="0">
                <a:effectLst/>
                <a:latin typeface="Arial" panose="020B0604020202020204" pitchFamily="34" charset="0"/>
                <a:ea typeface="Arial" panose="020B0604020202020204" pitchFamily="34" charset="0"/>
                <a:cs typeface="Times New Roman" panose="02020603050405020304" pitchFamily="18" charset="0"/>
              </a:rPr>
              <a:t>. Un proceso puede finalizar su ejecución por varias causas, entre las que se encuentran las siguientes:</a:t>
            </a:r>
            <a:endParaRPr lang="es-ES" sz="1100" dirty="0">
              <a:effectLst/>
              <a:latin typeface="Times New Roman" panose="02020603050405020304" pitchFamily="18" charset="0"/>
              <a:ea typeface="Arial" panose="020B0604020202020204" pitchFamily="34" charset="0"/>
            </a:endParaRPr>
          </a:p>
          <a:p>
            <a:pPr>
              <a:spcBef>
                <a:spcPts val="45"/>
              </a:spcBef>
            </a:pPr>
            <a:r>
              <a:rPr lang="es-ES" sz="95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marL="742950" lvl="1" indent="-285750">
              <a:buSzPts val="1000"/>
              <a:buFont typeface="Arial" panose="020B0604020202020204" pitchFamily="34" charset="0"/>
              <a:buChar char="—"/>
              <a:tabLst>
                <a:tab pos="2002790" algn="l"/>
              </a:tabLst>
            </a:pPr>
            <a:r>
              <a:rPr lang="es-ES" sz="1000" dirty="0">
                <a:effectLst/>
                <a:latin typeface="Arial" panose="020B0604020202020204" pitchFamily="34" charset="0"/>
                <a:ea typeface="Arial" panose="020B0604020202020204" pitchFamily="34" charset="0"/>
                <a:cs typeface="Times New Roman" panose="02020603050405020304" pitchFamily="18" charset="0"/>
              </a:rPr>
              <a:t>Ha</a:t>
            </a:r>
            <a:r>
              <a:rPr lang="es-ES" sz="1000" spc="-3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terminado</a:t>
            </a:r>
            <a:r>
              <a:rPr lang="es-ES" sz="1000" spc="-3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a:t>
            </a:r>
            <a:r>
              <a:rPr lang="es-ES" sz="1000" spc="-3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ejecutar</a:t>
            </a:r>
            <a:r>
              <a:rPr lang="es-ES" sz="1000" spc="-2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el</a:t>
            </a:r>
            <a:r>
              <a:rPr lang="es-ES" sz="1000" spc="-25" dirty="0">
                <a:effectLst/>
                <a:latin typeface="Arial" panose="020B0604020202020204" pitchFamily="34" charset="0"/>
                <a:ea typeface="Arial" panose="020B0604020202020204" pitchFamily="34" charset="0"/>
                <a:cs typeface="Times New Roman" panose="02020603050405020304" pitchFamily="18" charset="0"/>
              </a:rPr>
              <a:t> </a:t>
            </a:r>
            <a:r>
              <a:rPr lang="es-ES" sz="1000" spc="-10" dirty="0">
                <a:effectLst/>
                <a:latin typeface="Arial" panose="020B0604020202020204" pitchFamily="34" charset="0"/>
                <a:ea typeface="Arial" panose="020B0604020202020204" pitchFamily="34" charset="0"/>
                <a:cs typeface="Times New Roman" panose="02020603050405020304" pitchFamily="18" charset="0"/>
              </a:rPr>
              <a:t>programa.</a:t>
            </a:r>
            <a:endParaRPr lang="es-ES" sz="1100" dirty="0">
              <a:effectLst/>
              <a:latin typeface="Times New Roman" panose="02020603050405020304" pitchFamily="18" charset="0"/>
              <a:ea typeface="Arial" panose="020B0604020202020204" pitchFamily="34" charset="0"/>
            </a:endParaRPr>
          </a:p>
          <a:p>
            <a:pPr marL="742950" marR="891540" lvl="1" indent="-285750">
              <a:lnSpc>
                <a:spcPct val="105000"/>
              </a:lnSpc>
              <a:spcBef>
                <a:spcPts val="55"/>
              </a:spcBef>
              <a:spcAft>
                <a:spcPts val="0"/>
              </a:spcAft>
              <a:buSzPts val="1000"/>
              <a:buFont typeface="Arial" panose="020B0604020202020204" pitchFamily="34" charset="0"/>
              <a:buChar char="—"/>
              <a:tabLst>
                <a:tab pos="2010410" algn="l"/>
              </a:tabLst>
            </a:pPr>
            <a:r>
              <a:rPr lang="es-ES" sz="1000" dirty="0">
                <a:effectLst/>
                <a:latin typeface="Arial" panose="020B0604020202020204" pitchFamily="34" charset="0"/>
                <a:ea typeface="Arial" panose="020B0604020202020204" pitchFamily="34" charset="0"/>
                <a:cs typeface="Times New Roman" panose="02020603050405020304" pitchFamily="18" charset="0"/>
              </a:rPr>
              <a:t>Se</a:t>
            </a:r>
            <a:r>
              <a:rPr lang="es-ES" sz="1000" spc="18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produce</a:t>
            </a:r>
            <a:r>
              <a:rPr lang="es-ES" sz="1000" spc="17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una</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condición</a:t>
            </a:r>
            <a:r>
              <a:rPr lang="es-ES" sz="1000" spc="18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error</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en</a:t>
            </a:r>
            <a:r>
              <a:rPr lang="es-ES" sz="1000" spc="18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su</a:t>
            </a:r>
            <a:r>
              <a:rPr lang="es-ES" sz="1000" spc="18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ejecución</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a:t>
            </a:r>
            <a:r>
              <a:rPr lang="es-ES" sz="1000" spc="18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ej.;</a:t>
            </a:r>
            <a:r>
              <a:rPr lang="es-ES" sz="1000" spc="18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división</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por</a:t>
            </a:r>
            <a:r>
              <a:rPr lang="es-ES" sz="1000" spc="18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O</a:t>
            </a:r>
            <a:r>
              <a:rPr lang="es-ES" sz="1000" spc="17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err="1">
                <a:effectLst/>
                <a:latin typeface="Arial" panose="020B0604020202020204" pitchFamily="34" charset="0"/>
                <a:ea typeface="Arial" panose="020B0604020202020204" pitchFamily="34" charset="0"/>
                <a:cs typeface="Times New Roman" panose="02020603050405020304" pitchFamily="18" charset="0"/>
              </a:rPr>
              <a:t>o</a:t>
            </a:r>
            <a:r>
              <a:rPr lang="es-ES" sz="1000" dirty="0">
                <a:effectLst/>
                <a:latin typeface="Arial" panose="020B0604020202020204" pitchFamily="34" charset="0"/>
                <a:ea typeface="Arial" panose="020B0604020202020204" pitchFamily="34" charset="0"/>
                <a:cs typeface="Times New Roman" panose="02020603050405020304" pitchFamily="18" charset="0"/>
              </a:rPr>
              <a:t> violación de memoria).</a:t>
            </a:r>
            <a:endParaRPr lang="es-ES" sz="1100" dirty="0">
              <a:effectLst/>
              <a:latin typeface="Times New Roman" panose="02020603050405020304" pitchFamily="18" charset="0"/>
              <a:ea typeface="Arial" panose="020B0604020202020204" pitchFamily="34" charset="0"/>
            </a:endParaRPr>
          </a:p>
          <a:p>
            <a:pPr marL="742950" lvl="1" indent="-285750">
              <a:lnSpc>
                <a:spcPts val="1125"/>
              </a:lnSpc>
              <a:buSzPts val="1000"/>
              <a:buFont typeface="Arial" panose="020B0604020202020204" pitchFamily="34" charset="0"/>
              <a:buChar char="—"/>
              <a:tabLst>
                <a:tab pos="2002155" algn="l"/>
              </a:tabLst>
            </a:pPr>
            <a:r>
              <a:rPr lang="es-ES" sz="1000" dirty="0">
                <a:effectLst/>
                <a:latin typeface="Arial" panose="020B0604020202020204" pitchFamily="34" charset="0"/>
                <a:ea typeface="Arial" panose="020B0604020202020204" pitchFamily="34" charset="0"/>
                <a:cs typeface="Times New Roman" panose="02020603050405020304" pitchFamily="18" charset="0"/>
              </a:rPr>
              <a:t>Otro</a:t>
            </a:r>
            <a:r>
              <a:rPr lang="es-ES" sz="1000" spc="-3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proceso</a:t>
            </a:r>
            <a:r>
              <a:rPr lang="es-ES" sz="1000" spc="-2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o</a:t>
            </a:r>
            <a:r>
              <a:rPr lang="es-ES" sz="1000" spc="-2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el</a:t>
            </a:r>
            <a:r>
              <a:rPr lang="es-ES" sz="1000" spc="-2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usuario</a:t>
            </a:r>
            <a:r>
              <a:rPr lang="es-ES" sz="1000" spc="-2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deciden</a:t>
            </a:r>
            <a:r>
              <a:rPr lang="es-ES" sz="1000" spc="-2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que</a:t>
            </a:r>
            <a:r>
              <a:rPr lang="es-ES" sz="1000" spc="-2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ha</a:t>
            </a:r>
            <a:r>
              <a:rPr lang="es-ES" sz="1000" spc="-2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a:t>
            </a:r>
            <a:r>
              <a:rPr lang="es-ES" sz="1000" spc="-20" dirty="0">
                <a:effectLst/>
                <a:latin typeface="Arial" panose="020B0604020202020204" pitchFamily="34" charset="0"/>
                <a:ea typeface="Arial" panose="020B0604020202020204" pitchFamily="34" charset="0"/>
                <a:cs typeface="Times New Roman" panose="02020603050405020304" pitchFamily="18" charset="0"/>
              </a:rPr>
              <a:t> </a:t>
            </a:r>
            <a:r>
              <a:rPr lang="es-ES" sz="1000" spc="-10" dirty="0">
                <a:effectLst/>
                <a:latin typeface="Arial" panose="020B0604020202020204" pitchFamily="34" charset="0"/>
                <a:ea typeface="Arial" panose="020B0604020202020204" pitchFamily="34" charset="0"/>
                <a:cs typeface="Times New Roman" panose="02020603050405020304" pitchFamily="18" charset="0"/>
              </a:rPr>
              <a:t>terminar.</a:t>
            </a:r>
            <a:endParaRPr lang="es-ES" sz="1100" dirty="0">
              <a:effectLst/>
              <a:latin typeface="Times New Roman" panose="02020603050405020304" pitchFamily="18" charset="0"/>
              <a:ea typeface="Arial" panose="020B0604020202020204" pitchFamily="34" charset="0"/>
            </a:endParaRPr>
          </a:p>
          <a:p>
            <a:pPr>
              <a:spcBef>
                <a:spcPts val="15"/>
              </a:spcBef>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marL="342900" marR="890905" lvl="0" indent="-342900" algn="just">
              <a:lnSpc>
                <a:spcPct val="100000"/>
              </a:lnSpc>
              <a:spcAft>
                <a:spcPts val="0"/>
              </a:spcAft>
              <a:buSzPts val="1000"/>
              <a:buFont typeface="Arial" panose="020B0604020202020204" pitchFamily="34" charset="0"/>
              <a:buChar char="•"/>
              <a:tabLst>
                <a:tab pos="1819275" algn="l"/>
              </a:tabLst>
            </a:pPr>
            <a:r>
              <a:rPr lang="es-ES" sz="1000" b="1" dirty="0">
                <a:effectLst/>
                <a:latin typeface="Arial" panose="020B0604020202020204" pitchFamily="34" charset="0"/>
                <a:ea typeface="Arial" panose="020B0604020202020204" pitchFamily="34" charset="0"/>
                <a:cs typeface="Times New Roman" panose="02020603050405020304" pitchFamily="18" charset="0"/>
              </a:rPr>
              <a:t>Cambiar el programa de un proceso</a:t>
            </a:r>
            <a:r>
              <a:rPr lang="es-ES" sz="1000" dirty="0">
                <a:effectLst/>
                <a:latin typeface="Arial" panose="020B0604020202020204" pitchFamily="34" charset="0"/>
                <a:ea typeface="Arial" panose="020B0604020202020204" pitchFamily="34" charset="0"/>
                <a:cs typeface="Times New Roman" panose="02020603050405020304" pitchFamily="18" charset="0"/>
              </a:rPr>
              <a:t>. Algunos sistemas operativos incluyen, además</a:t>
            </a:r>
            <a:r>
              <a:rPr lang="es-ES" sz="1000" spc="-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de</a:t>
            </a:r>
            <a:r>
              <a:rPr lang="es-ES" sz="1000" spc="-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los anteriores,</a:t>
            </a:r>
            <a:r>
              <a:rPr lang="es-ES" sz="1000" spc="-1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un</a:t>
            </a:r>
            <a:r>
              <a:rPr lang="es-ES" sz="1000" spc="-1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servicio</a:t>
            </a:r>
            <a:r>
              <a:rPr lang="es-ES" sz="1000" spc="-1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que</a:t>
            </a:r>
            <a:r>
              <a:rPr lang="es-ES" sz="1000" spc="-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cambia</a:t>
            </a:r>
            <a:r>
              <a:rPr lang="es-ES" sz="1000" spc="-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el</a:t>
            </a:r>
            <a:r>
              <a:rPr lang="es-ES" sz="1000" spc="-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programa</a:t>
            </a:r>
            <a:r>
              <a:rPr lang="es-ES" sz="1000" spc="-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que está</a:t>
            </a:r>
            <a:r>
              <a:rPr lang="es-ES" sz="1000" spc="-1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ejecutando un proceso por otro programa almacenado en disco, Observe que esta operación no consiste en crear un nuevo proceso que ejecuta ese nuevo programa. Se trata de eliminar el programa que está ejecutando el proceso y d incluir un nuevo programa que se trae del disco.</a:t>
            </a:r>
            <a:endParaRPr lang="es-ES" sz="1100" dirty="0">
              <a:effectLst/>
              <a:latin typeface="Times New Roman" panose="02020603050405020304" pitchFamily="18" charset="0"/>
              <a:ea typeface="Arial" panose="020B0604020202020204" pitchFamily="34" charset="0"/>
            </a:endParaRPr>
          </a:p>
          <a:p>
            <a:r>
              <a:rPr lang="es-E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47</a:t>
            </a:fld>
            <a:endParaRPr lang="es-ES"/>
          </a:p>
        </p:txBody>
      </p:sp>
    </p:spTree>
    <p:extLst>
      <p:ext uri="{BB962C8B-B14F-4D97-AF65-F5344CB8AC3E}">
        <p14:creationId xmlns:p14="http://schemas.microsoft.com/office/powerpoint/2010/main" val="3478415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433830" marR="890905" algn="just">
              <a:lnSpc>
                <a:spcPct val="100000"/>
              </a:lnSpc>
              <a:spcBef>
                <a:spcPts val="5"/>
              </a:spcBef>
              <a:spcAft>
                <a:spcPts val="0"/>
              </a:spcAft>
            </a:pP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El gestor de memoria es uno de los componentes principales del sistema operativo</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Su actividad se centra fundamentalmente en la categoría de gestión de recursos, puesto que tiene por objetivo casi exclusivo la gestión del recurso memoria. En este sentido se encarga de:</a:t>
            </a:r>
            <a:endParaRPr lang="es-ES" sz="1800" dirty="0">
              <a:effectLst/>
              <a:latin typeface="Times New Roman" panose="02020603050405020304" pitchFamily="18" charset="0"/>
              <a:ea typeface="Times New Roman" panose="02020603050405020304" pitchFamily="18" charset="0"/>
            </a:endParaRPr>
          </a:p>
          <a:p>
            <a:pPr>
              <a:spcBef>
                <a:spcPts val="55"/>
              </a:spcBef>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342900" lvl="0" indent="-342900">
              <a:buSzPts val="1000"/>
              <a:buFont typeface="Arial" panose="020B0604020202020204" pitchFamily="34" charset="0"/>
              <a:buChar char="•"/>
              <a:tabLst>
                <a:tab pos="183007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Asignar</a:t>
            </a:r>
            <a:r>
              <a:rPr lang="es-ES" sz="1800" spc="-3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memoria</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a</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los</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procesos</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para</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crear</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su</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imagen</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spc="-10" dirty="0">
                <a:effectLst/>
                <a:latin typeface="Arial" panose="020B0604020202020204" pitchFamily="34" charset="0"/>
                <a:ea typeface="Arial" panose="020B0604020202020204" pitchFamily="34" charset="0"/>
                <a:cs typeface="Times New Roman" panose="02020603050405020304" pitchFamily="18" charset="0"/>
              </a:rPr>
              <a:t>memoria.</a:t>
            </a:r>
            <a:endParaRPr lang="es-ES" sz="1800" dirty="0">
              <a:effectLst/>
              <a:latin typeface="Times New Roman" panose="02020603050405020304" pitchFamily="18" charset="0"/>
              <a:ea typeface="Arial" panose="020B0604020202020204" pitchFamily="34" charset="0"/>
            </a:endParaRPr>
          </a:p>
          <a:p>
            <a:pPr marL="342900" marR="893445" lvl="0" indent="-342900">
              <a:spcBef>
                <a:spcPts val="15"/>
              </a:spcBef>
              <a:spcAft>
                <a:spcPts val="0"/>
              </a:spcAft>
              <a:buSzPts val="1000"/>
              <a:buFont typeface="Arial" panose="020B0604020202020204" pitchFamily="34" charset="0"/>
              <a:buChar char="•"/>
              <a:tabLst>
                <a:tab pos="183007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Proporcionar memoria a los procesos cuando la soliciten y liberarla cuando así lo </a:t>
            </a:r>
            <a:r>
              <a:rPr lang="es-ES" sz="1800" spc="-10" dirty="0">
                <a:effectLst/>
                <a:latin typeface="Arial" panose="020B0604020202020204" pitchFamily="34" charset="0"/>
                <a:ea typeface="Arial" panose="020B0604020202020204" pitchFamily="34" charset="0"/>
                <a:cs typeface="Times New Roman" panose="02020603050405020304" pitchFamily="18" charset="0"/>
              </a:rPr>
              <a:t>requieran.</a:t>
            </a:r>
            <a:endParaRPr lang="es-ES" sz="1800" dirty="0">
              <a:effectLst/>
              <a:latin typeface="Times New Roman" panose="02020603050405020304" pitchFamily="18" charset="0"/>
              <a:ea typeface="Arial" panose="020B0604020202020204" pitchFamily="34" charset="0"/>
            </a:endParaRPr>
          </a:p>
          <a:p>
            <a:pPr marL="342900" marR="892175" lvl="0" indent="-342900">
              <a:lnSpc>
                <a:spcPct val="100000"/>
              </a:lnSpc>
              <a:spcBef>
                <a:spcPts val="15"/>
              </a:spcBef>
              <a:spcAft>
                <a:spcPts val="0"/>
              </a:spcAft>
              <a:buSzPts val="1000"/>
              <a:buFont typeface="Arial" panose="020B0604020202020204" pitchFamily="34" charset="0"/>
              <a:buChar char="•"/>
              <a:tabLst>
                <a:tab pos="183007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Tratar</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los</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posibles</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ores</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acceso</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a</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memoria,</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evitando</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que</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unos</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procesos interfieran en la memoria de otros.</a:t>
            </a:r>
            <a:endParaRPr lang="es-ES" sz="1800" dirty="0">
              <a:effectLst/>
              <a:latin typeface="Times New Roman" panose="02020603050405020304" pitchFamily="18" charset="0"/>
              <a:ea typeface="Arial" panose="020B0604020202020204" pitchFamily="34" charset="0"/>
            </a:endParaRPr>
          </a:p>
          <a:p>
            <a:pPr marL="342900" marR="892175" lvl="0" indent="-342900">
              <a:spcAft>
                <a:spcPts val="0"/>
              </a:spcAft>
              <a:buSzPts val="1000"/>
              <a:buFont typeface="Arial" panose="020B0604020202020204" pitchFamily="34" charset="0"/>
              <a:buChar char="•"/>
              <a:tabLst>
                <a:tab pos="183007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Permitir que los procesos</a:t>
            </a:r>
            <a:r>
              <a:rPr lang="es-ES" sz="1800" spc="-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puedan</a:t>
            </a:r>
            <a:r>
              <a:rPr lang="es-ES" sz="1800" spc="-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compartir memoria</a:t>
            </a:r>
            <a:r>
              <a:rPr lang="es-ES" sz="1800" spc="-1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entre</a:t>
            </a:r>
            <a:r>
              <a:rPr lang="es-ES" sz="1800" spc="-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ellos.</a:t>
            </a:r>
            <a:r>
              <a:rPr lang="es-ES" sz="1800" spc="-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 esta</a:t>
            </a:r>
            <a:r>
              <a:rPr lang="es-ES" sz="1800" spc="-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forma los procesos podrán comunicarse entre ellos.</a:t>
            </a:r>
            <a:endParaRPr lang="es-ES" sz="1800" dirty="0">
              <a:effectLst/>
              <a:latin typeface="Times New Roman" panose="02020603050405020304" pitchFamily="18" charset="0"/>
              <a:ea typeface="Arial" panose="020B0604020202020204" pitchFamily="34" charset="0"/>
            </a:endParaRPr>
          </a:p>
          <a:p>
            <a:pPr marL="342900" marR="892810" lvl="0" indent="-342900">
              <a:spcBef>
                <a:spcPts val="20"/>
              </a:spcBef>
              <a:spcAft>
                <a:spcPts val="0"/>
              </a:spcAft>
              <a:buSzPts val="1000"/>
              <a:buFont typeface="Arial" panose="020B0604020202020204" pitchFamily="34" charset="0"/>
              <a:buChar char="•"/>
              <a:tabLst>
                <a:tab pos="183007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Gestiona la jerarquía de memoria y tratar los fallos de página en los sistemas con memoria virtual,</a:t>
            </a:r>
            <a:endParaRPr lang="es-ES" sz="1800" dirty="0">
              <a:effectLst/>
              <a:latin typeface="Times New Roman" panose="02020603050405020304" pitchFamily="18" charset="0"/>
              <a:ea typeface="Arial" panose="020B0604020202020204" pitchFamily="34" charset="0"/>
            </a:endParaRPr>
          </a:p>
          <a:p>
            <a:pPr>
              <a:spcBef>
                <a:spcPts val="30"/>
              </a:spcBef>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1433830" marR="892175" indent="287655" algn="just">
              <a:spcBef>
                <a:spcPts val="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Además de estas funciones, el gestor de memoria, en la categoría de servicios a los programas, suministra los siguientes servicios: el de solicitar memoria, el de liberarla y el de permitir que los</a:t>
            </a:r>
            <a:endParaRPr lang="es-ES" sz="1800" dirty="0">
              <a:effectLst/>
              <a:latin typeface="Times New Roman" panose="02020603050405020304" pitchFamily="18" charset="0"/>
              <a:ea typeface="Times New Roman" panose="02020603050405020304" pitchFamily="18" charset="0"/>
            </a:endParaRPr>
          </a:p>
          <a:p>
            <a:pPr>
              <a:spcBef>
                <a:spcPts val="15"/>
              </a:spcBef>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48</a:t>
            </a:fld>
            <a:endParaRPr lang="es-ES"/>
          </a:p>
        </p:txBody>
      </p:sp>
    </p:spTree>
    <p:extLst>
      <p:ext uri="{BB962C8B-B14F-4D97-AF65-F5344CB8AC3E}">
        <p14:creationId xmlns:p14="http://schemas.microsoft.com/office/powerpoint/2010/main" val="2996364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marR="890905" lvl="0" indent="-342900" algn="just">
              <a:lnSpc>
                <a:spcPct val="100000"/>
              </a:lnSpc>
              <a:spcAft>
                <a:spcPts val="0"/>
              </a:spcAft>
              <a:buSzPts val="1000"/>
              <a:buFont typeface="Arial" panose="020B0604020202020204" pitchFamily="34" charset="0"/>
              <a:buChar char="•"/>
              <a:tabLst>
                <a:tab pos="1751965" algn="l"/>
              </a:tabLst>
            </a:pPr>
            <a:r>
              <a:rPr lang="es-ES" sz="1800" b="1" dirty="0">
                <a:effectLst/>
                <a:latin typeface="Arial" panose="020B0604020202020204" pitchFamily="34" charset="0"/>
                <a:ea typeface="Arial" panose="020B0604020202020204" pitchFamily="34" charset="0"/>
                <a:cs typeface="Times New Roman" panose="02020603050405020304" pitchFamily="18" charset="0"/>
              </a:rPr>
              <a:t>Solicitar memoria. </a:t>
            </a:r>
            <a:r>
              <a:rPr lang="es-ES" sz="1800" dirty="0">
                <a:effectLst/>
                <a:latin typeface="Arial" panose="020B0604020202020204" pitchFamily="34" charset="0"/>
                <a:ea typeface="Arial" panose="020B0604020202020204" pitchFamily="34" charset="0"/>
                <a:cs typeface="Times New Roman" panose="02020603050405020304" pitchFamily="18" charset="0"/>
              </a:rPr>
              <a:t>Este servicio aumenta el espacio de datos de la imagen de memoria del proceso. El sistema operativo </a:t>
            </a:r>
            <a:r>
              <a:rPr lang="es-ES" sz="1800" dirty="0" err="1">
                <a:effectLst/>
                <a:latin typeface="Arial" panose="020B0604020202020204" pitchFamily="34" charset="0"/>
                <a:ea typeface="Arial" panose="020B0604020202020204" pitchFamily="34" charset="0"/>
                <a:cs typeface="Times New Roman" panose="02020603050405020304" pitchFamily="18" charset="0"/>
              </a:rPr>
              <a:t>satisf</a:t>
            </a:r>
            <a:r>
              <a:rPr lang="es-ES" sz="1800" dirty="0">
                <a:effectLst/>
                <a:latin typeface="Arial" panose="020B0604020202020204" pitchFamily="34" charset="0"/>
                <a:ea typeface="Arial" panose="020B0604020202020204" pitchFamily="34" charset="0"/>
                <a:cs typeface="Times New Roman" panose="02020603050405020304" pitchFamily="18" charset="0"/>
              </a:rPr>
              <a:t> á la petición siempre y cuando cuente con los recursos necesarios para ello. En general, el sistema operativo devuelve un apuntador con la dirección de la nueva memoria. El programa utilizara este</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nuevo</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espacio</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a</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través</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del</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mencionado</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apuntador,</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mediante</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direccionamientos relativos al mismo.</a:t>
            </a:r>
            <a:endParaRPr lang="es-ES" sz="1800" dirty="0">
              <a:effectLst/>
              <a:latin typeface="Times New Roman" panose="02020603050405020304" pitchFamily="18" charset="0"/>
              <a:ea typeface="Arial" panose="020B0604020202020204" pitchFamily="34" charset="0"/>
            </a:endParaRPr>
          </a:p>
          <a:p>
            <a:pPr marL="342900" marR="890905" lvl="0" indent="-342900" algn="just">
              <a:lnSpc>
                <a:spcPct val="100000"/>
              </a:lnSpc>
              <a:spcAft>
                <a:spcPts val="0"/>
              </a:spcAft>
              <a:buSzPts val="1000"/>
              <a:buFont typeface="Arial" panose="020B0604020202020204" pitchFamily="34" charset="0"/>
              <a:buChar char="•"/>
              <a:tabLst>
                <a:tab pos="1779905" algn="l"/>
              </a:tabLst>
            </a:pPr>
            <a:r>
              <a:rPr lang="es-ES" sz="1800" dirty="0">
                <a:effectLst/>
                <a:latin typeface="Times New Roman" panose="02020603050405020304" pitchFamily="18" charset="0"/>
                <a:ea typeface="Arial" panose="020B0604020202020204" pitchFamily="34" charset="0"/>
              </a:rPr>
              <a:t>	</a:t>
            </a:r>
            <a:r>
              <a:rPr lang="es-ES" sz="1800" b="1" dirty="0">
                <a:effectLst/>
                <a:latin typeface="Arial" panose="020B0604020202020204" pitchFamily="34" charset="0"/>
                <a:ea typeface="Arial" panose="020B0604020202020204" pitchFamily="34" charset="0"/>
                <a:cs typeface="Times New Roman" panose="02020603050405020304" pitchFamily="18" charset="0"/>
              </a:rPr>
              <a:t>Liberar memoria. </a:t>
            </a:r>
            <a:r>
              <a:rPr lang="es-ES" sz="1800" dirty="0">
                <a:effectLst/>
                <a:latin typeface="Arial" panose="020B0604020202020204" pitchFamily="34" charset="0"/>
                <a:ea typeface="Arial" panose="020B0604020202020204" pitchFamily="34" charset="0"/>
                <a:cs typeface="Times New Roman" panose="02020603050405020304" pitchFamily="18" charset="0"/>
              </a:rPr>
              <a:t>Este servicio sirve para devolver trozos de la memoria del proceso. El</a:t>
            </a:r>
            <a:r>
              <a:rPr lang="es-ES" sz="1800" spc="-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sistema operativo recupera</a:t>
            </a:r>
            <a:r>
              <a:rPr lang="es-ES" sz="1800" spc="-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el recurso liberado y lo añade a sus listas de recursos libres, para su posterior reutilización (Advertencia 2.1),</a:t>
            </a:r>
            <a:endParaRPr lang="es-ES" sz="1800" dirty="0">
              <a:effectLst/>
              <a:latin typeface="Times New Roman" panose="02020603050405020304" pitchFamily="18" charset="0"/>
              <a:ea typeface="Arial" panose="020B0604020202020204" pitchFamily="34" charset="0"/>
            </a:endParaRPr>
          </a:p>
          <a:p>
            <a:pPr marL="1751330" marR="889635" indent="-90170" algn="just">
              <a:lnSpc>
                <a:spcPct val="100000"/>
              </a:lnSpc>
              <a:spcAft>
                <a:spcPts val="0"/>
              </a:spcAft>
            </a:pPr>
            <a:r>
              <a:rPr lang="es-ES" sz="1800" b="1" dirty="0">
                <a:effectLst/>
                <a:latin typeface="Arial" panose="020B0604020202020204" pitchFamily="34" charset="0"/>
                <a:ea typeface="Arial" panose="020B0604020202020204" pitchFamily="34" charset="0"/>
              </a:rPr>
              <a:t></a:t>
            </a:r>
            <a:r>
              <a:rPr lang="es-ES" sz="1800" b="1" spc="-70" dirty="0">
                <a:effectLst/>
                <a:latin typeface="Arial" panose="020B0604020202020204" pitchFamily="34" charset="0"/>
                <a:ea typeface="Arial" panose="020B0604020202020204" pitchFamily="34" charset="0"/>
              </a:rPr>
              <a:t> </a:t>
            </a:r>
            <a:r>
              <a:rPr lang="es-ES" sz="1800" b="1" dirty="0">
                <a:effectLst/>
                <a:latin typeface="Arial" panose="020B0604020202020204" pitchFamily="34" charset="0"/>
                <a:ea typeface="Arial" panose="020B0604020202020204" pitchFamily="34" charset="0"/>
              </a:rPr>
              <a:t>Compartir</a:t>
            </a:r>
            <a:r>
              <a:rPr lang="es-ES" sz="1800" b="1" spc="-70" dirty="0">
                <a:effectLst/>
                <a:latin typeface="Arial" panose="020B0604020202020204" pitchFamily="34" charset="0"/>
                <a:ea typeface="Arial" panose="020B0604020202020204" pitchFamily="34" charset="0"/>
              </a:rPr>
              <a:t> </a:t>
            </a:r>
            <a:r>
              <a:rPr lang="es-ES" sz="1800" b="1" dirty="0">
                <a:effectLst/>
                <a:latin typeface="Arial" panose="020B0604020202020204" pitchFamily="34" charset="0"/>
                <a:ea typeface="Arial" panose="020B0604020202020204" pitchFamily="34" charset="0"/>
              </a:rPr>
              <a:t>memoria.</a:t>
            </a:r>
            <a:r>
              <a:rPr lang="es-ES" sz="1800" b="1" spc="-7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Dentro</a:t>
            </a:r>
            <a:r>
              <a:rPr lang="es-ES" sz="1800" spc="-5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3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esta</a:t>
            </a:r>
            <a:r>
              <a:rPr lang="es-ES" sz="1800" spc="-3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categoría,</a:t>
            </a:r>
            <a:r>
              <a:rPr lang="es-ES" sz="1800" spc="-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el</a:t>
            </a:r>
            <a:r>
              <a:rPr lang="es-ES" sz="1800" spc="-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gestor</a:t>
            </a:r>
            <a:r>
              <a:rPr lang="es-ES" sz="1800" spc="-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memoria</a:t>
            </a:r>
            <a:r>
              <a:rPr lang="es-ES" sz="1800" spc="-3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se</a:t>
            </a:r>
            <a:r>
              <a:rPr lang="es-ES" sz="1800" spc="-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encarga</a:t>
            </a:r>
            <a:r>
              <a:rPr lang="es-ES" sz="1800" spc="-2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 ofrecer servicios que permiten que los procesos puedan comunicarse utilizando un segmento de memoria compartida. Para ello se permite que los procesos </a:t>
            </a:r>
            <a:r>
              <a:rPr lang="es-ES" sz="1800" i="1" dirty="0">
                <a:effectLst/>
                <a:latin typeface="Arial" panose="020B0604020202020204" pitchFamily="34" charset="0"/>
                <a:ea typeface="Arial" panose="020B0604020202020204" pitchFamily="34" charset="0"/>
              </a:rPr>
              <a:t>creen </a:t>
            </a:r>
            <a:r>
              <a:rPr lang="es-ES" sz="1800" dirty="0">
                <a:effectLst/>
                <a:latin typeface="Arial" panose="020B0604020202020204" pitchFamily="34" charset="0"/>
                <a:ea typeface="Arial" panose="020B0604020202020204" pitchFamily="34" charset="0"/>
              </a:rPr>
              <a:t>y </a:t>
            </a:r>
            <a:r>
              <a:rPr lang="es-ES" sz="1800" i="1" dirty="0">
                <a:effectLst/>
                <a:latin typeface="Arial" panose="020B0604020202020204" pitchFamily="34" charset="0"/>
                <a:ea typeface="Arial" panose="020B0604020202020204" pitchFamily="34" charset="0"/>
              </a:rPr>
              <a:t>liberen </a:t>
            </a:r>
            <a:r>
              <a:rPr lang="es-ES" sz="1800" dirty="0">
                <a:effectLst/>
                <a:latin typeface="Arial" panose="020B0604020202020204" pitchFamily="34" charset="0"/>
                <a:ea typeface="Arial" panose="020B0604020202020204" pitchFamily="34" charset="0"/>
              </a:rPr>
              <a:t>este tipo de segmentos.</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49</a:t>
            </a:fld>
            <a:endParaRPr lang="es-ES"/>
          </a:p>
        </p:txBody>
      </p:sp>
    </p:spTree>
    <p:extLst>
      <p:ext uri="{BB962C8B-B14F-4D97-AF65-F5344CB8AC3E}">
        <p14:creationId xmlns:p14="http://schemas.microsoft.com/office/powerpoint/2010/main" val="2919188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390650" marR="963295">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 de las principales funciones de un sistema operativo es la gestión de los recursos de la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computadora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y,</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concreto,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dispositivos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periféricos.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gestor</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EIS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debe controlar el funcionamiento de todos los dispositivos de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i="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 alcanzar los siguientes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objetivos:</a:t>
            </a:r>
            <a:endParaRPr lang="es-ES" sz="1800" dirty="0">
              <a:effectLst/>
              <a:latin typeface="Times New Roman" panose="02020603050405020304" pitchFamily="18" charset="0"/>
              <a:ea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342900" marR="891540" lvl="0" indent="-342900" algn="just">
              <a:lnSpc>
                <a:spcPct val="100000"/>
              </a:lnSpc>
              <a:spcAft>
                <a:spcPts val="0"/>
              </a:spcAft>
              <a:buSzPts val="1000"/>
              <a:buFont typeface="Arial" panose="020B0604020202020204" pitchFamily="34" charset="0"/>
              <a:buChar char="•"/>
              <a:tabLst>
                <a:tab pos="175196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Facilitar el manejo de los dispositivos periféricos. Para ello debe ofrecer una interfaz sencilla, uniforme y fácil de utilizar entre los dispositivos, y gestionar los errores que se pueden producir en el acceso a los mismos,</a:t>
            </a:r>
            <a:endParaRPr lang="es-ES" sz="1800" dirty="0">
              <a:effectLst/>
              <a:latin typeface="Times New Roman" panose="02020603050405020304" pitchFamily="18" charset="0"/>
              <a:ea typeface="Arial" panose="020B0604020202020204" pitchFamily="34" charset="0"/>
            </a:endParaRPr>
          </a:p>
          <a:p>
            <a:pPr marL="342900" marR="892810" lvl="0" indent="-342900" algn="just">
              <a:lnSpc>
                <a:spcPct val="103000"/>
              </a:lnSpc>
              <a:spcBef>
                <a:spcPts val="20"/>
              </a:spcBef>
              <a:spcAft>
                <a:spcPts val="0"/>
              </a:spcAft>
              <a:buSzPts val="1000"/>
              <a:buFont typeface="Arial" panose="020B0604020202020204" pitchFamily="34" charset="0"/>
              <a:buChar char="•"/>
              <a:tabLst>
                <a:tab pos="175196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Ofrecer mecanismos de protección que impidan a los usuarios acceder sin control a los dispositivos periféricos.</a:t>
            </a:r>
            <a:endParaRPr lang="es-ES" sz="1800" dirty="0">
              <a:effectLst/>
              <a:latin typeface="Times New Roman" panose="02020603050405020304" pitchFamily="18" charset="0"/>
              <a:ea typeface="Arial" panose="020B0604020202020204" pitchFamily="34" charset="0"/>
            </a:endParaRPr>
          </a:p>
          <a:p>
            <a:pPr>
              <a:spcBef>
                <a:spcPts val="5"/>
              </a:spcBef>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1390650" marR="892810" indent="273050" algn="just">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Dentro de la gestión de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i="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sistema operativo debe encargarse de gestionar los distintos dispositivos de E/S; relojes, terminales, dispositivos de almacenamiento secundario y terciario, teclado, etc.</a:t>
            </a:r>
            <a:endParaRPr lang="es-ES" sz="1800" dirty="0">
              <a:effectLst/>
              <a:latin typeface="Times New Roman" panose="02020603050405020304" pitchFamily="18" charset="0"/>
              <a:ea typeface="Times New Roman" panose="02020603050405020304" pitchFamily="18" charset="0"/>
            </a:endParaRPr>
          </a:p>
          <a:p>
            <a:pPr marL="1430020" marR="890905" algn="just">
              <a:lnSpc>
                <a:spcPct val="102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sistema operativo ofrece a los usuarios una serie de servicio, de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i="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independiente de los dispositivos, Esta independencia implica que deben emplearse los mismos servicios y operaciones de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i="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 leer, por ejemplo, datos de un disquete, de un disco duro, de un CD-ROM o de un teclado, Los servicios de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i="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están dirigidos básicamente a la lectura y escritura de datos. Estos servicios pueden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estar orientados a caracteres</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como ocurre con las impresoras o los terminales, o pueden</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estar orientados a bloques</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como ocurre con las unidades de disco. El segundo caso se diferencia del primero en que la operación elemental</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i="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hace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sobre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bloque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información</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número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fijo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caracteres (p. ej.: sobre un bloque de 1 KB).</a:t>
            </a:r>
            <a:endParaRPr lang="es-ES" sz="1800" dirty="0">
              <a:effectLst/>
              <a:latin typeface="Times New Roman" panose="02020603050405020304" pitchFamily="18" charset="0"/>
              <a:ea typeface="Times New Roman" panose="02020603050405020304" pitchFamily="18" charset="0"/>
            </a:endParaRPr>
          </a:p>
          <a:p>
            <a:pPr marL="1433830" marR="891540" indent="265430" algn="just">
              <a:lnSpc>
                <a:spcPct val="105000"/>
              </a:lnSpc>
              <a:spcBef>
                <a:spcPts val="7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 general, los sistemas operativos consiguen la independencia en el acceso a los dispositivos modelándolos como archivos especiales. La gestión</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chivos y sus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servicios se describen en la siguiente sección.</a:t>
            </a:r>
            <a:endParaRPr lang="es-ES" sz="1800" dirty="0">
              <a:effectLst/>
              <a:latin typeface="Times New Roman" panose="02020603050405020304" pitchFamily="18" charset="0"/>
              <a:ea typeface="Times New Roman" panose="02020603050405020304" pitchFamily="18" charset="0"/>
            </a:endParaRPr>
          </a:p>
          <a:p>
            <a:pPr marL="1447800" marR="890905" indent="305435" algn="just">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Capítulo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7</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 estudiará</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software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sistema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operativo,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gestión</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 almacenamiento secundario y terciario, de los relojes y terminales. También se presentarán los servicios de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EIS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 ofrecen los sistemas operativos.</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50</a:t>
            </a:fld>
            <a:endParaRPr lang="es-ES"/>
          </a:p>
        </p:txBody>
      </p:sp>
    </p:spTree>
    <p:extLst>
      <p:ext uri="{BB962C8B-B14F-4D97-AF65-F5344CB8AC3E}">
        <p14:creationId xmlns:p14="http://schemas.microsoft.com/office/powerpoint/2010/main" val="1305498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430020" marR="890905">
              <a:lnSpc>
                <a:spcPct val="102000"/>
              </a:lnSpc>
              <a:spcBef>
                <a:spcPts val="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servidor</a:t>
            </a:r>
            <a:r>
              <a:rPr lang="es-ES" sz="1800" i="1" spc="18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i="1" spc="18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archivos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spc="19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18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parte</a:t>
            </a:r>
            <a:r>
              <a:rPr lang="es-ES" sz="1800" spc="18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18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sistema</a:t>
            </a:r>
            <a:r>
              <a:rPr lang="es-ES" sz="1800" spc="19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operativo</a:t>
            </a:r>
            <a:r>
              <a:rPr lang="es-ES" sz="1800" spc="18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18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cubre</a:t>
            </a:r>
            <a:r>
              <a:rPr lang="es-ES" sz="1800" spc="18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a:t>
            </a:r>
            <a:r>
              <a:rPr lang="es-ES" sz="1800" spc="18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8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las</a:t>
            </a:r>
            <a:r>
              <a:rPr lang="es-ES" sz="1800" spc="18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cuatro clases</a:t>
            </a:r>
            <a:r>
              <a:rPr lang="es-ES" sz="1800" spc="18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7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funciones</a:t>
            </a:r>
            <a:r>
              <a:rPr lang="es-ES" sz="1800" spc="17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17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tiene</a:t>
            </a:r>
            <a:r>
              <a:rPr lang="es-ES" sz="1800" spc="17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éste</a:t>
            </a:r>
            <a:r>
              <a:rPr lang="es-ES" sz="1800" spc="17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17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su</a:t>
            </a:r>
            <a:r>
              <a:rPr lang="es-ES" sz="1800" spc="17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faceta</a:t>
            </a:r>
            <a:r>
              <a:rPr lang="es-ES" sz="1800" spc="17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7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máquina</a:t>
            </a:r>
            <a:r>
              <a:rPr lang="es-ES" sz="1800" spc="17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extendida.</a:t>
            </a:r>
            <a:r>
              <a:rPr lang="es-ES" sz="1800" spc="17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17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objetivos fundamentales del servidor de archivos son los dos siguientes:</a:t>
            </a:r>
            <a:endParaRPr lang="es-ES" sz="1800" dirty="0">
              <a:effectLst/>
              <a:latin typeface="Times New Roman" panose="02020603050405020304" pitchFamily="18" charset="0"/>
              <a:ea typeface="Times New Roman" panose="02020603050405020304" pitchFamily="18" charset="0"/>
            </a:endParaRPr>
          </a:p>
          <a:p>
            <a:pPr>
              <a:spcBef>
                <a:spcPts val="35"/>
              </a:spcBef>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342900" marR="892175" lvl="0" indent="-342900">
              <a:lnSpc>
                <a:spcPct val="108000"/>
              </a:lnSpc>
              <a:spcAft>
                <a:spcPts val="0"/>
              </a:spcAft>
              <a:buSzPts val="1000"/>
              <a:buFont typeface="Arial" panose="020B0604020202020204" pitchFamily="34" charset="0"/>
              <a:buChar char="•"/>
              <a:tabLst>
                <a:tab pos="181927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Facilitar el manejo de los dispositivos periféricos. Para ello ofrece una visión lógica simplificada de los mismos en forma de chivos.</a:t>
            </a:r>
            <a:endParaRPr lang="es-ES" sz="1800" dirty="0">
              <a:effectLst/>
              <a:latin typeface="Times New Roman" panose="02020603050405020304" pitchFamily="18" charset="0"/>
              <a:ea typeface="Arial" panose="020B0604020202020204" pitchFamily="34" charset="0"/>
            </a:endParaRPr>
          </a:p>
          <a:p>
            <a:pPr marL="342900" lvl="0" indent="-342900">
              <a:lnSpc>
                <a:spcPts val="1065"/>
              </a:lnSpc>
              <a:buSzPts val="1000"/>
              <a:buFont typeface="Arial" panose="020B0604020202020204" pitchFamily="34" charset="0"/>
              <a:buChar char="•"/>
              <a:tabLst>
                <a:tab pos="181927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Proteger</a:t>
            </a:r>
            <a:r>
              <a:rPr lang="es-ES" sz="1800" spc="26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a</a:t>
            </a:r>
            <a:r>
              <a:rPr lang="es-ES" sz="1800" spc="26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los</a:t>
            </a:r>
            <a:r>
              <a:rPr lang="es-ES" sz="1800" spc="27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usuarios,</a:t>
            </a:r>
            <a:r>
              <a:rPr lang="es-ES" sz="1800" spc="26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poniendo</a:t>
            </a:r>
            <a:r>
              <a:rPr lang="es-ES" sz="1800" spc="27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limitaciones</a:t>
            </a:r>
            <a:r>
              <a:rPr lang="es-ES" sz="1800" spc="27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a</a:t>
            </a:r>
            <a:r>
              <a:rPr lang="es-ES" sz="1800" spc="26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los</a:t>
            </a:r>
            <a:r>
              <a:rPr lang="es-ES" sz="1800" spc="26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chivos</a:t>
            </a:r>
            <a:r>
              <a:rPr lang="es-ES" sz="1800" spc="27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que</a:t>
            </a:r>
            <a:r>
              <a:rPr lang="es-ES" sz="1800" spc="26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es</a:t>
            </a:r>
            <a:r>
              <a:rPr lang="es-ES" sz="1800" spc="26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capaz</a:t>
            </a:r>
            <a:r>
              <a:rPr lang="es-ES" sz="1800" spc="270" dirty="0">
                <a:effectLst/>
                <a:latin typeface="Arial" panose="020B0604020202020204" pitchFamily="34" charset="0"/>
                <a:ea typeface="Arial" panose="020B0604020202020204" pitchFamily="34" charset="0"/>
                <a:cs typeface="Times New Roman" panose="02020603050405020304" pitchFamily="18" charset="0"/>
              </a:rPr>
              <a:t> </a:t>
            </a:r>
            <a:r>
              <a:rPr lang="es-ES" sz="1800" spc="-25" dirty="0">
                <a:effectLst/>
                <a:latin typeface="Arial" panose="020B0604020202020204" pitchFamily="34" charset="0"/>
                <a:ea typeface="Arial" panose="020B0604020202020204" pitchFamily="34" charset="0"/>
                <a:cs typeface="Times New Roman" panose="02020603050405020304" pitchFamily="18" charset="0"/>
              </a:rPr>
              <a:t>de</a:t>
            </a:r>
            <a:endParaRPr lang="es-ES" sz="1800" dirty="0">
              <a:effectLst/>
              <a:latin typeface="Times New Roman" panose="02020603050405020304" pitchFamily="18" charset="0"/>
              <a:ea typeface="Arial" panose="020B0604020202020204" pitchFamily="34" charset="0"/>
            </a:endParaRPr>
          </a:p>
          <a:p>
            <a:pPr marL="1818640">
              <a:spcBef>
                <a:spcPts val="1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manipular</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cada</a:t>
            </a:r>
            <a:r>
              <a:rPr lang="es-ES" sz="1800" spc="25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usuario.</a:t>
            </a:r>
            <a:endParaRPr lang="es-ES" sz="1800" dirty="0">
              <a:effectLst/>
              <a:latin typeface="Times New Roman" panose="02020603050405020304" pitchFamily="18" charset="0"/>
              <a:ea typeface="Times New Roman" panose="02020603050405020304" pitchFamily="18" charset="0"/>
            </a:endParaRPr>
          </a:p>
          <a:p>
            <a:pPr>
              <a:spcBef>
                <a:spcPts val="20"/>
              </a:spcBef>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1447800" marR="890905" indent="305435">
              <a:lnSpc>
                <a:spcPct val="100000"/>
              </a:lnSpc>
              <a:spcBef>
                <a:spcPts val="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servicios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engloban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servidor</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archivos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son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tipos: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 servicios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dirigidos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manejo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datos,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archivos,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y</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dirigidos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manejo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 nombres, o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directorios.</a:t>
            </a:r>
            <a:endParaRPr lang="es-ES" sz="1800" dirty="0">
              <a:effectLst/>
              <a:latin typeface="Times New Roman" panose="02020603050405020304" pitchFamily="18" charset="0"/>
              <a:ea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servidor de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archivos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ofrece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al</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usuario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(Fig.</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2.11)</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visión lógica</a:t>
            </a:r>
            <a:r>
              <a:rPr lang="es-ES" sz="18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compuesta por una serie de objetos ( chivos y directorios) identificables por un nombre lógico sobre los que puede realiza una serie de operaciones. La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visión física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ha de incluir los detalles de cómo están almacenados estos objetos en los periféricos correspondientes (p. ej.: en los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discos</a:t>
            </a:r>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51</a:t>
            </a:fld>
            <a:endParaRPr lang="es-ES"/>
          </a:p>
        </p:txBody>
      </p:sp>
    </p:spTree>
    <p:extLst>
      <p:ext uri="{BB962C8B-B14F-4D97-AF65-F5344CB8AC3E}">
        <p14:creationId xmlns:p14="http://schemas.microsoft.com/office/powerpoint/2010/main" val="1565838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gn="just">
              <a:spcBef>
                <a:spcPts val="600"/>
              </a:spcBef>
              <a:spcAft>
                <a:spcPts val="0"/>
              </a:spcAft>
              <a:buSzPts val="1000"/>
              <a:buFont typeface="Verdana" panose="020B0604030504040204" pitchFamily="34" charset="0"/>
              <a:buChar char="•"/>
              <a:tabLst>
                <a:tab pos="1391285" algn="l"/>
              </a:tabLst>
            </a:pPr>
            <a:r>
              <a:rPr lang="es-ES" sz="1800" dirty="0">
                <a:effectLst/>
                <a:latin typeface="Arial" panose="020B0604020202020204" pitchFamily="34" charset="0"/>
                <a:ea typeface="Verdana" panose="020B0604030504040204" pitchFamily="34" charset="0"/>
                <a:cs typeface="Times New Roman" panose="02020603050405020304" pitchFamily="18" charset="0"/>
              </a:rPr>
              <a:t>Tipo</a:t>
            </a:r>
            <a:r>
              <a:rPr lang="es-ES" sz="1800" spc="-3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archivo</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(p,</a:t>
            </a:r>
            <a:r>
              <a:rPr lang="es-ES" sz="18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ej.,</a:t>
            </a:r>
            <a:r>
              <a:rPr lang="es-ES" sz="18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archivo</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datos,</a:t>
            </a:r>
            <a:r>
              <a:rPr lang="es-ES" sz="18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ejecutable,</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spc="-10" dirty="0" err="1">
                <a:effectLst/>
                <a:latin typeface="Arial" panose="020B0604020202020204" pitchFamily="34" charset="0"/>
                <a:ea typeface="Verdana" panose="020B0604030504040204" pitchFamily="34" charset="0"/>
                <a:cs typeface="Times New Roman" panose="02020603050405020304" pitchFamily="18" charset="0"/>
              </a:rPr>
              <a:t>elc</a:t>
            </a:r>
            <a:r>
              <a:rPr lang="es-ES" sz="1800" spc="-10" dirty="0">
                <a:effectLst/>
                <a:latin typeface="Arial" panose="020B0604020202020204" pitchFamily="34" charset="0"/>
                <a:ea typeface="Verdana" panose="020B0604030504040204" pitchFamily="34" charset="0"/>
                <a:cs typeface="Times New Roman" panose="02020603050405020304" pitchFamily="18" charset="0"/>
              </a:rPr>
              <a:t>.).</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342900" marR="1086485" lvl="0" indent="-342900" algn="just">
              <a:lnSpc>
                <a:spcPct val="148000"/>
              </a:lnSpc>
              <a:spcBef>
                <a:spcPts val="595"/>
              </a:spcBef>
              <a:spcAft>
                <a:spcPts val="0"/>
              </a:spcAft>
              <a:buSzPts val="1000"/>
              <a:buFont typeface="Verdana" panose="020B0604030504040204" pitchFamily="34" charset="0"/>
              <a:buChar char="•"/>
              <a:tabLst>
                <a:tab pos="1391285" algn="l"/>
              </a:tabLst>
            </a:pPr>
            <a:r>
              <a:rPr lang="es-ES" sz="1800" dirty="0">
                <a:effectLst/>
                <a:latin typeface="Arial" panose="020B0604020202020204" pitchFamily="34" charset="0"/>
                <a:ea typeface="Verdana" panose="020B0604030504040204" pitchFamily="34" charset="0"/>
                <a:cs typeface="Times New Roman" panose="02020603050405020304" pitchFamily="18" charset="0"/>
              </a:rPr>
              <a:t>Propietario</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del</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archivo</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(identificador</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usuario</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que</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creó</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el</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archivo</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y</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del</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grupo</a:t>
            </a:r>
            <a:r>
              <a:rPr lang="es-ES" sz="18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dicho </a:t>
            </a:r>
            <a:r>
              <a:rPr lang="es-ES" sz="1800" spc="-10" dirty="0">
                <a:effectLst/>
                <a:latin typeface="Arial" panose="020B0604020202020204" pitchFamily="34" charset="0"/>
                <a:ea typeface="Verdana" panose="020B0604030504040204" pitchFamily="34" charset="0"/>
                <a:cs typeface="Times New Roman" panose="02020603050405020304" pitchFamily="18" charset="0"/>
              </a:rPr>
              <a:t>usuario).</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342900" marR="891540" lvl="0" indent="-342900" algn="just">
              <a:spcBef>
                <a:spcPts val="45"/>
              </a:spcBef>
              <a:spcAft>
                <a:spcPts val="0"/>
              </a:spcAft>
              <a:buSzPts val="1000"/>
              <a:buFont typeface="Arial" panose="020B0604020202020204" pitchFamily="34" charset="0"/>
              <a:buChar char="•"/>
              <a:tabLst>
                <a:tab pos="139763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Tamaño del archivo. Este tamaño suele ser menor que el espacio de disco asignado al archivo, puesto que es muy raro que el último bloque se llene completamente.</a:t>
            </a:r>
            <a:r>
              <a:rPr lang="es-ES" sz="1800" spc="-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Por término medio queda sin usarse 1/2 bloque.</a:t>
            </a:r>
            <a:endParaRPr lang="es-ES" sz="1800" dirty="0">
              <a:effectLst/>
              <a:latin typeface="Times New Roman" panose="02020603050405020304" pitchFamily="18" charset="0"/>
              <a:ea typeface="Arial" panose="020B0604020202020204" pitchFamily="34" charset="0"/>
            </a:endParaRPr>
          </a:p>
          <a:p>
            <a:pPr marL="342900" lvl="0" indent="-342900" algn="just">
              <a:spcBef>
                <a:spcPts val="600"/>
              </a:spcBef>
              <a:spcAft>
                <a:spcPts val="0"/>
              </a:spcAft>
              <a:buSzPts val="1000"/>
              <a:buFont typeface="Verdana" panose="020B0604030504040204" pitchFamily="34" charset="0"/>
              <a:buChar char="•"/>
              <a:tabLst>
                <a:tab pos="1481455" algn="l"/>
              </a:tabLst>
            </a:pPr>
            <a:r>
              <a:rPr lang="es-ES" sz="1800" dirty="0">
                <a:effectLst/>
                <a:latin typeface="Arial" panose="020B0604020202020204" pitchFamily="34" charset="0"/>
                <a:ea typeface="Verdana" panose="020B0604030504040204" pitchFamily="34" charset="0"/>
                <a:cs typeface="Times New Roman" panose="02020603050405020304" pitchFamily="18" charset="0"/>
              </a:rPr>
              <a:t>Instantes</a:t>
            </a:r>
            <a:r>
              <a:rPr lang="es-ES" sz="1800" spc="-3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(fecha</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y</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hora)</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importantes</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la</a:t>
            </a:r>
            <a:r>
              <a:rPr lang="es-ES" sz="18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err="1">
                <a:effectLst/>
                <a:latin typeface="Arial" panose="020B0604020202020204" pitchFamily="34" charset="0"/>
                <a:ea typeface="Verdana" panose="020B0604030504040204" pitchFamily="34" charset="0"/>
                <a:cs typeface="Times New Roman" panose="02020603050405020304" pitchFamily="18" charset="0"/>
              </a:rPr>
              <a:t>v.ida</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del</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archivo,</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como</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son</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los</a:t>
            </a:r>
            <a:r>
              <a:rPr lang="es-ES" sz="18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800" spc="-10" dirty="0">
                <a:effectLst/>
                <a:latin typeface="Arial" panose="020B0604020202020204" pitchFamily="34" charset="0"/>
                <a:ea typeface="Verdana" panose="020B0604030504040204" pitchFamily="34" charset="0"/>
                <a:cs typeface="Times New Roman" panose="02020603050405020304" pitchFamily="18" charset="0"/>
              </a:rPr>
              <a:t>siguientes:</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1390650" algn="just">
              <a:spcBef>
                <a:spcPts val="60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s-ES" sz="1800" spc="38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Instante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creó.</a:t>
            </a:r>
            <a:endParaRPr lang="es-ES" sz="1800" dirty="0">
              <a:effectLst/>
              <a:latin typeface="Times New Roman" panose="02020603050405020304" pitchFamily="18" charset="0"/>
              <a:ea typeface="Times New Roman" panose="02020603050405020304" pitchFamily="18" charset="0"/>
            </a:endParaRPr>
          </a:p>
          <a:p>
            <a:pPr marL="342900" lvl="0" indent="-342900" algn="just">
              <a:spcBef>
                <a:spcPts val="605"/>
              </a:spcBef>
              <a:spcAft>
                <a:spcPts val="0"/>
              </a:spcAft>
              <a:buSzPts val="1000"/>
              <a:buFont typeface="Times New Roman" panose="02020603050405020304" pitchFamily="18" charset="0"/>
              <a:buChar char="—"/>
              <a:tabLst>
                <a:tab pos="1661795" algn="l"/>
              </a:tabLs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Instante</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última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modificación.</a:t>
            </a:r>
            <a:endParaRPr lang="es-ES" sz="1800" dirty="0">
              <a:effectLst/>
              <a:latin typeface="Times New Roman" panose="02020603050405020304" pitchFamily="18" charset="0"/>
              <a:ea typeface="Times New Roman" panose="02020603050405020304" pitchFamily="18" charset="0"/>
            </a:endParaRPr>
          </a:p>
          <a:p>
            <a:pPr marL="342900" lvl="0" indent="-342900" algn="just">
              <a:spcBef>
                <a:spcPts val="590"/>
              </a:spcBef>
              <a:spcAft>
                <a:spcPts val="0"/>
              </a:spcAft>
              <a:buSzPts val="1000"/>
              <a:buFont typeface="Times New Roman" panose="02020603050405020304" pitchFamily="18" charset="0"/>
              <a:buChar char="—"/>
              <a:tabLst>
                <a:tab pos="1661795" algn="l"/>
              </a:tabLs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Instante</a:t>
            </a:r>
            <a:r>
              <a:rPr lang="es-ES" sz="1800" spc="-3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3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último</a:t>
            </a:r>
            <a:r>
              <a:rPr lang="es-ES" sz="1800" spc="-3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acceso.</a:t>
            </a:r>
            <a:endParaRPr lang="es-ES" sz="1800" dirty="0">
              <a:effectLst/>
              <a:latin typeface="Times New Roman" panose="02020603050405020304" pitchFamily="18" charset="0"/>
              <a:ea typeface="Times New Roman" panose="02020603050405020304" pitchFamily="18" charset="0"/>
            </a:endParaRPr>
          </a:p>
          <a:p>
            <a:pPr marL="342900" marR="890905" lvl="0" indent="-342900">
              <a:spcBef>
                <a:spcPts val="600"/>
              </a:spcBef>
              <a:spcAft>
                <a:spcPts val="0"/>
              </a:spcAft>
              <a:buSzPts val="1000"/>
              <a:buFont typeface="Wingdings" panose="05000000000000000000" pitchFamily="2" charset="2"/>
              <a:buChar char=""/>
              <a:tabLst>
                <a:tab pos="1661160" algn="l"/>
                <a:tab pos="1661795" algn="l"/>
              </a:tabLst>
            </a:pPr>
            <a:r>
              <a:rPr lang="es-ES" sz="1800" dirty="0">
                <a:effectLst/>
                <a:latin typeface="Arial" panose="020B0604020202020204" pitchFamily="34" charset="0"/>
                <a:ea typeface="Wingdings" panose="05000000000000000000" pitchFamily="2" charset="2"/>
                <a:cs typeface="Times New Roman" panose="02020603050405020304" pitchFamily="18" charset="0"/>
              </a:rPr>
              <a:t>Derechos</a:t>
            </a:r>
            <a:r>
              <a:rPr lang="es-ES" sz="1800"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de</a:t>
            </a:r>
            <a:r>
              <a:rPr lang="es-ES" sz="1800"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acceso</a:t>
            </a:r>
            <a:r>
              <a:rPr lang="es-ES" sz="1800"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al</a:t>
            </a:r>
            <a:r>
              <a:rPr lang="es-ES" sz="1800"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archivo</a:t>
            </a:r>
            <a:r>
              <a:rPr lang="es-ES" sz="1800"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(sólo</a:t>
            </a:r>
            <a:r>
              <a:rPr lang="es-ES" sz="1800"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lectura,</a:t>
            </a:r>
            <a:r>
              <a:rPr lang="es-ES" sz="1800"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lectura-escritura,</a:t>
            </a:r>
            <a:r>
              <a:rPr lang="es-ES" sz="1800"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sólo</a:t>
            </a:r>
            <a:r>
              <a:rPr lang="es-ES" sz="1800"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escritura, </a:t>
            </a:r>
            <a:r>
              <a:rPr lang="es-ES" sz="1800" spc="-10" dirty="0">
                <a:effectLst/>
                <a:latin typeface="Arial" panose="020B0604020202020204" pitchFamily="34" charset="0"/>
                <a:ea typeface="Wingdings" panose="05000000000000000000" pitchFamily="2" charset="2"/>
                <a:cs typeface="Times New Roman" panose="02020603050405020304" pitchFamily="18" charset="0"/>
              </a:rPr>
              <a:t>ejecución,...).</a:t>
            </a:r>
            <a:endParaRPr lang="es-ES" sz="1800" dirty="0">
              <a:effectLst/>
              <a:latin typeface="Times New Roman" panose="02020603050405020304" pitchFamily="18" charset="0"/>
              <a:ea typeface="Wingdings" panose="05000000000000000000" pitchFamily="2" charset="2"/>
              <a:cs typeface="Wingdings" panose="05000000000000000000" pitchFamily="2" charset="2"/>
            </a:endParaRPr>
          </a:p>
          <a:p>
            <a:pPr marL="760730" marR="891540" algn="just">
              <a:spcBef>
                <a:spcPts val="59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Las operaciones sobre archivos que ofrece el servidor 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chivos están referidas a la visión lógica de los archivos, La solución más común es que el archivo se visualice como un vector de bytes o caracteres, tal y como indica la Figura 2.12. Algunos sistemas de archivos ofrecen visiones lógicas más elaboradas, orientadas a re que pueden ser de longitud fija o variable. La ventaja de la sencilla visión de vector de caracteres es su flexibilidad, puesto que no presupone ninguna estructura específica interna en el archivo.</a:t>
            </a:r>
            <a:endParaRPr lang="es-ES" sz="1800" dirty="0">
              <a:effectLst/>
              <a:latin typeface="Times New Roman" panose="02020603050405020304" pitchFamily="18" charset="0"/>
              <a:ea typeface="Times New Roman" panose="02020603050405020304" pitchFamily="18" charset="0"/>
            </a:endParaRPr>
          </a:p>
          <a:p>
            <a:pPr marL="760730" marR="890905" algn="just">
              <a:spcBef>
                <a:spcPts val="60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visión lógica del archivo incluye normalmente un</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puntero de posición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Este puntero permite hacer operaciones de lectura y escritura consecutivas sin tener que indicar la posición de la operación. inicialmente el puntero indica la posición 0, pero después de hacer, por ejemplo, una operación de lectura de 7.845 bytes señalará a la posición 7.845. Otra lectura posterior se referirá a los bytes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7.845, 7.846,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etc</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es-ES" sz="1800" dirty="0">
              <a:effectLst/>
              <a:latin typeface="Times New Roman" panose="02020603050405020304" pitchFamily="18" charset="0"/>
              <a:ea typeface="Times New Roman" panose="02020603050405020304" pitchFamily="18" charset="0"/>
            </a:endParaRPr>
          </a:p>
          <a:p>
            <a:pPr marL="760730" marR="892810" algn="just">
              <a:spcBef>
                <a:spcPts val="60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visión física está formada por los elementos físicos del periférico que soportan al archivo. En el caso más usual de tratarse de discos, la visión física consiste en la enumeración ordenada de los bloques de disco en los que reside el archivo (Aclaración 2.3). La Figura 2.13 muestra un ejemplo en el que el archivo A está formado, en ese orden, por los bloques 12, 20, 1, 8, 3, 16 y 19.</a:t>
            </a:r>
          </a:p>
          <a:p>
            <a:pPr marL="760730" marR="892810" algn="just">
              <a:spcBef>
                <a:spcPts val="600"/>
              </a:spcBef>
              <a:spcAft>
                <a:spcPts val="0"/>
              </a:spcAft>
            </a:pP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1390650" marR="892175" algn="just">
              <a:spcBef>
                <a:spcPts val="60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Observe que debe existir una estructura de información que recoja la composición física cada archivo, que se denominará de forma genérica descripción física del archivo. Esta estructura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es la</a:t>
            </a:r>
            <a:r>
              <a:rPr lang="es-ES" sz="18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FAT</a:t>
            </a:r>
            <a:r>
              <a:rPr lang="es-ES" sz="18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en MS-DOS</a:t>
            </a:r>
            <a:r>
              <a:rPr lang="es-ES" sz="18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y el nodo-i en</a:t>
            </a:r>
            <a:r>
              <a:rPr lang="es-ES" sz="18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UNIX Finalmente</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es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destacar que estas estructuras de información han de residir en e propio periférico (p. ej.: disco), para que éste sea autocontenido y se pueda transportar de un sistema a otro.</a:t>
            </a:r>
            <a:endParaRPr lang="es-ES" sz="1800" dirty="0">
              <a:effectLst/>
              <a:latin typeface="Times New Roman" panose="02020603050405020304" pitchFamily="18" charset="0"/>
              <a:ea typeface="Times New Roman" panose="02020603050405020304" pitchFamily="18" charset="0"/>
            </a:endParaRPr>
          </a:p>
          <a:p>
            <a:pPr marL="1390650" marR="890270" algn="just">
              <a:spcBef>
                <a:spcPts val="60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servidor de archivos es capaz de encontrar e interpretar estas estructuras de información liberando a los programas de usuario de esta tediosa labor</a:t>
            </a:r>
            <a:endParaRPr lang="es-ES" sz="1800" dirty="0">
              <a:effectLst/>
              <a:latin typeface="Times New Roman" panose="02020603050405020304" pitchFamily="18" charset="0"/>
              <a:ea typeface="Times New Roman" panose="02020603050405020304" pitchFamily="18" charset="0"/>
            </a:endParaRPr>
          </a:p>
          <a:p>
            <a:pPr marL="760730" marR="892810" algn="just">
              <a:spcBef>
                <a:spcPts val="600"/>
              </a:spcBef>
              <a:spcAft>
                <a:spcPts val="0"/>
              </a:spcAft>
            </a:pP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52</a:t>
            </a:fld>
            <a:endParaRPr lang="es-ES"/>
          </a:p>
        </p:txBody>
      </p:sp>
    </p:spTree>
    <p:extLst>
      <p:ext uri="{BB962C8B-B14F-4D97-AF65-F5344CB8AC3E}">
        <p14:creationId xmlns:p14="http://schemas.microsoft.com/office/powerpoint/2010/main" val="22153300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390650" marR="890905">
              <a:spcBef>
                <a:spcPts val="59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 archivo es una entidad viva, que va evolucionando de acuerdo a los servicios que se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solicitan d sistema operativo. La Figura 2.14 resume las fases de esta vida.</a:t>
            </a:r>
            <a:endParaRPr lang="es-ES" sz="1800" dirty="0">
              <a:effectLst/>
              <a:latin typeface="Times New Roman" panose="02020603050405020304" pitchFamily="18" charset="0"/>
              <a:ea typeface="Times New Roman" panose="02020603050405020304" pitchFamily="18" charset="0"/>
            </a:endParaRPr>
          </a:p>
          <a:p>
            <a:pPr marL="1390650">
              <a:spcBef>
                <a:spcPts val="60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servicios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ofrece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servidor</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archivos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son</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siguientes:</a:t>
            </a:r>
            <a:endParaRPr lang="es-ES" sz="1800" dirty="0">
              <a:effectLst/>
              <a:latin typeface="Times New Roman" panose="02020603050405020304" pitchFamily="18" charset="0"/>
              <a:ea typeface="Times New Roman" panose="02020603050405020304" pitchFamily="18" charset="0"/>
            </a:endParaRPr>
          </a:p>
          <a:p>
            <a:pPr marL="342900" marR="890905" lvl="0" indent="-342900">
              <a:spcBef>
                <a:spcPts val="595"/>
              </a:spcBef>
              <a:spcAft>
                <a:spcPts val="0"/>
              </a:spcAft>
              <a:buSzPts val="1000"/>
              <a:buFont typeface="Wingdings" panose="05000000000000000000" pitchFamily="2" charset="2"/>
              <a:buChar char=""/>
              <a:tabLst>
                <a:tab pos="1484630" algn="l"/>
              </a:tabLst>
            </a:pPr>
            <a:r>
              <a:rPr lang="es-ES" sz="1800" b="1" dirty="0">
                <a:effectLst/>
                <a:latin typeface="Arial" panose="020B0604020202020204" pitchFamily="34" charset="0"/>
                <a:ea typeface="Wingdings" panose="05000000000000000000" pitchFamily="2" charset="2"/>
                <a:cs typeface="Times New Roman" panose="02020603050405020304" pitchFamily="18" charset="0"/>
              </a:rPr>
              <a:t>Crear</a:t>
            </a:r>
            <a:r>
              <a:rPr lang="es-ES" sz="1800" b="1"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un</a:t>
            </a:r>
            <a:r>
              <a:rPr lang="es-ES" sz="1800" b="1"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archivo.</a:t>
            </a:r>
            <a:r>
              <a:rPr lang="es-ES" sz="1800" b="1"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Este</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servicio</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cerca</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un</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archivo</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vacío.</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La</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creación</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de</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un</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archivo exige</a:t>
            </a:r>
            <a:r>
              <a:rPr lang="es-ES" sz="1800" spc="36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una</a:t>
            </a:r>
            <a:r>
              <a:rPr lang="es-ES" sz="1800" spc="36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interpretación</a:t>
            </a:r>
            <a:r>
              <a:rPr lang="es-ES" sz="1800" spc="35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err="1">
                <a:effectLst/>
                <a:latin typeface="Arial" panose="020B0604020202020204" pitchFamily="34" charset="0"/>
                <a:ea typeface="Wingdings" panose="05000000000000000000" pitchFamily="2" charset="2"/>
                <a:cs typeface="Times New Roman" panose="02020603050405020304" pitchFamily="18" charset="0"/>
              </a:rPr>
              <a:t>dcl</a:t>
            </a:r>
            <a:r>
              <a:rPr lang="es-ES" sz="1800" spc="35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nombre,</a:t>
            </a:r>
            <a:r>
              <a:rPr lang="es-ES" sz="1800" spc="36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puesto</a:t>
            </a:r>
            <a:r>
              <a:rPr lang="es-ES" sz="1800" spc="36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que</a:t>
            </a:r>
            <a:r>
              <a:rPr lang="es-ES" sz="1800" spc="36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el</a:t>
            </a:r>
            <a:r>
              <a:rPr lang="es-ES" sz="1800" spc="35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servidor</a:t>
            </a:r>
            <a:r>
              <a:rPr lang="es-ES" sz="1800" spc="36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de</a:t>
            </a:r>
            <a:r>
              <a:rPr lang="es-ES" sz="1800" spc="36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archivos</a:t>
            </a:r>
            <a:r>
              <a:rPr lang="es-ES" sz="1800" spc="36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ha</a:t>
            </a:r>
            <a:r>
              <a:rPr lang="es-ES" sz="1800" spc="36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de comprobar</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que</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el</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nombre</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es</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correcto</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y</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que</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el</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usuario</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puede</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hacer</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la</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operación solicitada.</a:t>
            </a:r>
            <a:r>
              <a:rPr lang="es-ES" sz="1800" spc="19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La</a:t>
            </a:r>
            <a:r>
              <a:rPr lang="es-ES" sz="1800" spc="18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creación</a:t>
            </a:r>
            <a:r>
              <a:rPr lang="es-ES" sz="1800" spc="19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de</a:t>
            </a:r>
            <a:r>
              <a:rPr lang="es-ES" sz="1800" spc="18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un</a:t>
            </a:r>
            <a:r>
              <a:rPr lang="es-ES" sz="1800" spc="19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archivo</a:t>
            </a:r>
            <a:r>
              <a:rPr lang="es-ES" sz="1800" spc="18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deja</a:t>
            </a:r>
            <a:r>
              <a:rPr lang="es-ES" sz="1800" spc="19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abierto</a:t>
            </a:r>
            <a:r>
              <a:rPr lang="es-ES" sz="1800" spc="19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a:t>
            </a:r>
            <a:r>
              <a:rPr lang="es-ES" sz="1800" spc="19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éste</a:t>
            </a:r>
            <a:r>
              <a:rPr lang="es-ES" sz="1800" spc="19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devolviendo</a:t>
            </a:r>
            <a:r>
              <a:rPr lang="es-ES" sz="1800" spc="19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al</a:t>
            </a:r>
            <a:r>
              <a:rPr lang="es-ES" sz="1800" spc="19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usuario</a:t>
            </a:r>
            <a:r>
              <a:rPr lang="es-ES" sz="1800" spc="19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un identificador,</a:t>
            </a:r>
            <a:r>
              <a:rPr lang="es-ES" sz="1800"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descriptor</a:t>
            </a:r>
            <a:r>
              <a:rPr lang="es-ES" sz="1800" b="1"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o</a:t>
            </a:r>
            <a:r>
              <a:rPr lang="es-ES" sz="1800" b="1"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manejador</a:t>
            </a:r>
            <a:r>
              <a:rPr lang="es-ES" sz="1800" b="1"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de</a:t>
            </a:r>
            <a:r>
              <a:rPr lang="es-ES" sz="1800" b="1"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archivo</a:t>
            </a:r>
            <a:r>
              <a:rPr lang="es-ES" sz="1800" b="1"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de</a:t>
            </a:r>
            <a:r>
              <a:rPr lang="es-ES" sz="1800" b="1"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carácter</a:t>
            </a:r>
            <a:r>
              <a:rPr lang="es-ES" sz="1800" b="1"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temporal</a:t>
            </a:r>
            <a:r>
              <a:rPr lang="es-ES" sz="1800" b="1"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para</a:t>
            </a:r>
            <a:r>
              <a:rPr lang="es-ES" sz="1800" b="1"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su </a:t>
            </a:r>
            <a:r>
              <a:rPr lang="es-ES" sz="1800" b="1" spc="-10" dirty="0">
                <a:effectLst/>
                <a:latin typeface="Arial" panose="020B0604020202020204" pitchFamily="34" charset="0"/>
                <a:ea typeface="Wingdings" panose="05000000000000000000" pitchFamily="2" charset="2"/>
                <a:cs typeface="Times New Roman" panose="02020603050405020304" pitchFamily="18" charset="0"/>
              </a:rPr>
              <a:t>manipulación</a:t>
            </a:r>
            <a:r>
              <a:rPr lang="es-ES" sz="1800" spc="-10" dirty="0">
                <a:effectLst/>
                <a:latin typeface="Arial" panose="020B0604020202020204" pitchFamily="34" charset="0"/>
                <a:ea typeface="Wingdings" panose="05000000000000000000" pitchFamily="2" charset="2"/>
                <a:cs typeface="Times New Roman" panose="02020603050405020304" pitchFamily="18" charset="0"/>
              </a:rPr>
              <a:t>.</a:t>
            </a:r>
            <a:endParaRPr lang="es-ES"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890905" lvl="0" indent="-342900">
              <a:spcBef>
                <a:spcPts val="600"/>
              </a:spcBef>
              <a:spcAft>
                <a:spcPts val="0"/>
              </a:spcAft>
              <a:buSzPts val="1000"/>
              <a:buFont typeface="Wingdings" panose="05000000000000000000" pitchFamily="2" charset="2"/>
              <a:buChar char=""/>
              <a:tabLst>
                <a:tab pos="1484630" algn="l"/>
              </a:tabLst>
            </a:pPr>
            <a:r>
              <a:rPr lang="es-ES" sz="1800" b="1" dirty="0">
                <a:effectLst/>
                <a:latin typeface="Arial" panose="020B0604020202020204" pitchFamily="34" charset="0"/>
                <a:ea typeface="Wingdings" panose="05000000000000000000" pitchFamily="2" charset="2"/>
                <a:cs typeface="Times New Roman" panose="02020603050405020304" pitchFamily="18" charset="0"/>
              </a:rPr>
              <a:t>Abrir</a:t>
            </a:r>
            <a:r>
              <a:rPr lang="es-ES" sz="1800" b="1"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un</a:t>
            </a:r>
            <a:r>
              <a:rPr lang="es-ES" sz="1800" b="1"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archivo.</a:t>
            </a:r>
            <a:r>
              <a:rPr lang="es-ES" sz="1800" b="1"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Un</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archivo</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debe</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ser</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abierto</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antes</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de</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ser</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utilizado.</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Este</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servicio </a:t>
            </a:r>
            <a:r>
              <a:rPr lang="es-ES" sz="1800" b="1" dirty="0">
                <a:effectLst/>
                <a:latin typeface="Arial" panose="020B0604020202020204" pitchFamily="34" charset="0"/>
                <a:ea typeface="Wingdings" panose="05000000000000000000" pitchFamily="2" charset="2"/>
                <a:cs typeface="Times New Roman" panose="02020603050405020304" pitchFamily="18" charset="0"/>
              </a:rPr>
              <a:t>comprueba</a:t>
            </a:r>
            <a:r>
              <a:rPr lang="es-ES" sz="1800" b="1" spc="16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que</a:t>
            </a:r>
            <a:r>
              <a:rPr lang="es-ES" sz="1800" b="1" spc="16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el</a:t>
            </a:r>
            <a:r>
              <a:rPr lang="es-ES" sz="1800" b="1" spc="16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archivo</a:t>
            </a:r>
            <a:r>
              <a:rPr lang="es-ES" sz="1800" b="1" spc="155"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existe,</a:t>
            </a:r>
            <a:r>
              <a:rPr lang="es-ES" sz="1800" b="1" spc="16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que</a:t>
            </a:r>
            <a:r>
              <a:rPr lang="es-ES" sz="1800" b="1" spc="155"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el</a:t>
            </a:r>
            <a:r>
              <a:rPr lang="es-ES" sz="1800" b="1" spc="16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usuario</a:t>
            </a:r>
            <a:r>
              <a:rPr lang="es-ES" sz="1800" b="1" spc="16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tiene</a:t>
            </a:r>
            <a:r>
              <a:rPr lang="es-ES" sz="1800" b="1" spc="16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derechos</a:t>
            </a:r>
            <a:r>
              <a:rPr lang="es-ES" sz="1800" b="1" spc="16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de</a:t>
            </a:r>
            <a:r>
              <a:rPr lang="es-ES" sz="1800" b="1" spc="16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acceso</a:t>
            </a:r>
            <a:r>
              <a:rPr lang="es-ES" sz="1800" b="1" spc="165"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y</a:t>
            </a:r>
            <a:r>
              <a:rPr lang="es-ES" sz="1800" b="1" spc="16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trae</a:t>
            </a:r>
            <a:r>
              <a:rPr lang="es-ES" sz="1800" b="1" spc="16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a memoria</a:t>
            </a:r>
            <a:r>
              <a:rPr lang="es-ES" sz="1800" b="1"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información</a:t>
            </a:r>
            <a:r>
              <a:rPr lang="es-ES" sz="1800" b="1" spc="-15"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del</a:t>
            </a:r>
            <a:r>
              <a:rPr lang="es-ES" sz="1800" b="1" spc="-15"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objeto</a:t>
            </a:r>
            <a:r>
              <a:rPr lang="es-ES" sz="1800" b="1" spc="-5"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para</a:t>
            </a:r>
            <a:r>
              <a:rPr lang="es-ES" sz="1800" b="1" spc="-15"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optimizar</a:t>
            </a:r>
            <a:r>
              <a:rPr lang="es-ES" sz="1800" b="1" spc="-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el</a:t>
            </a:r>
            <a:r>
              <a:rPr lang="es-ES" sz="1800" spc="-1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acceso</a:t>
            </a:r>
            <a:r>
              <a:rPr lang="es-ES" sz="1800" spc="-1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al</a:t>
            </a:r>
            <a:r>
              <a:rPr lang="es-ES" sz="1800" spc="-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mismo</a:t>
            </a:r>
            <a:r>
              <a:rPr lang="es-ES" sz="1800" spc="-1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Además</a:t>
            </a:r>
            <a:r>
              <a:rPr lang="es-ES" sz="1800" spc="-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devuelve</a:t>
            </a:r>
            <a:r>
              <a:rPr lang="es-ES" sz="1800" spc="-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al usuario un identificador, descriptor o manejador de archivo de carácter temporal para</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su manipulación Normalmente, todos los sistemas operativos tienen un límite máximo para el número archivos que puede tener abierto un usuario.</a:t>
            </a:r>
          </a:p>
          <a:p>
            <a:pPr marL="342900" marR="892810" lvl="0" indent="-342900">
              <a:spcAft>
                <a:spcPts val="0"/>
              </a:spcAft>
              <a:buSzPts val="1000"/>
              <a:buFont typeface="Wingdings" panose="05000000000000000000" pitchFamily="2" charset="2"/>
              <a:buChar char=""/>
              <a:tabLst>
                <a:tab pos="1436370" algn="l"/>
              </a:tabLst>
            </a:pPr>
            <a:r>
              <a:rPr lang="es-ES" sz="1000" b="1" dirty="0">
                <a:effectLst/>
                <a:latin typeface="Arial" panose="020B0604020202020204" pitchFamily="34" charset="0"/>
                <a:ea typeface="Wingdings" panose="05000000000000000000" pitchFamily="2" charset="2"/>
                <a:cs typeface="Times New Roman" panose="02020603050405020304" pitchFamily="18" charset="0"/>
              </a:rPr>
              <a:t>Escribir</a:t>
            </a:r>
            <a:r>
              <a:rPr lang="es-ES" sz="1000" b="1"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000" b="1" dirty="0">
                <a:effectLst/>
                <a:latin typeface="Arial" panose="020B0604020202020204" pitchFamily="34" charset="0"/>
                <a:ea typeface="Wingdings" panose="05000000000000000000" pitchFamily="2" charset="2"/>
                <a:cs typeface="Times New Roman" panose="02020603050405020304" pitchFamily="18" charset="0"/>
              </a:rPr>
              <a:t>y</a:t>
            </a:r>
            <a:r>
              <a:rPr lang="es-ES" sz="1000" b="1"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000" b="1" dirty="0">
                <a:effectLst/>
                <a:latin typeface="Arial" panose="020B0604020202020204" pitchFamily="34" charset="0"/>
                <a:ea typeface="Wingdings" panose="05000000000000000000" pitchFamily="2" charset="2"/>
                <a:cs typeface="Times New Roman" panose="02020603050405020304" pitchFamily="18" charset="0"/>
              </a:rPr>
              <a:t>leer.</a:t>
            </a:r>
            <a:r>
              <a:rPr lang="es-ES" sz="1000" b="1"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000" dirty="0">
                <a:effectLst/>
                <a:latin typeface="Arial" panose="020B0604020202020204" pitchFamily="34" charset="0"/>
                <a:ea typeface="Wingdings" panose="05000000000000000000" pitchFamily="2" charset="2"/>
                <a:cs typeface="Times New Roman" panose="02020603050405020304" pitchFamily="18" charset="0"/>
              </a:rPr>
              <a:t>Estos</a:t>
            </a:r>
            <a:r>
              <a:rPr lang="es-ES" sz="10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000" dirty="0">
                <a:effectLst/>
                <a:latin typeface="Arial" panose="020B0604020202020204" pitchFamily="34" charset="0"/>
                <a:ea typeface="Wingdings" panose="05000000000000000000" pitchFamily="2" charset="2"/>
                <a:cs typeface="Times New Roman" panose="02020603050405020304" pitchFamily="18" charset="0"/>
              </a:rPr>
              <a:t>servicios</a:t>
            </a:r>
            <a:r>
              <a:rPr lang="es-ES" sz="10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000" dirty="0">
                <a:effectLst/>
                <a:latin typeface="Arial" panose="020B0604020202020204" pitchFamily="34" charset="0"/>
                <a:ea typeface="Wingdings" panose="05000000000000000000" pitchFamily="2" charset="2"/>
                <a:cs typeface="Times New Roman" panose="02020603050405020304" pitchFamily="18" charset="0"/>
              </a:rPr>
              <a:t>se</a:t>
            </a:r>
            <a:r>
              <a:rPr lang="es-ES" sz="10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000" dirty="0">
                <a:effectLst/>
                <a:latin typeface="Arial" panose="020B0604020202020204" pitchFamily="34" charset="0"/>
                <a:ea typeface="Wingdings" panose="05000000000000000000" pitchFamily="2" charset="2"/>
                <a:cs typeface="Times New Roman" panose="02020603050405020304" pitchFamily="18" charset="0"/>
              </a:rPr>
              <a:t>realizan</a:t>
            </a:r>
            <a:r>
              <a:rPr lang="es-ES" sz="10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000" dirty="0">
                <a:effectLst/>
                <a:latin typeface="Arial" panose="020B0604020202020204" pitchFamily="34" charset="0"/>
                <a:ea typeface="Wingdings" panose="05000000000000000000" pitchFamily="2" charset="2"/>
                <a:cs typeface="Times New Roman" panose="02020603050405020304" pitchFamily="18" charset="0"/>
              </a:rPr>
              <a:t>utilizando</a:t>
            </a:r>
            <a:r>
              <a:rPr lang="es-ES" sz="10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000" dirty="0">
                <a:effectLst/>
                <a:latin typeface="Arial" panose="020B0604020202020204" pitchFamily="34" charset="0"/>
                <a:ea typeface="Wingdings" panose="05000000000000000000" pitchFamily="2" charset="2"/>
                <a:cs typeface="Times New Roman" panose="02020603050405020304" pitchFamily="18" charset="0"/>
              </a:rPr>
              <a:t>el</a:t>
            </a:r>
            <a:r>
              <a:rPr lang="es-ES" sz="10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000" dirty="0">
                <a:effectLst/>
                <a:latin typeface="Arial" panose="020B0604020202020204" pitchFamily="34" charset="0"/>
                <a:ea typeface="Wingdings" panose="05000000000000000000" pitchFamily="2" charset="2"/>
                <a:cs typeface="Times New Roman" panose="02020603050405020304" pitchFamily="18" charset="0"/>
              </a:rPr>
              <a:t>identificador,</a:t>
            </a:r>
            <a:r>
              <a:rPr lang="es-ES" sz="10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000" dirty="0">
                <a:effectLst/>
                <a:latin typeface="Arial" panose="020B0604020202020204" pitchFamily="34" charset="0"/>
                <a:ea typeface="Wingdings" panose="05000000000000000000" pitchFamily="2" charset="2"/>
                <a:cs typeface="Times New Roman" panose="02020603050405020304" pitchFamily="18" charset="0"/>
              </a:rPr>
              <a:t>descriptor</a:t>
            </a:r>
            <a:r>
              <a:rPr lang="es-ES" sz="10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000" dirty="0">
                <a:effectLst/>
                <a:latin typeface="Arial" panose="020B0604020202020204" pitchFamily="34" charset="0"/>
                <a:ea typeface="Wingdings" panose="05000000000000000000" pitchFamily="2" charset="2"/>
                <a:cs typeface="Times New Roman" panose="02020603050405020304" pitchFamily="18" charset="0"/>
              </a:rPr>
              <a:t>o manejador de archivo (devuelto en las operaciones de creación y apertura), en vez</a:t>
            </a:r>
            <a:r>
              <a:rPr lang="es-ES" sz="10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000" dirty="0">
                <a:effectLst/>
                <a:latin typeface="Arial" panose="020B0604020202020204" pitchFamily="34" charset="0"/>
                <a:ea typeface="Wingdings" panose="05000000000000000000" pitchFamily="2" charset="2"/>
                <a:cs typeface="Times New Roman" panose="02020603050405020304" pitchFamily="18" charset="0"/>
              </a:rPr>
              <a:t>del nombre lógico del mismo.</a:t>
            </a:r>
            <a:endParaRPr lang="es-ES" sz="1100" dirty="0">
              <a:effectLst/>
              <a:latin typeface="Times New Roman" panose="02020603050405020304" pitchFamily="18" charset="0"/>
              <a:ea typeface="Wingdings" panose="05000000000000000000" pitchFamily="2" charset="2"/>
              <a:cs typeface="Wingdings" panose="05000000000000000000" pitchFamily="2" charset="2"/>
            </a:endParaRPr>
          </a:p>
          <a:p>
            <a:pPr marL="1570355" marR="890270" algn="just">
              <a:spcBef>
                <a:spcPts val="600"/>
              </a:spcBef>
              <a:spcAft>
                <a:spcPts val="0"/>
              </a:spcAft>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Una operación de lectura permite traer datos del archivo a memoria. Para ello se especifica el identificador, descriptor o manejador obtenido en la apertura, la posición</a:t>
            </a:r>
            <a:r>
              <a:rPr lang="es-ES" sz="10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de memoria y la cantidad de información a leer. Normalmente, se lee a partir de la posición que indica el puntero de posición del archivo, Las operaciones de escritura permiten llevar datos situados en memoria al archivo. Para ello, y al igual que en las operaciones de lectura, se debe especificar el identificador obtenido en la creación o apertura, la posición de memoria y la cantidad de información a escribir, Normalmente se escribe a partir de La posición que indica el puntero de posición del archivo. Si está en medio, se sobrescribirán los datos, Si está al</a:t>
            </a:r>
            <a:r>
              <a:rPr lang="es-ES" sz="10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final del archivo, su tamaño crece. En este caso, el sistema operativo se encarga de hacer crecer el espacio físico del archivo añadiendo bloques libres.</a:t>
            </a:r>
            <a:endParaRPr lang="es-ES" sz="1100" dirty="0">
              <a:effectLst/>
              <a:latin typeface="Times New Roman" panose="02020603050405020304" pitchFamily="18" charset="0"/>
              <a:ea typeface="Times New Roman" panose="02020603050405020304" pitchFamily="18" charset="0"/>
            </a:endParaRPr>
          </a:p>
          <a:p>
            <a:pPr marL="1570355" marR="891540" algn="just">
              <a:spcBef>
                <a:spcPts val="600"/>
              </a:spcBef>
              <a:spcAft>
                <a:spcPts val="0"/>
              </a:spcAft>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En algunos sistemas operativos se puede especificar la posición del archivo en la que se realizará la siguiente lectura o escritura.</a:t>
            </a:r>
            <a:endParaRPr lang="es-ES" sz="1100" dirty="0">
              <a:effectLst/>
              <a:latin typeface="Times New Roman" panose="02020603050405020304" pitchFamily="18" charset="0"/>
              <a:ea typeface="Times New Roman" panose="02020603050405020304" pitchFamily="18" charset="0"/>
            </a:endParaRPr>
          </a:p>
          <a:p>
            <a:pPr marL="742950" marR="892810" lvl="1" indent="-285750" algn="just">
              <a:spcBef>
                <a:spcPts val="595"/>
              </a:spcBef>
              <a:spcAft>
                <a:spcPts val="0"/>
              </a:spcAft>
              <a:buSzPts val="1000"/>
              <a:buFont typeface="Arial" panose="020B0604020202020204" pitchFamily="34" charset="0"/>
              <a:buChar char="•"/>
              <a:tabLst>
                <a:tab pos="1651000" algn="l"/>
              </a:tabLst>
            </a:pPr>
            <a:r>
              <a:rPr lang="es-ES" sz="1000" b="1" dirty="0">
                <a:effectLst/>
                <a:latin typeface="Arial" panose="020B0604020202020204" pitchFamily="34" charset="0"/>
                <a:ea typeface="Arial" panose="020B0604020202020204" pitchFamily="34" charset="0"/>
                <a:cs typeface="Times New Roman" panose="02020603050405020304" pitchFamily="18" charset="0"/>
              </a:rPr>
              <a:t>Cerrar</a:t>
            </a:r>
            <a:r>
              <a:rPr lang="es-ES" sz="1000" b="1" spc="200" dirty="0">
                <a:effectLst/>
                <a:latin typeface="Arial" panose="020B0604020202020204" pitchFamily="34" charset="0"/>
                <a:ea typeface="Arial" panose="020B0604020202020204" pitchFamily="34" charset="0"/>
                <a:cs typeface="Times New Roman" panose="02020603050405020304" pitchFamily="18" charset="0"/>
              </a:rPr>
              <a:t> </a:t>
            </a:r>
            <a:r>
              <a:rPr lang="es-ES" sz="1000" b="1" dirty="0">
                <a:effectLst/>
                <a:latin typeface="Arial" panose="020B0604020202020204" pitchFamily="34" charset="0"/>
                <a:ea typeface="Arial" panose="020B0604020202020204" pitchFamily="34" charset="0"/>
                <a:cs typeface="Times New Roman" panose="02020603050405020304" pitchFamily="18" charset="0"/>
              </a:rPr>
              <a:t>un archivo.</a:t>
            </a:r>
            <a:r>
              <a:rPr lang="es-ES" sz="1000" b="1" spc="-15"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Terminada la utilización del archivo se debe cerrar, con lo que se elimina el identificador</a:t>
            </a:r>
            <a:r>
              <a:rPr lang="es-ES" sz="1000" spc="20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temporal obtenido en la apertura o creación y se liberan los recursos de</a:t>
            </a:r>
            <a:r>
              <a:rPr lang="es-ES" sz="1000" spc="200" dirty="0">
                <a:effectLst/>
                <a:latin typeface="Arial" panose="020B0604020202020204" pitchFamily="34" charset="0"/>
                <a:ea typeface="Arial" panose="020B0604020202020204" pitchFamily="34" charset="0"/>
                <a:cs typeface="Times New Roman" panose="02020603050405020304" pitchFamily="18" charset="0"/>
              </a:rPr>
              <a:t> </a:t>
            </a:r>
            <a:r>
              <a:rPr lang="es-ES" sz="1000" dirty="0">
                <a:effectLst/>
                <a:latin typeface="Arial" panose="020B0604020202020204" pitchFamily="34" charset="0"/>
                <a:ea typeface="Arial" panose="020B0604020202020204" pitchFamily="34" charset="0"/>
                <a:cs typeface="Times New Roman" panose="02020603050405020304" pitchFamily="18" charset="0"/>
              </a:rPr>
              <a:t>memoria que ocupa el archivo,</a:t>
            </a:r>
            <a:endParaRPr lang="es-ES" sz="1100" dirty="0">
              <a:effectLst/>
              <a:latin typeface="Times New Roman" panose="02020603050405020304" pitchFamily="18" charset="0"/>
              <a:ea typeface="Arial" panose="020B0604020202020204" pitchFamily="34" charset="0"/>
            </a:endParaRPr>
          </a:p>
          <a:p>
            <a:pPr marL="342900" marR="891540" lvl="0" indent="-342900" algn="just">
              <a:spcBef>
                <a:spcPts val="605"/>
              </a:spcBef>
              <a:spcAft>
                <a:spcPts val="0"/>
              </a:spcAft>
              <a:buSzPts val="1000"/>
              <a:buFont typeface="Arial" panose="020B0604020202020204" pitchFamily="34" charset="0"/>
              <a:buChar char="•"/>
              <a:tabLst>
                <a:tab pos="1682115" algn="l"/>
              </a:tabLst>
            </a:pPr>
            <a:r>
              <a:rPr lang="es-ES" sz="1000" b="1" dirty="0">
                <a:effectLst/>
                <a:latin typeface="Arial" panose="020B0604020202020204" pitchFamily="34" charset="0"/>
                <a:ea typeface="Arial" panose="020B0604020202020204" pitchFamily="34" charset="0"/>
                <a:cs typeface="Times New Roman" panose="02020603050405020304" pitchFamily="18" charset="0"/>
              </a:rPr>
              <a:t>Borrar un archivo. </a:t>
            </a:r>
            <a:r>
              <a:rPr lang="es-ES" sz="1000" dirty="0">
                <a:effectLst/>
                <a:latin typeface="Arial" panose="020B0604020202020204" pitchFamily="34" charset="0"/>
                <a:ea typeface="Arial" panose="020B0604020202020204" pitchFamily="34" charset="0"/>
                <a:cs typeface="Times New Roman" panose="02020603050405020304" pitchFamily="18" charset="0"/>
              </a:rPr>
              <a:t>El archivo se puede borrar, lo que supone que se borra su nombre del correspondiente directorio y que el sistema de archivos ha de recuperar los bloques de datos y el espacio de metainformación que tenía asignado (Aclaración 2.4).</a:t>
            </a:r>
            <a:endParaRPr lang="es-ES" sz="1100" dirty="0">
              <a:effectLst/>
              <a:latin typeface="Times New Roman" panose="02020603050405020304" pitchFamily="18" charset="0"/>
              <a:ea typeface="Arial" panose="020B0604020202020204" pitchFamily="34" charset="0"/>
            </a:endParaRPr>
          </a:p>
          <a:p>
            <a:pPr marL="342900" marR="890905" lvl="0" indent="-342900">
              <a:spcBef>
                <a:spcPts val="600"/>
              </a:spcBef>
              <a:spcAft>
                <a:spcPts val="0"/>
              </a:spcAft>
              <a:buSzPts val="1000"/>
              <a:buFont typeface="Wingdings" panose="05000000000000000000" pitchFamily="2" charset="2"/>
              <a:buChar char=""/>
              <a:tabLst>
                <a:tab pos="1484630" algn="l"/>
              </a:tabLst>
            </a:pPr>
            <a:endParaRPr lang="es-ES" sz="1800" dirty="0">
              <a:effectLst/>
              <a:latin typeface="Times New Roman" panose="02020603050405020304" pitchFamily="18" charset="0"/>
              <a:ea typeface="Wingdings" panose="05000000000000000000" pitchFamily="2" charset="2"/>
              <a:cs typeface="Wingdings" panose="05000000000000000000" pitchFamily="2" charset="2"/>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a:spcBef>
                <a:spcPts val="50"/>
              </a:spcBef>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53</a:t>
            </a:fld>
            <a:endParaRPr lang="es-ES"/>
          </a:p>
        </p:txBody>
      </p:sp>
    </p:spTree>
    <p:extLst>
      <p:ext uri="{BB962C8B-B14F-4D97-AF65-F5344CB8AC3E}">
        <p14:creationId xmlns:p14="http://schemas.microsoft.com/office/powerpoint/2010/main" val="2794245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390650" marR="892175" algn="just">
              <a:spcBef>
                <a:spcPts val="590"/>
              </a:spcBef>
              <a:spcAft>
                <a:spcPts val="0"/>
              </a:spcAft>
            </a:pPr>
            <a:r>
              <a:rPr lang="es-ES" sz="1800" dirty="0">
                <a:effectLst/>
                <a:latin typeface="Arial" panose="020B0604020202020204" pitchFamily="34" charset="0"/>
                <a:ea typeface="Arial" panose="020B0604020202020204" pitchFamily="34" charset="0"/>
              </a:rPr>
              <a:t>Un</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directorio</a:t>
            </a:r>
            <a:r>
              <a:rPr lang="es-ES" sz="1800" spc="-4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es</a:t>
            </a:r>
            <a:r>
              <a:rPr lang="es-ES" sz="1800" spc="-4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un</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objeto</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que</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relaciona</a:t>
            </a:r>
            <a:r>
              <a:rPr lang="es-ES" sz="1800" spc="-4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forma</a:t>
            </a:r>
            <a:r>
              <a:rPr lang="es-ES" sz="1800" spc="-4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unívoca</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un</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nombre</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con</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un</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archivo.</a:t>
            </a:r>
            <a:r>
              <a:rPr lang="es-ES" sz="1800" spc="-4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El servicio de directorios sirve para identificar a los archivos (objetos), por tanto ha de </a:t>
            </a:r>
            <a:r>
              <a:rPr lang="es-ES" sz="1800" spc="-10" dirty="0">
                <a:effectLst/>
                <a:latin typeface="Arial" panose="020B0604020202020204" pitchFamily="34" charset="0"/>
                <a:ea typeface="Arial" panose="020B0604020202020204" pitchFamily="34" charset="0"/>
              </a:rPr>
              <a:t>garantizar</a:t>
            </a:r>
            <a:r>
              <a:rPr lang="es-ES" sz="1800" spc="-55"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que</a:t>
            </a:r>
            <a:r>
              <a:rPr lang="es-ES" sz="1800" spc="-35"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la</a:t>
            </a:r>
            <a:r>
              <a:rPr lang="es-ES" sz="1800" spc="-40"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relación</a:t>
            </a:r>
            <a:r>
              <a:rPr lang="es-ES" sz="1800" spc="-40"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[nombre</a:t>
            </a:r>
            <a:r>
              <a:rPr lang="es-ES" sz="1800" spc="-65"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a:t>
            </a:r>
            <a:r>
              <a:rPr lang="es-ES" sz="1800" spc="-35"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&gt;</a:t>
            </a:r>
            <a:r>
              <a:rPr lang="es-ES" sz="1800" spc="-35"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archivo]</a:t>
            </a:r>
            <a:r>
              <a:rPr lang="es-ES" sz="1800" spc="-40"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sea</a:t>
            </a:r>
            <a:r>
              <a:rPr lang="es-ES" sz="1800" spc="-40"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unívoca.</a:t>
            </a:r>
            <a:r>
              <a:rPr lang="es-ES" sz="1800" spc="-35"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Es</a:t>
            </a:r>
            <a:r>
              <a:rPr lang="es-ES" sz="1800" spc="-40"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decir,</a:t>
            </a:r>
            <a:r>
              <a:rPr lang="es-ES" sz="1800" spc="-30"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un</a:t>
            </a:r>
            <a:r>
              <a:rPr lang="es-ES" sz="1800" spc="-35"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mismo</a:t>
            </a:r>
            <a:r>
              <a:rPr lang="es-ES" sz="1800" spc="-35"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nombre </a:t>
            </a:r>
            <a:r>
              <a:rPr lang="es-ES" sz="1800" dirty="0">
                <a:effectLst/>
                <a:latin typeface="Arial" panose="020B0604020202020204" pitchFamily="34" charset="0"/>
                <a:ea typeface="Arial" panose="020B0604020202020204" pitchFamily="34" charset="0"/>
              </a:rPr>
              <a:t>no</a:t>
            </a:r>
            <a:r>
              <a:rPr lang="es-ES" sz="1800" spc="-7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puede</a:t>
            </a:r>
            <a:r>
              <a:rPr lang="es-ES" sz="1800" spc="-7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identificar</a:t>
            </a:r>
            <a:r>
              <a:rPr lang="es-ES" sz="1800" spc="-7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a</a:t>
            </a:r>
            <a:r>
              <a:rPr lang="es-ES" sz="1800" spc="-7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dos</a:t>
            </a:r>
            <a:r>
              <a:rPr lang="es-ES" sz="1800" spc="-7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archivos.</a:t>
            </a:r>
            <a:r>
              <a:rPr lang="es-ES" sz="1800" spc="-7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Observe,</a:t>
            </a:r>
            <a:r>
              <a:rPr lang="es-ES" sz="1800" spc="-7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por</a:t>
            </a:r>
            <a:r>
              <a:rPr lang="es-ES" sz="1800" spc="-7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el</a:t>
            </a:r>
            <a:r>
              <a:rPr lang="es-ES" sz="1800" spc="-7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contrario,</a:t>
            </a:r>
            <a:r>
              <a:rPr lang="es-ES" sz="1800" spc="-7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que</a:t>
            </a:r>
            <a:r>
              <a:rPr lang="es-ES" sz="1800" spc="-7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el</a:t>
            </a:r>
            <a:r>
              <a:rPr lang="es-ES" sz="1800" spc="-7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que</a:t>
            </a:r>
            <a:r>
              <a:rPr lang="es-ES" sz="1800" spc="-7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vados</a:t>
            </a:r>
            <a:r>
              <a:rPr lang="es-ES" sz="1800" spc="-7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nombres se refieran al mismo archivo no presenta ningún problema, son simples sinónimos.</a:t>
            </a:r>
            <a:endParaRPr lang="es-ES" sz="1800" dirty="0">
              <a:effectLst/>
              <a:latin typeface="Times New Roman" panose="02020603050405020304" pitchFamily="18" charset="0"/>
              <a:ea typeface="Times New Roman" panose="02020603050405020304" pitchFamily="18" charset="0"/>
            </a:endParaRPr>
          </a:p>
          <a:p>
            <a:pPr marL="1390650" marR="891540" algn="just">
              <a:spcBef>
                <a:spcPts val="60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servicio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directorios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también</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presenta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visión</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lógica</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y</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visión</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física</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visión lógica consiste en el bien conocido esquema jerárquico de nombres mostrado en la Figura 2.15.</a:t>
            </a:r>
            <a:endParaRPr lang="es-ES" sz="1800" dirty="0">
              <a:effectLst/>
              <a:latin typeface="Times New Roman" panose="02020603050405020304" pitchFamily="18" charset="0"/>
              <a:ea typeface="Times New Roman" panose="02020603050405020304" pitchFamily="18" charset="0"/>
            </a:endParaRPr>
          </a:p>
          <a:p>
            <a:pPr marL="1390650" marR="891540" algn="just">
              <a:spcBef>
                <a:spcPts val="600"/>
              </a:spcBef>
              <a:spcAft>
                <a:spcPts val="0"/>
              </a:spcAft>
            </a:pPr>
            <a:r>
              <a:rPr lang="es-ES" sz="1800" dirty="0">
                <a:effectLst/>
                <a:latin typeface="Arial" panose="020B0604020202020204" pitchFamily="34" charset="0"/>
                <a:ea typeface="Arial" panose="020B0604020202020204" pitchFamily="34" charset="0"/>
              </a:rPr>
              <a:t>Se denomina </a:t>
            </a:r>
            <a:r>
              <a:rPr lang="es-ES" sz="1800" b="1" dirty="0">
                <a:effectLst/>
                <a:latin typeface="Arial" panose="020B0604020202020204" pitchFamily="34" charset="0"/>
                <a:ea typeface="Arial" panose="020B0604020202020204" pitchFamily="34" charset="0"/>
              </a:rPr>
              <a:t>directorio raíz </a:t>
            </a:r>
            <a:r>
              <a:rPr lang="es-ES" sz="1800" dirty="0">
                <a:effectLst/>
                <a:latin typeface="Arial" panose="020B0604020202020204" pitchFamily="34" charset="0"/>
                <a:ea typeface="Arial" panose="020B0604020202020204" pitchFamily="34" charset="0"/>
              </a:rPr>
              <a:t>al primer directorio de la jerarquía, recibiendo los demás</a:t>
            </a:r>
            <a:r>
              <a:rPr lang="es-ES" sz="1800" spc="-5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el</a:t>
            </a:r>
            <a:r>
              <a:rPr lang="es-ES" sz="1800" spc="-6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nombre</a:t>
            </a:r>
            <a:r>
              <a:rPr lang="es-ES" sz="1800" spc="-6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6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subdirectorios.</a:t>
            </a:r>
            <a:r>
              <a:rPr lang="es-ES" sz="1800" spc="-6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El</a:t>
            </a:r>
            <a:r>
              <a:rPr lang="es-ES" sz="1800" spc="-6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directorio</a:t>
            </a:r>
            <a:r>
              <a:rPr lang="es-ES" sz="1800" spc="-5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raíz</a:t>
            </a:r>
            <a:r>
              <a:rPr lang="es-ES" sz="1800" spc="16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se</a:t>
            </a:r>
            <a:r>
              <a:rPr lang="es-ES" sz="1800" spc="-6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representa</a:t>
            </a:r>
            <a:r>
              <a:rPr lang="es-ES" sz="1800" spc="-6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por</a:t>
            </a:r>
            <a:r>
              <a:rPr lang="es-ES" sz="1800" spc="-6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el</a:t>
            </a:r>
            <a:r>
              <a:rPr lang="es-ES" sz="1800" spc="-6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carácter</a:t>
            </a:r>
            <a:r>
              <a:rPr lang="es-ES" sz="1800" spc="16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a:t>
            </a:r>
            <a:r>
              <a:rPr lang="es-ES" sz="1800" spc="-6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o</a:t>
            </a:r>
            <a:r>
              <a:rPr lang="es-ES" sz="1800" spc="-65" dirty="0">
                <a:effectLst/>
                <a:latin typeface="Arial" panose="020B0604020202020204" pitchFamily="34" charset="0"/>
                <a:ea typeface="Arial" panose="020B0604020202020204" pitchFamily="34" charset="0"/>
              </a:rPr>
              <a:t> </a:t>
            </a:r>
            <a:r>
              <a:rPr lang="es-ES" sz="1800" spc="-270" dirty="0">
                <a:effectLst/>
                <a:latin typeface="Arial" panose="020B0604020202020204" pitchFamily="34" charset="0"/>
                <a:ea typeface="Arial" panose="020B0604020202020204" pitchFamily="34" charset="0"/>
              </a:rPr>
              <a:t></a:t>
            </a:r>
            <a:endParaRPr lang="es-ES" sz="1800" dirty="0">
              <a:effectLst/>
              <a:latin typeface="Times New Roman" panose="02020603050405020304" pitchFamily="18" charset="0"/>
              <a:ea typeface="Times New Roman" panose="02020603050405020304" pitchFamily="18" charset="0"/>
            </a:endParaRPr>
          </a:p>
          <a:p>
            <a:pPr marL="1390650" marR="892810" algn="just">
              <a:spcAft>
                <a:spcPts val="0"/>
              </a:spcAft>
            </a:pPr>
            <a:r>
              <a:rPr lang="es-ES" sz="1800" dirty="0">
                <a:effectLst/>
                <a:latin typeface="Arial" panose="020B0604020202020204" pitchFamily="34" charset="0"/>
                <a:ea typeface="Arial" panose="020B0604020202020204" pitchFamily="34" charset="0"/>
              </a:rPr>
              <a:t>,dependiendo del sistema operativo. En la Figura 2.15, el directorio raíz incluye los siguientes nombres de subdirectorios: Textos, Div11 y Div2,</a:t>
            </a:r>
            <a:endParaRPr lang="es-ES" sz="1800" dirty="0">
              <a:effectLst/>
              <a:latin typeface="Times New Roman" panose="02020603050405020304" pitchFamily="18" charset="0"/>
              <a:ea typeface="Times New Roman" panose="02020603050405020304" pitchFamily="18" charset="0"/>
            </a:endParaRPr>
          </a:p>
          <a:p>
            <a:pPr marL="1390650" marR="891540" algn="just">
              <a:spcBef>
                <a:spcPts val="600"/>
              </a:spcBef>
              <a:spcAft>
                <a:spcPts val="0"/>
              </a:spcAft>
            </a:pPr>
            <a:r>
              <a:rPr lang="es-ES" sz="1800" dirty="0">
                <a:effectLst/>
                <a:latin typeface="Arial" panose="020B0604020202020204" pitchFamily="34" charset="0"/>
                <a:ea typeface="Arial" panose="020B0604020202020204" pitchFamily="34" charset="0"/>
              </a:rPr>
              <a:t>Se diferencia el</a:t>
            </a:r>
            <a:r>
              <a:rPr lang="es-ES" sz="1800" spc="-5" dirty="0">
                <a:effectLst/>
                <a:latin typeface="Arial" panose="020B0604020202020204" pitchFamily="34" charset="0"/>
                <a:ea typeface="Arial" panose="020B0604020202020204" pitchFamily="34" charset="0"/>
              </a:rPr>
              <a:t> </a:t>
            </a:r>
            <a:r>
              <a:rPr lang="es-ES" sz="1800" b="1" dirty="0">
                <a:effectLst/>
                <a:latin typeface="Arial" panose="020B0604020202020204" pitchFamily="34" charset="0"/>
                <a:ea typeface="Arial" panose="020B0604020202020204" pitchFamily="34" charset="0"/>
              </a:rPr>
              <a:t>nombre relativo o local</a:t>
            </a:r>
            <a:r>
              <a:rPr lang="es-ES" sz="1800" dirty="0">
                <a:effectLst/>
                <a:latin typeface="Arial" panose="020B0604020202020204" pitchFamily="34" charset="0"/>
                <a:ea typeface="Arial" panose="020B0604020202020204" pitchFamily="34" charset="0"/>
              </a:rPr>
              <a:t>, que es el nombre asignando al archivo dentro del subdirectorio en el que está el archivo, del nombre o camino absoluto, que incluye todos los nombres de todos los subdirectorios que hay que recorrer desde el directorio raíz hasta el objeto considerado, concatenados por el símbolo / o .Un ejemplo del</a:t>
            </a:r>
            <a:r>
              <a:rPr lang="es-ES" sz="1800" spc="32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nombre</a:t>
            </a:r>
            <a:r>
              <a:rPr lang="es-ES" sz="1800" spc="32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relativo</a:t>
            </a:r>
            <a:r>
              <a:rPr lang="es-ES" sz="1800" spc="3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es</a:t>
            </a:r>
            <a:r>
              <a:rPr lang="es-ES" sz="1800" spc="-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a:t>
            </a:r>
            <a:r>
              <a:rPr lang="es-ES" sz="1800" spc="-5" dirty="0">
                <a:effectLst/>
                <a:latin typeface="Arial" panose="020B0604020202020204" pitchFamily="34" charset="0"/>
                <a:ea typeface="Arial" panose="020B0604020202020204" pitchFamily="34" charset="0"/>
              </a:rPr>
              <a:t>Ap</a:t>
            </a:r>
            <a:r>
              <a:rPr lang="es-ES" sz="1800" spc="-10" dirty="0">
                <a:effectLst/>
                <a:latin typeface="Arial" panose="020B0604020202020204" pitchFamily="34" charset="0"/>
                <a:ea typeface="Arial" panose="020B0604020202020204" pitchFamily="34" charset="0"/>
              </a:rPr>
              <a:t>1</a:t>
            </a:r>
            <a:r>
              <a:rPr lang="es-ES" sz="1800" dirty="0">
                <a:effectLst/>
                <a:latin typeface="Arial" panose="020B0604020202020204" pitchFamily="34" charset="0"/>
                <a:ea typeface="Arial" panose="020B0604020202020204" pitchFamily="34" charset="0"/>
              </a:rPr>
              <a:t>1</a:t>
            </a:r>
            <a:r>
              <a:rPr lang="es-ES" sz="1800" spc="-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a:t>
            </a:r>
            <a:r>
              <a:rPr lang="es-ES" sz="1800" spc="3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mientras</a:t>
            </a:r>
            <a:r>
              <a:rPr lang="es-ES" sz="1800" spc="3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que</a:t>
            </a:r>
            <a:r>
              <a:rPr lang="es-ES" sz="1800" spc="32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su</a:t>
            </a:r>
            <a:r>
              <a:rPr lang="es-ES" sz="1800" spc="3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nombre</a:t>
            </a:r>
            <a:r>
              <a:rPr lang="es-ES" sz="1800" spc="32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absoluto</a:t>
            </a:r>
            <a:r>
              <a:rPr lang="es-ES" sz="1800" spc="32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es</a:t>
            </a:r>
            <a:endParaRPr lang="es-ES" sz="1800" dirty="0">
              <a:effectLst/>
              <a:latin typeface="Times New Roman" panose="02020603050405020304" pitchFamily="18" charset="0"/>
              <a:ea typeface="Times New Roman" panose="02020603050405020304" pitchFamily="18" charset="0"/>
            </a:endParaRPr>
          </a:p>
          <a:p>
            <a:pPr marL="1390650">
              <a:lnSpc>
                <a:spcPts val="1150"/>
              </a:lnSpc>
            </a:pPr>
            <a:r>
              <a:rPr lang="es-ES" sz="1800" spc="-10" dirty="0">
                <a:effectLst/>
                <a:latin typeface="Arial" panose="020B0604020202020204" pitchFamily="34" charset="0"/>
                <a:ea typeface="Arial" panose="020B0604020202020204" pitchFamily="34" charset="0"/>
              </a:rPr>
              <a:t></a:t>
            </a:r>
            <a:r>
              <a:rPr lang="es-ES" sz="1800" spc="-15" dirty="0">
                <a:effectLst/>
                <a:latin typeface="Arial" panose="020B0604020202020204" pitchFamily="34" charset="0"/>
                <a:ea typeface="Arial" panose="020B0604020202020204" pitchFamily="34" charset="0"/>
              </a:rPr>
              <a:t>/Texto</a:t>
            </a:r>
            <a:r>
              <a:rPr lang="es-ES" sz="1800" spc="-10" dirty="0">
                <a:effectLst/>
                <a:latin typeface="Arial" panose="020B0604020202020204" pitchFamily="34" charset="0"/>
                <a:ea typeface="Arial" panose="020B0604020202020204" pitchFamily="34" charset="0"/>
              </a:rPr>
              <a:t>s/Ti</a:t>
            </a:r>
            <a:r>
              <a:rPr lang="es-ES" sz="1800" spc="-20" dirty="0">
                <a:effectLst/>
                <a:latin typeface="Arial" panose="020B0604020202020204" pitchFamily="34" charset="0"/>
                <a:ea typeface="Arial" panose="020B0604020202020204" pitchFamily="34" charset="0"/>
              </a:rPr>
              <a:t>p</a:t>
            </a:r>
            <a:r>
              <a:rPr lang="es-ES" sz="1800" spc="-15" dirty="0">
                <a:effectLst/>
                <a:latin typeface="Arial" panose="020B0604020202020204" pitchFamily="34" charset="0"/>
                <a:ea typeface="Arial" panose="020B0604020202020204" pitchFamily="34" charset="0"/>
              </a:rPr>
              <a:t>o/Sec1/Ap</a:t>
            </a:r>
            <a:r>
              <a:rPr lang="es-ES" sz="1800" spc="-20" dirty="0">
                <a:effectLst/>
                <a:latin typeface="Arial" panose="020B0604020202020204" pitchFamily="34" charset="0"/>
                <a:ea typeface="Arial" panose="020B0604020202020204" pitchFamily="34" charset="0"/>
              </a:rPr>
              <a:t>1</a:t>
            </a:r>
            <a:r>
              <a:rPr lang="es-ES" sz="1800" spc="-15" dirty="0">
                <a:effectLst/>
                <a:latin typeface="Arial" panose="020B0604020202020204" pitchFamily="34" charset="0"/>
                <a:ea typeface="Arial" panose="020B0604020202020204" pitchFamily="34" charset="0"/>
              </a:rPr>
              <a:t>1</a:t>
            </a:r>
            <a:r>
              <a:rPr lang="es-ES" sz="1800" spc="-10" dirty="0">
                <a:effectLst/>
                <a:latin typeface="Arial" panose="020B0604020202020204" pitchFamily="34" charset="0"/>
                <a:ea typeface="Arial" panose="020B0604020202020204" pitchFamily="34" charset="0"/>
              </a:rPr>
              <a:t>.</a:t>
            </a:r>
          </a:p>
          <a:p>
            <a:pPr marL="1390650" marR="890905" algn="just">
              <a:spcBef>
                <a:spcPts val="5"/>
              </a:spcBef>
              <a:spcAft>
                <a:spcPts val="0"/>
              </a:spcAft>
            </a:pP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La ventaja del esquema jerárquico es que permite una gestión distribuida de los nombres, garantizar</a:t>
            </a:r>
            <a:r>
              <a:rPr lang="es-ES" sz="1800" b="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de forma sencilla que no exista nombres repetidos. En efecto, hasta con que los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nombres relativos de cada. subdirectorio sean distintos, aunque los nombres relativos de subdirectorios distintos sean iguales, para que no exista duplicación de nombres, puesto que quedarán diferencia dos por el camino hasta llegar al correspondiente subdirectorio.</a:t>
            </a:r>
            <a:endParaRPr lang="es-ES" sz="1800" dirty="0">
              <a:effectLst/>
              <a:latin typeface="Times New Roman" panose="02020603050405020304" pitchFamily="18" charset="0"/>
              <a:ea typeface="Times New Roman" panose="02020603050405020304" pitchFamily="18" charset="0"/>
            </a:endParaRPr>
          </a:p>
          <a:p>
            <a:pPr marL="1390650" marR="890905">
              <a:spcBef>
                <a:spcPts val="600"/>
              </a:spcBef>
              <a:spcAft>
                <a:spcPts val="0"/>
              </a:spcAft>
              <a:tabLst>
                <a:tab pos="2175510" algn="l"/>
                <a:tab pos="4105910" algn="l"/>
              </a:tabLs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visión</a:t>
            </a:r>
            <a:r>
              <a:rPr lang="es-ES" sz="1800" b="1"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física</a:t>
            </a:r>
            <a:r>
              <a:rPr lang="es-ES" sz="1800" b="1"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sistema</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directorios</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consiste</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unas</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estructuras</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información</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que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permiten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relacionar</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cada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nombre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lógico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descripción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física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 correspondiente</a:t>
            </a:r>
            <a:r>
              <a:rPr lang="es-ES" sz="1800" spc="1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archivo. En esencia, se</a:t>
            </a:r>
            <a:r>
              <a:rPr lang="es-ES" sz="1800" spc="1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trata de</a:t>
            </a:r>
            <a:r>
              <a:rPr lang="es-ES" sz="1800" spc="1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 tabla NOMBRE-</a:t>
            </a:r>
            <a:r>
              <a:rPr lang="es-ES" sz="1800" spc="1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IDENTIFICADOR por</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cada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subdirectorio.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NOMBRE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	mas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nombre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relativo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archivo, mientras que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el.DIENTIFICADOR</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es una información que permite localizar la descripción física del archivo.</a:t>
            </a:r>
            <a:endParaRPr lang="es-ES" sz="1800" dirty="0">
              <a:effectLst/>
              <a:latin typeface="Times New Roman" panose="02020603050405020304" pitchFamily="18" charset="0"/>
              <a:ea typeface="Times New Roman" panose="02020603050405020304" pitchFamily="18" charset="0"/>
            </a:endParaRPr>
          </a:p>
          <a:p>
            <a:pPr marL="1390650">
              <a:lnSpc>
                <a:spcPts val="1150"/>
              </a:lnSpc>
            </a:pPr>
            <a:endParaRPr lang="es-ES" sz="1800" dirty="0">
              <a:effectLst/>
              <a:latin typeface="Times New Roman" panose="02020603050405020304" pitchFamily="18" charset="0"/>
              <a:ea typeface="Times New Roman" panose="02020603050405020304" pitchFamily="18" charset="0"/>
            </a:endParaRPr>
          </a:p>
          <a:p>
            <a:endParaRPr lang="es-ES" dirty="0"/>
          </a:p>
          <a:p>
            <a:pPr marL="1390650">
              <a:spcBef>
                <a:spcPts val="605"/>
              </a:spcBef>
              <a:spcAft>
                <a:spcPts val="0"/>
              </a:spcAft>
            </a:pP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Servicios</a:t>
            </a:r>
            <a:r>
              <a:rPr lang="es-ES" sz="1800" b="1" spc="-3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b="1"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directorios</a:t>
            </a:r>
            <a:endParaRPr lang="es-ES" sz="1800" dirty="0">
              <a:effectLst/>
              <a:latin typeface="Times New Roman" panose="02020603050405020304" pitchFamily="18" charset="0"/>
              <a:ea typeface="Times New Roman" panose="02020603050405020304" pitchFamily="18" charset="0"/>
            </a:endParaRPr>
          </a:p>
          <a:p>
            <a:pPr marL="1390650" marR="890905" algn="just">
              <a:spcBef>
                <a:spcPts val="59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 objeto directorio es básicamente un conjunto de entradas que relacionan nombres y archivos El servidor de archivos incluye una serie de servicios que permiten manipular directorios. Estos son.:</a:t>
            </a:r>
            <a:endParaRPr lang="es-ES" sz="1800" dirty="0">
              <a:effectLst/>
              <a:latin typeface="Times New Roman" panose="02020603050405020304" pitchFamily="18" charset="0"/>
              <a:ea typeface="Times New Roman" panose="02020603050405020304" pitchFamily="18" charset="0"/>
            </a:endParaRPr>
          </a:p>
          <a:p>
            <a:pPr marL="342900" marR="1027430" lvl="0" indent="-342900">
              <a:spcBef>
                <a:spcPts val="600"/>
              </a:spcBef>
              <a:spcAft>
                <a:spcPts val="0"/>
              </a:spcAft>
              <a:buSzPts val="1000"/>
              <a:buFont typeface="Wingdings" panose="05000000000000000000" pitchFamily="2" charset="2"/>
              <a:buChar char=""/>
              <a:tabLst>
                <a:tab pos="1713230" algn="l"/>
              </a:tabLst>
            </a:pPr>
            <a:r>
              <a:rPr lang="es-ES" sz="1800" b="1" dirty="0">
                <a:effectLst/>
                <a:latin typeface="Arial" panose="020B0604020202020204" pitchFamily="34" charset="0"/>
                <a:ea typeface="Wingdings" panose="05000000000000000000" pitchFamily="2" charset="2"/>
                <a:cs typeface="Times New Roman" panose="02020603050405020304" pitchFamily="18" charset="0"/>
              </a:rPr>
              <a:t>Crear un directorio. </a:t>
            </a:r>
            <a:r>
              <a:rPr lang="es-ES" sz="1800" dirty="0">
                <a:effectLst/>
                <a:latin typeface="Arial" panose="020B0604020202020204" pitchFamily="34" charset="0"/>
                <a:ea typeface="Wingdings" panose="05000000000000000000" pitchFamily="2" charset="2"/>
                <a:cs typeface="Times New Roman" panose="02020603050405020304" pitchFamily="18" charset="0"/>
              </a:rPr>
              <a:t>Crea un objeto directorio y lo sitúa en el árbol de directorios donde se especifique en el nombre, absoluto o relativo, del nuevo directorio.</a:t>
            </a:r>
            <a:endParaRPr lang="es-ES"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890905" lvl="0" indent="-342900">
              <a:spcBef>
                <a:spcPts val="600"/>
              </a:spcBef>
              <a:spcAft>
                <a:spcPts val="0"/>
              </a:spcAft>
              <a:buSzPts val="1000"/>
              <a:buFont typeface="Wingdings" panose="05000000000000000000" pitchFamily="2" charset="2"/>
              <a:buChar char=""/>
              <a:tabLst>
                <a:tab pos="1713230" algn="l"/>
              </a:tabLst>
            </a:pPr>
            <a:r>
              <a:rPr lang="es-ES" sz="1800" b="1" dirty="0">
                <a:effectLst/>
                <a:latin typeface="Arial" panose="020B0604020202020204" pitchFamily="34" charset="0"/>
                <a:ea typeface="Wingdings" panose="05000000000000000000" pitchFamily="2" charset="2"/>
                <a:cs typeface="Times New Roman" panose="02020603050405020304" pitchFamily="18" charset="0"/>
              </a:rPr>
              <a:t>Borrar un directorio. </a:t>
            </a:r>
            <a:r>
              <a:rPr lang="es-ES" sz="1800" dirty="0">
                <a:effectLst/>
                <a:latin typeface="Arial" panose="020B0604020202020204" pitchFamily="34" charset="0"/>
                <a:ea typeface="Wingdings" panose="05000000000000000000" pitchFamily="2" charset="2"/>
                <a:cs typeface="Times New Roman" panose="02020603050405020304" pitchFamily="18" charset="0"/>
              </a:rPr>
              <a:t>Elimina un objeto directorio de forma que nunca más pueda accesible y borra su entrada del árbol de directorios. Normalmente, sólo se puede borrar directorio vacío, es decir, un directorio sin entradas.</a:t>
            </a:r>
            <a:endParaRPr lang="es-ES"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890905" lvl="0" indent="-342900">
              <a:spcBef>
                <a:spcPts val="600"/>
              </a:spcBef>
              <a:spcAft>
                <a:spcPts val="0"/>
              </a:spcAft>
              <a:buSzPts val="1000"/>
              <a:buFont typeface="Wingdings" panose="05000000000000000000" pitchFamily="2" charset="2"/>
              <a:buChar char=""/>
              <a:tabLst>
                <a:tab pos="1713230" algn="l"/>
              </a:tabLst>
            </a:pPr>
            <a:r>
              <a:rPr lang="es-ES" sz="1800" b="1" dirty="0">
                <a:effectLst/>
                <a:latin typeface="Arial" panose="020B0604020202020204" pitchFamily="34" charset="0"/>
                <a:ea typeface="Wingdings" panose="05000000000000000000" pitchFamily="2" charset="2"/>
                <a:cs typeface="Times New Roman" panose="02020603050405020304" pitchFamily="18" charset="0"/>
              </a:rPr>
              <a:t>Abrir un directorio. </a:t>
            </a:r>
            <a:r>
              <a:rPr lang="es-ES" sz="1800" dirty="0">
                <a:effectLst/>
                <a:latin typeface="Arial" panose="020B0604020202020204" pitchFamily="34" charset="0"/>
                <a:ea typeface="Wingdings" panose="05000000000000000000" pitchFamily="2" charset="2"/>
                <a:cs typeface="Times New Roman" panose="02020603050405020304" pitchFamily="18" charset="0"/>
              </a:rPr>
              <a:t>Abre un directorio para leer los datos del mismo. Al igual que</a:t>
            </a:r>
            <a:r>
              <a:rPr lang="es-ES" sz="1800"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un chivo, un directorio debe ser abierto para poder acceder a. su contenido. Esta operación vuelve al usuario un identificador, descriptor o manejador de directorio de carácter temporal</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que permite su manipulación.</a:t>
            </a:r>
            <a:endParaRPr lang="es-ES"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892810" lvl="0" indent="-342900">
              <a:spcBef>
                <a:spcPts val="600"/>
              </a:spcBef>
              <a:spcAft>
                <a:spcPts val="0"/>
              </a:spcAft>
              <a:buSzPts val="1000"/>
              <a:buFont typeface="Wingdings" panose="05000000000000000000" pitchFamily="2" charset="2"/>
              <a:buChar char=""/>
              <a:tabLst>
                <a:tab pos="1713230" algn="l"/>
                <a:tab pos="3119120" algn="l"/>
              </a:tabLst>
            </a:pPr>
            <a:r>
              <a:rPr lang="es-ES" sz="1800" b="1" dirty="0">
                <a:effectLst/>
                <a:latin typeface="Arial" panose="020B0604020202020204" pitchFamily="34" charset="0"/>
                <a:ea typeface="Wingdings" panose="05000000000000000000" pitchFamily="2" charset="2"/>
                <a:cs typeface="Times New Roman" panose="02020603050405020304" pitchFamily="18" charset="0"/>
              </a:rPr>
              <a:t>Leer</a:t>
            </a:r>
            <a:r>
              <a:rPr lang="es-ES" sz="1800" b="1"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un</a:t>
            </a:r>
            <a:r>
              <a:rPr lang="es-ES" sz="1800" b="1"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b="1" dirty="0">
                <a:effectLst/>
                <a:latin typeface="Arial" panose="020B0604020202020204" pitchFamily="34" charset="0"/>
                <a:ea typeface="Wingdings" panose="05000000000000000000" pitchFamily="2" charset="2"/>
                <a:cs typeface="Times New Roman" panose="02020603050405020304" pitchFamily="18" charset="0"/>
              </a:rPr>
              <a:t>directorio.	</a:t>
            </a:r>
            <a:r>
              <a:rPr lang="es-ES" sz="1800" dirty="0">
                <a:effectLst/>
                <a:latin typeface="Arial" panose="020B0604020202020204" pitchFamily="34" charset="0"/>
                <a:ea typeface="Wingdings" panose="05000000000000000000" pitchFamily="2" charset="2"/>
                <a:cs typeface="Times New Roman" panose="02020603050405020304" pitchFamily="18" charset="0"/>
              </a:rPr>
              <a:t>Extrae</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la</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siguiente</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entrada</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de</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un</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directorio,</a:t>
            </a:r>
            <a:r>
              <a:rPr lang="es-ES" sz="1800" spc="2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abierto</a:t>
            </a:r>
            <a:r>
              <a:rPr lang="es-ES" sz="1800" spc="40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previamente. Devuelve una estructura de datos como la que define la entrada de </a:t>
            </a:r>
            <a:r>
              <a:rPr lang="es-ES" sz="1800" spc="-10" dirty="0">
                <a:effectLst/>
                <a:latin typeface="Arial" panose="020B0604020202020204" pitchFamily="34" charset="0"/>
                <a:ea typeface="Wingdings" panose="05000000000000000000" pitchFamily="2" charset="2"/>
                <a:cs typeface="Times New Roman" panose="02020603050405020304" pitchFamily="18" charset="0"/>
              </a:rPr>
              <a:t>directorios</a:t>
            </a:r>
            <a:endParaRPr lang="es-ES"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891540" lvl="0" indent="-342900">
              <a:spcBef>
                <a:spcPts val="600"/>
              </a:spcBef>
              <a:spcAft>
                <a:spcPts val="0"/>
              </a:spcAft>
              <a:buSzPts val="1000"/>
              <a:buFont typeface="Wingdings" panose="05000000000000000000" pitchFamily="2" charset="2"/>
              <a:buChar char=""/>
              <a:tabLst>
                <a:tab pos="1713230" algn="l"/>
              </a:tabLst>
            </a:pPr>
            <a:r>
              <a:rPr lang="es-ES" sz="1800" b="1" dirty="0">
                <a:effectLst/>
                <a:latin typeface="Arial" panose="020B0604020202020204" pitchFamily="34" charset="0"/>
                <a:ea typeface="Wingdings" panose="05000000000000000000" pitchFamily="2" charset="2"/>
                <a:cs typeface="Times New Roman" panose="02020603050405020304" pitchFamily="18" charset="0"/>
              </a:rPr>
              <a:t>Cerrar un directorio. </a:t>
            </a:r>
            <a:r>
              <a:rPr lang="es-ES" sz="1800" dirty="0">
                <a:effectLst/>
                <a:latin typeface="Arial" panose="020B0604020202020204" pitchFamily="34" charset="0"/>
                <a:ea typeface="Wingdings" panose="05000000000000000000" pitchFamily="2" charset="2"/>
                <a:cs typeface="Times New Roman" panose="02020603050405020304" pitchFamily="18" charset="0"/>
              </a:rPr>
              <a:t>Cierra un directorio, liberando el identificador devuelto en la operación de apertura, así como los recursos de memoria y del sistema operativo relativos al mismo.</a:t>
            </a:r>
            <a:endParaRPr lang="es-ES" sz="1800" dirty="0">
              <a:effectLst/>
              <a:latin typeface="Times New Roman" panose="02020603050405020304" pitchFamily="18" charset="0"/>
              <a:ea typeface="Wingdings" panose="05000000000000000000" pitchFamily="2" charset="2"/>
              <a:cs typeface="Wingdings" panose="05000000000000000000" pitchFamily="2" charset="2"/>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54</a:t>
            </a:fld>
            <a:endParaRPr lang="es-ES"/>
          </a:p>
        </p:txBody>
      </p:sp>
    </p:spTree>
    <p:extLst>
      <p:ext uri="{BB962C8B-B14F-4D97-AF65-F5344CB8AC3E}">
        <p14:creationId xmlns:p14="http://schemas.microsoft.com/office/powerpoint/2010/main" val="15762986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390650" marR="892175" algn="just">
              <a:spcBef>
                <a:spcPts val="59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 denomina sistema de archivos al conjunto de archivos incluidos en una unidad 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disco. El sistema de archivos está compuesto por los datos de los archivos, así como por toda la información auxiliar que se requiere.</a:t>
            </a:r>
            <a:endParaRPr lang="es-ES" sz="1800" dirty="0">
              <a:effectLst/>
              <a:latin typeface="Times New Roman" panose="02020603050405020304" pitchFamily="18" charset="0"/>
              <a:ea typeface="Times New Roman" panose="02020603050405020304" pitchFamily="18" charset="0"/>
            </a:endParaRPr>
          </a:p>
          <a:p>
            <a:pPr marL="1390650" marR="889635" algn="just">
              <a:spcBef>
                <a:spcPts val="60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 denomina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err="1">
                <a:effectLst/>
                <a:latin typeface="Arial" panose="020B0604020202020204" pitchFamily="34" charset="0"/>
                <a:ea typeface="Times New Roman" panose="02020603050405020304" pitchFamily="18" charset="0"/>
                <a:cs typeface="Times New Roman" panose="02020603050405020304" pitchFamily="18" charset="0"/>
              </a:rPr>
              <a:t>rnetainformación</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 toda la información auxiliar que es necesario mantener en un volumen. Resumiendo y completando lo visto en las secciones anteriores, la metainformación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está compuesta por los siguientes elementos:</a:t>
            </a:r>
            <a:endParaRPr lang="es-ES" sz="1800" dirty="0">
              <a:effectLst/>
              <a:latin typeface="Times New Roman" panose="02020603050405020304" pitchFamily="18" charset="0"/>
              <a:ea typeface="Times New Roman" panose="02020603050405020304" pitchFamily="18" charset="0"/>
            </a:endParaRPr>
          </a:p>
          <a:p>
            <a:pPr marL="342900" lvl="0" indent="-342900">
              <a:spcBef>
                <a:spcPts val="600"/>
              </a:spcBef>
              <a:spcAft>
                <a:spcPts val="0"/>
              </a:spcAft>
              <a:buSzPts val="1000"/>
              <a:buFont typeface="Arial" panose="020B0604020202020204" pitchFamily="34" charset="0"/>
              <a:buChar char="•"/>
              <a:tabLst>
                <a:tab pos="174180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Estructura</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física</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los</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archivos</a:t>
            </a:r>
            <a:r>
              <a:rPr lang="es-ES" sz="1800" spc="-1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(nodos-i</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UNIX</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o</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FAT</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MS-</a:t>
            </a:r>
            <a:r>
              <a:rPr lang="es-ES" sz="1800" spc="-20" dirty="0">
                <a:effectLst/>
                <a:latin typeface="Arial" panose="020B0604020202020204" pitchFamily="34" charset="0"/>
                <a:ea typeface="Arial" panose="020B0604020202020204" pitchFamily="34" charset="0"/>
                <a:cs typeface="Times New Roman" panose="02020603050405020304" pitchFamily="18" charset="0"/>
              </a:rPr>
              <a:t>DOS)</a:t>
            </a:r>
            <a:endParaRPr lang="es-ES" sz="1800" dirty="0">
              <a:effectLst/>
              <a:latin typeface="Times New Roman" panose="02020603050405020304" pitchFamily="18" charset="0"/>
              <a:ea typeface="Arial" panose="020B0604020202020204" pitchFamily="34" charset="0"/>
            </a:endParaRPr>
          </a:p>
          <a:p>
            <a:pPr marL="342900" lvl="0" indent="-342900">
              <a:spcBef>
                <a:spcPts val="600"/>
              </a:spcBef>
              <a:spcAft>
                <a:spcPts val="0"/>
              </a:spcAft>
              <a:buSzPts val="1000"/>
              <a:buFont typeface="Arial" panose="020B0604020202020204" pitchFamily="34" charset="0"/>
              <a:buChar char="•"/>
              <a:tabLst>
                <a:tab pos="174180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Directorios</a:t>
            </a:r>
            <a:r>
              <a:rPr lang="es-ES" sz="1800" spc="-3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(archivos</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que</a:t>
            </a:r>
            <a:r>
              <a:rPr lang="es-ES" sz="1800" spc="-3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contienen</a:t>
            </a:r>
            <a:r>
              <a:rPr lang="es-ES" sz="1800" spc="-3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las</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tablas</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nombre-</a:t>
            </a:r>
            <a:r>
              <a:rPr lang="es-ES" sz="1800" spc="-10" dirty="0">
                <a:effectLst/>
                <a:latin typeface="Arial" panose="020B0604020202020204" pitchFamily="34" charset="0"/>
                <a:ea typeface="Arial" panose="020B0604020202020204" pitchFamily="34" charset="0"/>
                <a:cs typeface="Times New Roman" panose="02020603050405020304" pitchFamily="18" charset="0"/>
              </a:rPr>
              <a:t>puntero).</a:t>
            </a:r>
            <a:endParaRPr lang="es-ES" sz="1800" dirty="0">
              <a:effectLst/>
              <a:latin typeface="Times New Roman" panose="02020603050405020304" pitchFamily="18" charset="0"/>
              <a:ea typeface="Arial" panose="020B0604020202020204" pitchFamily="34" charset="0"/>
            </a:endParaRPr>
          </a:p>
          <a:p>
            <a:pPr marL="342900" lvl="0" indent="-342900">
              <a:spcBef>
                <a:spcPts val="600"/>
              </a:spcBef>
              <a:spcAft>
                <a:spcPts val="0"/>
              </a:spcAft>
              <a:buSzPts val="1000"/>
              <a:buFont typeface="Arial" panose="020B0604020202020204" pitchFamily="34" charset="0"/>
              <a:buChar char="•"/>
              <a:tabLst>
                <a:tab pos="174180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Estructura</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física</a:t>
            </a:r>
            <a:r>
              <a:rPr lang="es-ES" sz="1800" spc="-3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del</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sistema</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archivos</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a:t>
            </a:r>
            <a:r>
              <a:rPr lang="es-ES" sz="1800" dirty="0" err="1">
                <a:effectLst/>
                <a:latin typeface="Arial" panose="020B0604020202020204" pitchFamily="34" charset="0"/>
                <a:ea typeface="Arial" panose="020B0604020202020204" pitchFamily="34" charset="0"/>
                <a:cs typeface="Times New Roman" panose="02020603050405020304" pitchFamily="18" charset="0"/>
              </a:rPr>
              <a:t>superbloque</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en</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spc="-10" dirty="0">
                <a:effectLst/>
                <a:latin typeface="Arial" panose="020B0604020202020204" pitchFamily="34" charset="0"/>
                <a:ea typeface="Arial" panose="020B0604020202020204" pitchFamily="34" charset="0"/>
                <a:cs typeface="Times New Roman" panose="02020603050405020304" pitchFamily="18" charset="0"/>
              </a:rPr>
              <a:t>UNIX).</a:t>
            </a:r>
            <a:endParaRPr lang="es-ES" sz="1800" dirty="0">
              <a:effectLst/>
              <a:latin typeface="Times New Roman" panose="02020603050405020304" pitchFamily="18" charset="0"/>
              <a:ea typeface="Arial" panose="020B0604020202020204" pitchFamily="34" charset="0"/>
            </a:endParaRPr>
          </a:p>
          <a:p>
            <a:pPr marL="342900" lvl="0" indent="-342900">
              <a:spcBef>
                <a:spcPts val="600"/>
              </a:spcBef>
              <a:spcAft>
                <a:spcPts val="0"/>
              </a:spcAft>
              <a:buSzPts val="1000"/>
              <a:buFont typeface="Wingdings" panose="05000000000000000000" pitchFamily="2" charset="2"/>
              <a:buChar char=""/>
              <a:tabLst>
                <a:tab pos="1751965" algn="l"/>
              </a:tabLst>
            </a:pPr>
            <a:r>
              <a:rPr lang="es-ES" sz="1800" dirty="0">
                <a:effectLst/>
                <a:latin typeface="Arial" panose="020B0604020202020204" pitchFamily="34" charset="0"/>
                <a:ea typeface="Wingdings" panose="05000000000000000000" pitchFamily="2" charset="2"/>
                <a:cs typeface="Times New Roman" panose="02020603050405020304" pitchFamily="18" charset="0"/>
              </a:rPr>
              <a:t>Estructura</a:t>
            </a:r>
            <a:r>
              <a:rPr lang="es-ES" sz="1800" spc="-4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de</a:t>
            </a:r>
            <a:r>
              <a:rPr lang="es-ES" sz="1800" spc="-3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información</a:t>
            </a:r>
            <a:r>
              <a:rPr lang="es-ES" sz="1800" spc="-3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de</a:t>
            </a:r>
            <a:r>
              <a:rPr lang="es-ES" sz="1800" spc="-2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bloques</a:t>
            </a:r>
            <a:r>
              <a:rPr lang="es-ES" sz="1800" spc="-2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y</a:t>
            </a:r>
            <a:r>
              <a:rPr lang="es-ES" sz="1800" spc="-30"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nodos-i</a:t>
            </a:r>
            <a:r>
              <a:rPr lang="es-ES" sz="1800" spc="-2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libres</a:t>
            </a:r>
            <a:r>
              <a:rPr lang="es-ES" sz="1800" spc="-2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(mapas</a:t>
            </a:r>
            <a:r>
              <a:rPr lang="es-ES" sz="1800" spc="-25" dirty="0">
                <a:effectLst/>
                <a:latin typeface="Arial" panose="020B0604020202020204" pitchFamily="34" charset="0"/>
                <a:ea typeface="Wingdings" panose="05000000000000000000" pitchFamily="2" charset="2"/>
                <a:cs typeface="Times New Roman" panose="02020603050405020304" pitchFamily="18" charset="0"/>
              </a:rPr>
              <a:t> </a:t>
            </a:r>
            <a:r>
              <a:rPr lang="es-ES" sz="1800" dirty="0">
                <a:effectLst/>
                <a:latin typeface="Arial" panose="020B0604020202020204" pitchFamily="34" charset="0"/>
                <a:ea typeface="Wingdings" panose="05000000000000000000" pitchFamily="2" charset="2"/>
                <a:cs typeface="Times New Roman" panose="02020603050405020304" pitchFamily="18" charset="0"/>
              </a:rPr>
              <a:t>de</a:t>
            </a:r>
            <a:r>
              <a:rPr lang="es-ES" sz="1800" spc="-30" dirty="0">
                <a:effectLst/>
                <a:latin typeface="Arial" panose="020B0604020202020204" pitchFamily="34" charset="0"/>
                <a:ea typeface="Wingdings" panose="05000000000000000000" pitchFamily="2" charset="2"/>
                <a:cs typeface="Times New Roman" panose="02020603050405020304" pitchFamily="18" charset="0"/>
              </a:rPr>
              <a:t> </a:t>
            </a:r>
            <a:r>
              <a:rPr lang="es-ES" sz="1800" spc="-10" dirty="0">
                <a:effectLst/>
                <a:latin typeface="Arial" panose="020B0604020202020204" pitchFamily="34" charset="0"/>
                <a:ea typeface="Wingdings" panose="05000000000000000000" pitchFamily="2" charset="2"/>
                <a:cs typeface="Times New Roman" panose="02020603050405020304" pitchFamily="18" charset="0"/>
              </a:rPr>
              <a:t>bits).</a:t>
            </a:r>
            <a:endParaRPr lang="es-ES" sz="1800" dirty="0">
              <a:effectLst/>
              <a:latin typeface="Times New Roman" panose="02020603050405020304" pitchFamily="18" charset="0"/>
              <a:ea typeface="Wingdings" panose="05000000000000000000" pitchFamily="2" charset="2"/>
              <a:cs typeface="Wingdings" panose="05000000000000000000" pitchFamily="2" charset="2"/>
            </a:endParaRPr>
          </a:p>
          <a:p>
            <a:pPr marL="1390650" marR="889635" algn="just">
              <a:spcBef>
                <a:spcPts val="59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Cada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sistema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operativo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organiza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particiones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disco</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determinada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forma, repartiendo el espacio disponible entre: el programa de carga (</a:t>
            </a:r>
            <a:r>
              <a:rPr lang="es-ES" sz="1800" i="1" dirty="0" err="1">
                <a:effectLst/>
                <a:latin typeface="Arial" panose="020B0604020202020204" pitchFamily="34" charset="0"/>
                <a:ea typeface="Times New Roman" panose="02020603050405020304" pitchFamily="18" charset="0"/>
                <a:cs typeface="Times New Roman" panose="02020603050405020304" pitchFamily="18" charset="0"/>
              </a:rPr>
              <a:t>boot</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del sistema operativo, la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metainforinación</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y los datos. Normalmente, las tablas de los subdirectorios se almacenan como archivos, por lo que compiten por los bloques de datos con los archivos de datos.</a:t>
            </a:r>
            <a:endParaRPr lang="es-ES" sz="1800" dirty="0">
              <a:effectLst/>
              <a:latin typeface="Times New Roman" panose="02020603050405020304" pitchFamily="18" charset="0"/>
              <a:ea typeface="Times New Roman" panose="02020603050405020304" pitchFamily="18" charset="0"/>
            </a:endParaRPr>
          </a:p>
          <a:p>
            <a:pPr marL="1390650" marR="892810" algn="just">
              <a:spcBef>
                <a:spcPts val="60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 el Capítulo 8 se estudiará en detalle la gestión de archivos y directorios, presentando los conceptos, los servicios y los principales aspectos de implementación.</a:t>
            </a:r>
            <a:endParaRPr lang="es-ES" sz="1800" dirty="0">
              <a:effectLst/>
              <a:latin typeface="Times New Roman" panose="02020603050405020304" pitchFamily="18" charset="0"/>
              <a:ea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55</a:t>
            </a:fld>
            <a:endParaRPr lang="es-ES"/>
          </a:p>
        </p:txBody>
      </p:sp>
    </p:spTree>
    <p:extLst>
      <p:ext uri="{BB962C8B-B14F-4D97-AF65-F5344CB8AC3E}">
        <p14:creationId xmlns:p14="http://schemas.microsoft.com/office/powerpoint/2010/main" val="81253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940435" marR="1078230" algn="just">
              <a:lnSpc>
                <a:spcPct val="102000"/>
              </a:lnSpc>
              <a:spcBef>
                <a:spcPts val="5"/>
              </a:spcBef>
              <a:spcAft>
                <a:spcPts val="0"/>
              </a:spcAft>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El modelo de programación a bajo nivel de una computadora se caracteriza por los siguientes aspectos, que se muestran gráficamente en la Figura 1.3:</a:t>
            </a:r>
            <a:endParaRPr lang="es-ES" sz="1100" dirty="0">
              <a:effectLst/>
              <a:latin typeface="Times New Roman" panose="02020603050405020304" pitchFamily="18" charset="0"/>
              <a:ea typeface="Times New Roman" panose="02020603050405020304" pitchFamily="18" charset="0"/>
            </a:endParaRPr>
          </a:p>
          <a:p>
            <a:pPr>
              <a:spcBef>
                <a:spcPts val="15"/>
              </a:spcBef>
            </a:pPr>
            <a:r>
              <a:rPr lang="es-ES" sz="95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marL="1143000" marR="1076960" lvl="2" indent="-228600">
              <a:lnSpc>
                <a:spcPct val="100000"/>
              </a:lnSpc>
              <a:spcAft>
                <a:spcPts val="0"/>
              </a:spcAft>
              <a:buFont typeface="Verdana" panose="020B0604030504040204" pitchFamily="34" charset="0"/>
              <a:buChar char="•"/>
              <a:tabLst>
                <a:tab pos="1263650" algn="l"/>
              </a:tabLst>
            </a:pPr>
            <a:r>
              <a:rPr lang="es-ES" sz="1000" b="1" dirty="0">
                <a:effectLst/>
                <a:latin typeface="Arial" panose="020B0604020202020204" pitchFamily="34" charset="0"/>
                <a:ea typeface="Verdana" panose="020B0604030504040204" pitchFamily="34" charset="0"/>
                <a:cs typeface="Times New Roman" panose="02020603050405020304" pitchFamily="18" charset="0"/>
              </a:rPr>
              <a:t>Elementos</a:t>
            </a:r>
            <a:r>
              <a:rPr lang="es-ES" sz="1000" b="1" spc="200" dirty="0">
                <a:effectLst/>
                <a:latin typeface="Arial" panose="020B0604020202020204" pitchFamily="34" charset="0"/>
                <a:ea typeface="Verdana" panose="020B0604030504040204" pitchFamily="34" charset="0"/>
                <a:cs typeface="Times New Roman" panose="02020603050405020304" pitchFamily="18" charset="0"/>
              </a:rPr>
              <a:t> </a:t>
            </a:r>
            <a:r>
              <a:rPr lang="es-ES" sz="1000" b="1" dirty="0">
                <a:effectLst/>
                <a:latin typeface="Arial" panose="020B0604020202020204" pitchFamily="34" charset="0"/>
                <a:ea typeface="Verdana" panose="020B0604030504040204" pitchFamily="34" charset="0"/>
                <a:cs typeface="Times New Roman" panose="02020603050405020304" pitchFamily="18" charset="0"/>
              </a:rPr>
              <a:t>de</a:t>
            </a:r>
            <a:r>
              <a:rPr lang="es-ES" sz="1000" b="1" spc="200" dirty="0">
                <a:effectLst/>
                <a:latin typeface="Arial" panose="020B0604020202020204" pitchFamily="34" charset="0"/>
                <a:ea typeface="Verdana" panose="020B0604030504040204" pitchFamily="34" charset="0"/>
                <a:cs typeface="Times New Roman" panose="02020603050405020304" pitchFamily="18" charset="0"/>
              </a:rPr>
              <a:t> </a:t>
            </a:r>
            <a:r>
              <a:rPr lang="es-ES" sz="1000" b="1" dirty="0">
                <a:effectLst/>
                <a:latin typeface="Arial" panose="020B0604020202020204" pitchFamily="34" charset="0"/>
                <a:ea typeface="Verdana" panose="020B0604030504040204" pitchFamily="34" charset="0"/>
                <a:cs typeface="Times New Roman" panose="02020603050405020304" pitchFamily="18" charset="0"/>
              </a:rPr>
              <a:t>almacenamiento</a:t>
            </a:r>
            <a:r>
              <a:rPr lang="es-ES" sz="1000" dirty="0">
                <a:effectLst/>
                <a:latin typeface="Arial" panose="020B0604020202020204" pitchFamily="34" charset="0"/>
                <a:ea typeface="Verdana" panose="020B0604030504040204" pitchFamily="34" charset="0"/>
                <a:cs typeface="Times New Roman" panose="02020603050405020304" pitchFamily="18" charset="0"/>
              </a:rPr>
              <a:t>.</a:t>
            </a:r>
            <a:r>
              <a:rPr lang="es-ES" sz="10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En</a:t>
            </a:r>
            <a:r>
              <a:rPr lang="es-ES" sz="10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esta</a:t>
            </a:r>
            <a:r>
              <a:rPr lang="es-ES" sz="10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sección</a:t>
            </a:r>
            <a:r>
              <a:rPr lang="es-ES" sz="10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se</a:t>
            </a:r>
            <a:r>
              <a:rPr lang="es-ES" sz="10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consideran</a:t>
            </a:r>
            <a:r>
              <a:rPr lang="es-ES" sz="10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aquellos</a:t>
            </a:r>
            <a:r>
              <a:rPr lang="es-ES" sz="10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elementos de almacenamiento de la computadora que son visibles a las instrucciones maquina.</a:t>
            </a:r>
            <a:r>
              <a:rPr lang="es-ES" sz="10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En esta categoría están incluidos los registros generales, el contador de programa, el puntero</a:t>
            </a:r>
            <a:r>
              <a:rPr lang="es-ES" sz="10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de</a:t>
            </a:r>
            <a:r>
              <a:rPr lang="es-ES" sz="10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pila,</a:t>
            </a:r>
            <a:r>
              <a:rPr lang="es-ES" sz="10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el</a:t>
            </a:r>
            <a:r>
              <a:rPr lang="es-ES" sz="10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registro</a:t>
            </a:r>
            <a:r>
              <a:rPr lang="es-ES" sz="10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de</a:t>
            </a:r>
            <a:r>
              <a:rPr lang="es-ES" sz="10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estado,</a:t>
            </a:r>
            <a:r>
              <a:rPr lang="es-ES" sz="10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la</a:t>
            </a:r>
            <a:r>
              <a:rPr lang="es-ES" sz="10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memoria</a:t>
            </a:r>
            <a:r>
              <a:rPr lang="es-ES" sz="10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principal</a:t>
            </a:r>
            <a:r>
              <a:rPr lang="es-ES" sz="10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y</a:t>
            </a:r>
            <a:r>
              <a:rPr lang="es-ES" sz="10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el</a:t>
            </a:r>
            <a:r>
              <a:rPr lang="es-ES" sz="10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mapa</a:t>
            </a:r>
            <a:r>
              <a:rPr lang="es-ES" sz="10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de</a:t>
            </a:r>
            <a:r>
              <a:rPr lang="es-ES" sz="10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000" b="1" dirty="0">
                <a:effectLst/>
                <a:latin typeface="Arial" panose="020B0604020202020204" pitchFamily="34" charset="0"/>
                <a:ea typeface="Verdana" panose="020B0604030504040204" pitchFamily="34" charset="0"/>
                <a:cs typeface="Times New Roman" panose="02020603050405020304" pitchFamily="18" charset="0"/>
              </a:rPr>
              <a:t>E/S</a:t>
            </a:r>
            <a:r>
              <a:rPr lang="es-ES" sz="1000" b="1" spc="-1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(Aclaración </a:t>
            </a:r>
            <a:r>
              <a:rPr lang="es-ES" sz="1000" spc="-10" dirty="0">
                <a:effectLst/>
                <a:latin typeface="Arial" panose="020B0604020202020204" pitchFamily="34" charset="0"/>
                <a:ea typeface="Verdana" panose="020B0604030504040204" pitchFamily="34" charset="0"/>
                <a:cs typeface="Times New Roman" panose="02020603050405020304" pitchFamily="18" charset="0"/>
              </a:rPr>
              <a:t>1.2).</a:t>
            </a:r>
          </a:p>
          <a:p>
            <a:pPr marL="342900" marR="1077595" lvl="0" indent="-342900">
              <a:lnSpc>
                <a:spcPct val="100000"/>
              </a:lnSpc>
              <a:spcAft>
                <a:spcPts val="0"/>
              </a:spcAft>
              <a:buSzPts val="1000"/>
              <a:buFont typeface="Verdana" panose="020B0604030504040204" pitchFamily="34" charset="0"/>
              <a:buChar char="•"/>
              <a:tabLst>
                <a:tab pos="1263650" algn="l"/>
              </a:tabLst>
            </a:pPr>
            <a:r>
              <a:rPr lang="es-ES" sz="1800" b="1" dirty="0">
                <a:effectLst/>
                <a:latin typeface="Arial" panose="020B0604020202020204" pitchFamily="34" charset="0"/>
                <a:ea typeface="Verdana" panose="020B0604030504040204" pitchFamily="34" charset="0"/>
                <a:cs typeface="Times New Roman" panose="02020603050405020304" pitchFamily="18" charset="0"/>
              </a:rPr>
              <a:t>Juego de instrucciones </a:t>
            </a:r>
            <a:r>
              <a:rPr lang="es-ES" sz="1800" dirty="0">
                <a:effectLst/>
                <a:latin typeface="Arial" panose="020B0604020202020204" pitchFamily="34" charset="0"/>
                <a:ea typeface="Verdana" panose="020B0604030504040204" pitchFamily="34" charset="0"/>
                <a:cs typeface="Times New Roman" panose="02020603050405020304" pitchFamily="18" charset="0"/>
              </a:rPr>
              <a:t>con sus correspondientes </a:t>
            </a:r>
            <a:r>
              <a:rPr lang="es-ES" sz="1800" b="1" dirty="0">
                <a:effectLst/>
                <a:latin typeface="Arial" panose="020B0604020202020204" pitchFamily="34" charset="0"/>
                <a:ea typeface="Verdana" panose="020B0604030504040204" pitchFamily="34" charset="0"/>
                <a:cs typeface="Times New Roman" panose="02020603050405020304" pitchFamily="18" charset="0"/>
              </a:rPr>
              <a:t>modos de direccionamiento</a:t>
            </a:r>
            <a:r>
              <a:rPr lang="es-ES" sz="1800" dirty="0">
                <a:effectLst/>
                <a:latin typeface="Arial" panose="020B0604020202020204" pitchFamily="34" charset="0"/>
                <a:ea typeface="Verdana" panose="020B0604030504040204" pitchFamily="34" charset="0"/>
                <a:cs typeface="Times New Roman" panose="02020603050405020304" pitchFamily="18" charset="0"/>
              </a:rPr>
              <a:t>. El juego</a:t>
            </a:r>
            <a:r>
              <a:rPr lang="es-ES" sz="18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instrucciones</a:t>
            </a:r>
            <a:r>
              <a:rPr lang="es-ES" sz="18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máquina</a:t>
            </a:r>
            <a:r>
              <a:rPr lang="es-ES" sz="18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define</a:t>
            </a:r>
            <a:r>
              <a:rPr lang="es-ES" sz="18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las</a:t>
            </a:r>
            <a:r>
              <a:rPr lang="es-ES" sz="18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operaciones</a:t>
            </a:r>
            <a:r>
              <a:rPr lang="es-ES" sz="18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que</a:t>
            </a:r>
            <a:r>
              <a:rPr lang="es-ES" sz="18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es</a:t>
            </a:r>
            <a:r>
              <a:rPr lang="es-ES" sz="18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capaz</a:t>
            </a:r>
            <a:r>
              <a:rPr lang="es-ES" sz="18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hacer</a:t>
            </a:r>
            <a:r>
              <a:rPr lang="es-ES" sz="1800" spc="2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la computadora.</a:t>
            </a:r>
            <a:r>
              <a:rPr lang="es-ES" sz="1800" spc="4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Los</a:t>
            </a:r>
            <a:r>
              <a:rPr lang="es-ES" sz="1800" spc="4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modos</a:t>
            </a:r>
            <a:r>
              <a:rPr lang="es-ES" sz="1800" spc="4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4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direccionamiento</a:t>
            </a:r>
            <a:r>
              <a:rPr lang="es-ES" sz="1800" spc="4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determinan</a:t>
            </a:r>
            <a:r>
              <a:rPr lang="es-ES" sz="1800" spc="4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la</a:t>
            </a:r>
            <a:r>
              <a:rPr lang="es-ES" sz="1800" spc="4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forma</a:t>
            </a:r>
            <a:r>
              <a:rPr lang="es-ES" sz="1800" spc="4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en</a:t>
            </a:r>
            <a:r>
              <a:rPr lang="es-ES" sz="1800" spc="4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que</a:t>
            </a:r>
            <a:r>
              <a:rPr lang="es-ES" sz="1800" spc="40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se especifica</a:t>
            </a:r>
            <a:r>
              <a:rPr lang="es-ES" sz="1800" spc="17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la</a:t>
            </a:r>
            <a:r>
              <a:rPr lang="es-ES" sz="1800" spc="17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identidad</a:t>
            </a:r>
            <a:r>
              <a:rPr lang="es-ES" sz="1800" spc="17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17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los</a:t>
            </a:r>
            <a:r>
              <a:rPr lang="es-ES" sz="1800" spc="17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elementos</a:t>
            </a:r>
            <a:r>
              <a:rPr lang="es-ES" sz="1800" spc="17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17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almacenamiento</a:t>
            </a:r>
            <a:r>
              <a:rPr lang="es-ES" sz="1800" spc="17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que</a:t>
            </a:r>
            <a:r>
              <a:rPr lang="es-ES" sz="1800" spc="17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intervienen</a:t>
            </a:r>
            <a:r>
              <a:rPr lang="es-ES" sz="1800" spc="17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en</a:t>
            </a:r>
            <a:r>
              <a:rPr lang="es-ES" sz="1800" spc="17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las instrucciones máquina.</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342900" marR="1215390" lvl="0" indent="-342900">
              <a:lnSpc>
                <a:spcPts val="1160"/>
              </a:lnSpc>
              <a:spcBef>
                <a:spcPts val="5"/>
              </a:spcBef>
              <a:spcAft>
                <a:spcPts val="0"/>
              </a:spcAft>
              <a:buSzPts val="1000"/>
              <a:buFont typeface="Verdana" panose="020B0604030504040204" pitchFamily="34" charset="0"/>
              <a:buChar char="•"/>
              <a:tabLst>
                <a:tab pos="1263650" algn="l"/>
              </a:tabLst>
            </a:pPr>
            <a:r>
              <a:rPr lang="es-ES" sz="1800" b="1" dirty="0">
                <a:effectLst/>
                <a:latin typeface="Arial" panose="020B0604020202020204" pitchFamily="34" charset="0"/>
                <a:ea typeface="Verdana" panose="020B0604030504040204" pitchFamily="34" charset="0"/>
                <a:cs typeface="Times New Roman" panose="02020603050405020304" pitchFamily="18" charset="0"/>
              </a:rPr>
              <a:t>Secuencia</a:t>
            </a:r>
            <a:r>
              <a:rPr lang="es-ES" sz="1800" b="1" spc="355" dirty="0">
                <a:effectLst/>
                <a:latin typeface="Arial" panose="020B0604020202020204" pitchFamily="34" charset="0"/>
                <a:ea typeface="Verdana" panose="020B0604030504040204" pitchFamily="34" charset="0"/>
                <a:cs typeface="Times New Roman" panose="02020603050405020304" pitchFamily="18" charset="0"/>
              </a:rPr>
              <a:t> </a:t>
            </a:r>
            <a:r>
              <a:rPr lang="es-ES" sz="1800" b="1" dirty="0">
                <a:effectLst/>
                <a:latin typeface="Arial" panose="020B0604020202020204" pitchFamily="34" charset="0"/>
                <a:ea typeface="Verdana" panose="020B0604030504040204" pitchFamily="34" charset="0"/>
                <a:cs typeface="Times New Roman" panose="02020603050405020304" pitchFamily="18" charset="0"/>
              </a:rPr>
              <a:t>de</a:t>
            </a:r>
            <a:r>
              <a:rPr lang="es-ES" sz="1800" b="1" spc="365" dirty="0">
                <a:effectLst/>
                <a:latin typeface="Arial" panose="020B0604020202020204" pitchFamily="34" charset="0"/>
                <a:ea typeface="Verdana" panose="020B0604030504040204" pitchFamily="34" charset="0"/>
                <a:cs typeface="Times New Roman" panose="02020603050405020304" pitchFamily="18" charset="0"/>
              </a:rPr>
              <a:t> </a:t>
            </a:r>
            <a:r>
              <a:rPr lang="es-ES" sz="1800" b="1" dirty="0">
                <a:effectLst/>
                <a:latin typeface="Arial" panose="020B0604020202020204" pitchFamily="34" charset="0"/>
                <a:ea typeface="Verdana" panose="020B0604030504040204" pitchFamily="34" charset="0"/>
                <a:cs typeface="Times New Roman" panose="02020603050405020304" pitchFamily="18" charset="0"/>
              </a:rPr>
              <a:t>funcionamiento</a:t>
            </a:r>
            <a:r>
              <a:rPr lang="es-ES" sz="1800" dirty="0">
                <a:effectLst/>
                <a:latin typeface="Arial" panose="020B0604020202020204" pitchFamily="34" charset="0"/>
                <a:ea typeface="Verdana" panose="020B0604030504040204" pitchFamily="34" charset="0"/>
                <a:cs typeface="Times New Roman" panose="02020603050405020304" pitchFamily="18" charset="0"/>
              </a:rPr>
              <a:t>,</a:t>
            </a:r>
            <a:r>
              <a:rPr lang="es-ES" sz="1800" spc="36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Define</a:t>
            </a:r>
            <a:r>
              <a:rPr lang="es-ES" sz="1800" spc="36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el</a:t>
            </a:r>
            <a:r>
              <a:rPr lang="es-ES" sz="1800" spc="36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modo</a:t>
            </a:r>
            <a:r>
              <a:rPr lang="es-ES" sz="1800" spc="36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en</a:t>
            </a:r>
            <a:r>
              <a:rPr lang="es-ES" sz="1800" spc="36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que</a:t>
            </a:r>
            <a:r>
              <a:rPr lang="es-ES" sz="1800" spc="36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se</a:t>
            </a:r>
            <a:r>
              <a:rPr lang="es-ES" sz="1800" spc="36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van</a:t>
            </a:r>
            <a:r>
              <a:rPr lang="es-ES" sz="1800" spc="36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ejecutando</a:t>
            </a:r>
            <a:r>
              <a:rPr lang="es-ES" sz="1800" spc="36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las instrucciones máquina.</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342900" lvl="0" indent="-342900">
              <a:lnSpc>
                <a:spcPts val="1135"/>
              </a:lnSpc>
              <a:buSzPts val="1000"/>
              <a:buFont typeface="Verdana" panose="020B0604030504040204" pitchFamily="34" charset="0"/>
              <a:buChar char="•"/>
              <a:tabLst>
                <a:tab pos="1397635" algn="l"/>
                <a:tab pos="1398270" algn="l"/>
              </a:tabLst>
            </a:pPr>
            <a:r>
              <a:rPr lang="es-ES" sz="1800" dirty="0">
                <a:effectLst/>
                <a:latin typeface="Arial" panose="020B0604020202020204" pitchFamily="34" charset="0"/>
                <a:ea typeface="Verdana" panose="020B0604030504040204" pitchFamily="34" charset="0"/>
                <a:cs typeface="Times New Roman" panose="02020603050405020304" pitchFamily="18" charset="0"/>
              </a:rPr>
              <a:t>Un</a:t>
            </a:r>
            <a:r>
              <a:rPr lang="es-ES" sz="1800" spc="9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aspecto</a:t>
            </a:r>
            <a:r>
              <a:rPr lang="es-ES" sz="1800" spc="8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crucial</a:t>
            </a:r>
            <a:r>
              <a:rPr lang="es-ES" sz="1800" spc="9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9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las</a:t>
            </a:r>
            <a:r>
              <a:rPr lang="es-ES" sz="1800" spc="9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computadoras,</a:t>
            </a:r>
            <a:r>
              <a:rPr lang="es-ES" sz="1800" spc="9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que</a:t>
            </a:r>
            <a:r>
              <a:rPr lang="es-ES" sz="1800" spc="9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está</a:t>
            </a:r>
            <a:r>
              <a:rPr lang="es-ES" sz="1800" spc="8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presente</a:t>
            </a:r>
            <a:r>
              <a:rPr lang="es-ES" sz="1800" spc="9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en</a:t>
            </a:r>
            <a:r>
              <a:rPr lang="es-ES" sz="1800" spc="9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todas</a:t>
            </a:r>
            <a:r>
              <a:rPr lang="es-ES" sz="1800" spc="9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ellas</a:t>
            </a:r>
            <a:r>
              <a:rPr lang="es-ES" sz="1800" spc="9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menos</a:t>
            </a:r>
            <a:r>
              <a:rPr lang="es-ES" sz="1800" spc="90" dirty="0">
                <a:effectLst/>
                <a:latin typeface="Arial" panose="020B0604020202020204" pitchFamily="34" charset="0"/>
                <a:ea typeface="Verdana" panose="020B0604030504040204" pitchFamily="34" charset="0"/>
                <a:cs typeface="Times New Roman" panose="02020603050405020304" pitchFamily="18" charset="0"/>
              </a:rPr>
              <a:t> </a:t>
            </a:r>
            <a:r>
              <a:rPr lang="es-ES" sz="1800" spc="-25" dirty="0">
                <a:effectLst/>
                <a:latin typeface="Arial" panose="020B0604020202020204" pitchFamily="34" charset="0"/>
                <a:ea typeface="Verdana" panose="020B0604030504040204" pitchFamily="34" charset="0"/>
                <a:cs typeface="Times New Roman" panose="02020603050405020304" pitchFamily="18" charset="0"/>
              </a:rPr>
              <a:t>en</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1397635" marR="1072515">
              <a:spcBef>
                <a:spcPts val="1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 modelos más simples, e. que disponen de más de un nivel de ejecución, concepto que se analiza en la sección siguiente.</a:t>
            </a:r>
            <a:endParaRPr lang="es-ES" sz="1800" dirty="0">
              <a:effectLst/>
              <a:latin typeface="Times New Roman" panose="02020603050405020304" pitchFamily="18" charset="0"/>
              <a:ea typeface="Times New Roman" panose="02020603050405020304" pitchFamily="18" charset="0"/>
            </a:endParaRPr>
          </a:p>
          <a:p>
            <a:pPr marL="1143000" marR="1076960" lvl="2" indent="-228600">
              <a:lnSpc>
                <a:spcPct val="100000"/>
              </a:lnSpc>
              <a:spcAft>
                <a:spcPts val="0"/>
              </a:spcAft>
              <a:buFont typeface="Verdana" panose="020B0604030504040204" pitchFamily="34" charset="0"/>
              <a:buChar char="•"/>
              <a:tabLst>
                <a:tab pos="1263650" algn="l"/>
              </a:tabLst>
            </a:pPr>
            <a:endParaRPr lang="es-ES" sz="1100" dirty="0">
              <a:effectLst/>
              <a:latin typeface="Times New Roman" panose="02020603050405020304" pitchFamily="18" charset="0"/>
              <a:ea typeface="Verdana" panose="020B0604030504040204" pitchFamily="34" charset="0"/>
              <a:cs typeface="Verdana" panose="020B0604030504040204" pitchFamily="34"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7</a:t>
            </a:fld>
            <a:endParaRPr lang="es-ES"/>
          </a:p>
        </p:txBody>
      </p:sp>
    </p:spTree>
    <p:extLst>
      <p:ext uri="{BB962C8B-B14F-4D97-AF65-F5344CB8AC3E}">
        <p14:creationId xmlns:p14="http://schemas.microsoft.com/office/powerpoint/2010/main" val="17753371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390650" marR="891540" algn="just">
              <a:spcBef>
                <a:spcPts val="60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seguridad,</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reviste dos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aspectos,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uno es garantizar</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identidad de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usuarios y</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otro es definir lo que puede hacer cada uno de ellos, El primer aspecto se trata bajo el término de autenticación, mientras que el segundo se hace mediante los privilegios. La seguridad es una de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funciones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sistema operativo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 llevarla 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cabo, se ha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basar</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 los mecanismos de protección que le proporciona e hardware.</a:t>
            </a:r>
            <a:endParaRPr lang="es-ES" sz="1800" dirty="0">
              <a:effectLst/>
              <a:latin typeface="Times New Roman" panose="02020603050405020304" pitchFamily="18" charset="0"/>
              <a:ea typeface="Times New Roman" panose="02020603050405020304" pitchFamily="18" charset="0"/>
            </a:endParaRPr>
          </a:p>
          <a:p>
            <a:pPr marL="1390650">
              <a:spcBef>
                <a:spcPts val="605"/>
              </a:spcBef>
              <a:spcAft>
                <a:spcPts val="0"/>
              </a:spcAft>
            </a:pP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Autenticación</a:t>
            </a:r>
            <a:endParaRPr lang="es-ES" sz="1800" dirty="0">
              <a:effectLst/>
              <a:latin typeface="Times New Roman" panose="02020603050405020304" pitchFamily="18" charset="0"/>
              <a:ea typeface="Times New Roman" panose="02020603050405020304" pitchFamily="18" charset="0"/>
            </a:endParaRPr>
          </a:p>
          <a:p>
            <a:pPr marL="1390650" marR="890270" algn="just">
              <a:spcBef>
                <a:spcPts val="60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objetivo de la autenticación es determinar que un usuario (persona, servicio o computadora) es quien dice ser. El sistema operativo dispone de un módulo de autenticación que se encarga de decidir la identidad de los usuarios. En la actualidad, las contraseñas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passwords</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son el método más utilizado como mecanismo de autenticación. En el Capítulo 9 se verán otras formas de autenticación.</a:t>
            </a:r>
            <a:endParaRPr lang="es-ES" sz="1800" dirty="0">
              <a:effectLst/>
              <a:latin typeface="Times New Roman" panose="02020603050405020304" pitchFamily="18" charset="0"/>
              <a:ea typeface="Times New Roman" panose="02020603050405020304" pitchFamily="18" charset="0"/>
            </a:endParaRPr>
          </a:p>
          <a:p>
            <a:pPr marL="1390650">
              <a:spcBef>
                <a:spcPts val="600"/>
              </a:spcBef>
              <a:spcAft>
                <a:spcPts val="0"/>
              </a:spcAft>
            </a:pP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Privilegios</a:t>
            </a:r>
            <a:endParaRPr lang="es-ES" sz="1800" dirty="0">
              <a:effectLst/>
              <a:latin typeface="Times New Roman" panose="02020603050405020304" pitchFamily="18" charset="0"/>
              <a:ea typeface="Times New Roman" panose="02020603050405020304" pitchFamily="18" charset="0"/>
            </a:endParaRPr>
          </a:p>
          <a:p>
            <a:pPr marL="1390650" marR="890270" algn="just">
              <a:spcBef>
                <a:spcPts val="60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 privilegios especifican los recursos que puede acceder cada usuario. Para simplificar</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información de privilegios es corriente organizar a los usuarios en grupos, asignando determinados privilegios a cada grupo.</a:t>
            </a:r>
            <a:endParaRPr lang="es-ES" sz="1800" dirty="0">
              <a:effectLst/>
              <a:latin typeface="Times New Roman" panose="02020603050405020304" pitchFamily="18" charset="0"/>
              <a:ea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información</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privilegios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puede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asociar</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recursos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a:t>
            </a:r>
            <a:r>
              <a:rPr lang="es-ES" sz="1800" spc="-3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usuarios</a:t>
            </a:r>
          </a:p>
          <a:p>
            <a:pPr marL="342900" marR="890905" lvl="0" indent="-342900" algn="just">
              <a:spcBef>
                <a:spcPts val="595"/>
              </a:spcBef>
              <a:spcAft>
                <a:spcPts val="0"/>
              </a:spcAft>
              <a:buSzPts val="1000"/>
              <a:buFont typeface="Arial" panose="020B0604020202020204" pitchFamily="34" charset="0"/>
              <a:buChar char="•"/>
              <a:tabLst>
                <a:tab pos="1841500" algn="l"/>
              </a:tabLst>
            </a:pPr>
            <a:r>
              <a:rPr lang="es-ES" sz="1800" b="1" dirty="0">
                <a:effectLst/>
                <a:latin typeface="Arial" panose="020B0604020202020204" pitchFamily="34" charset="0"/>
                <a:ea typeface="Arial" panose="020B0604020202020204" pitchFamily="34" charset="0"/>
                <a:cs typeface="Times New Roman" panose="02020603050405020304" pitchFamily="18" charset="0"/>
              </a:rPr>
              <a:t>Información por recurso. </a:t>
            </a:r>
            <a:r>
              <a:rPr lang="es-ES" sz="1800" dirty="0">
                <a:effectLst/>
                <a:latin typeface="Arial" panose="020B0604020202020204" pitchFamily="34" charset="0"/>
                <a:ea typeface="Arial" panose="020B0604020202020204" pitchFamily="34" charset="0"/>
                <a:cs typeface="Times New Roman" panose="02020603050405020304" pitchFamily="18" charset="0"/>
              </a:rPr>
              <a:t>En este caso se asocia la denominada lista de control de acceso (ACL, </a:t>
            </a:r>
            <a:r>
              <a:rPr lang="es-ES" sz="1800" dirty="0" err="1">
                <a:effectLst/>
                <a:latin typeface="Arial" panose="020B0604020202020204" pitchFamily="34" charset="0"/>
                <a:ea typeface="Arial" panose="020B0604020202020204" pitchFamily="34" charset="0"/>
                <a:cs typeface="Times New Roman" panose="02020603050405020304" pitchFamily="18" charset="0"/>
              </a:rPr>
              <a:t>access</a:t>
            </a:r>
            <a:r>
              <a:rPr lang="es-ES" sz="1800" dirty="0">
                <a:effectLst/>
                <a:latin typeface="Arial" panose="020B0604020202020204" pitchFamily="34" charset="0"/>
                <a:ea typeface="Arial" panose="020B0604020202020204" pitchFamily="34" charset="0"/>
                <a:cs typeface="Times New Roman" panose="02020603050405020304" pitchFamily="18" charset="0"/>
              </a:rPr>
              <a:t> control </a:t>
            </a:r>
            <a:r>
              <a:rPr lang="es-ES" sz="1800" dirty="0" err="1">
                <a:effectLst/>
                <a:latin typeface="Arial" panose="020B0604020202020204" pitchFamily="34" charset="0"/>
                <a:ea typeface="Arial" panose="020B0604020202020204" pitchFamily="34" charset="0"/>
                <a:cs typeface="Times New Roman" panose="02020603050405020304" pitchFamily="18" charset="0"/>
              </a:rPr>
              <a:t>list</a:t>
            </a:r>
            <a:r>
              <a:rPr lang="es-ES" sz="1800" dirty="0">
                <a:effectLst/>
                <a:latin typeface="Arial" panose="020B0604020202020204" pitchFamily="34" charset="0"/>
                <a:ea typeface="Arial" panose="020B0604020202020204" pitchFamily="34" charset="0"/>
                <a:cs typeface="Times New Roman" panose="02020603050405020304" pitchFamily="18" charset="0"/>
              </a:rPr>
              <a:t>) a cada recurso. Esta lista especifica los</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grupos y usuarios que</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pueden acceder al recurso.</a:t>
            </a:r>
            <a:endParaRPr lang="es-ES" sz="1800" dirty="0">
              <a:effectLst/>
              <a:latin typeface="Times New Roman" panose="02020603050405020304" pitchFamily="18" charset="0"/>
              <a:ea typeface="Arial" panose="020B0604020202020204" pitchFamily="34" charset="0"/>
            </a:endParaRPr>
          </a:p>
          <a:p>
            <a:pPr marL="342900" marR="893445" lvl="0" indent="-342900" algn="just">
              <a:spcBef>
                <a:spcPts val="600"/>
              </a:spcBef>
              <a:spcAft>
                <a:spcPts val="0"/>
              </a:spcAft>
              <a:buSzPts val="1000"/>
              <a:buFont typeface="Arial" panose="020B0604020202020204" pitchFamily="34" charset="0"/>
              <a:buChar char="•"/>
              <a:tabLst>
                <a:tab pos="1844040" algn="l"/>
              </a:tabLst>
            </a:pPr>
            <a:r>
              <a:rPr lang="es-ES" sz="1800" b="1" dirty="0">
                <a:effectLst/>
                <a:latin typeface="Arial" panose="020B0604020202020204" pitchFamily="34" charset="0"/>
                <a:ea typeface="Arial" panose="020B0604020202020204" pitchFamily="34" charset="0"/>
                <a:cs typeface="Times New Roman" panose="02020603050405020304" pitchFamily="18" charset="0"/>
              </a:rPr>
              <a:t>Información por usuario. </a:t>
            </a:r>
            <a:r>
              <a:rPr lang="es-ES" sz="1800" dirty="0">
                <a:effectLst/>
                <a:latin typeface="Arial" panose="020B0604020202020204" pitchFamily="34" charset="0"/>
                <a:ea typeface="Arial" panose="020B0604020202020204" pitchFamily="34" charset="0"/>
                <a:cs typeface="Times New Roman" panose="02020603050405020304" pitchFamily="18" charset="0"/>
              </a:rPr>
              <a:t>Se asocia a cada usuario o grupo la lisia de recursos que puede acceder, lista que se llama de capacidades (</a:t>
            </a:r>
            <a:r>
              <a:rPr lang="es-ES" sz="1800" dirty="0" err="1">
                <a:effectLst/>
                <a:latin typeface="Arial" panose="020B0604020202020204" pitchFamily="34" charset="0"/>
                <a:ea typeface="Arial" panose="020B0604020202020204" pitchFamily="34" charset="0"/>
                <a:cs typeface="Times New Roman" panose="02020603050405020304" pitchFamily="18" charset="0"/>
              </a:rPr>
              <a:t>capabilities</a:t>
            </a:r>
            <a:r>
              <a:rPr lang="es-ES" sz="1800" dirty="0">
                <a:effectLst/>
                <a:latin typeface="Arial" panose="020B0604020202020204" pitchFamily="34" charset="0"/>
                <a:ea typeface="Arial" panose="020B0604020202020204" pitchFamily="34" charset="0"/>
                <a:cs typeface="Times New Roman" panose="02020603050405020304" pitchFamily="18" charset="0"/>
              </a:rPr>
              <a:t>).</a:t>
            </a:r>
          </a:p>
          <a:p>
            <a:pPr marL="1390650" marR="892175" algn="just">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Dado que hay muchas formas de utilizar un recurso, la lista de control de acceso, o la de capacidades, han de incluir el</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modo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 que se puede utilizar el recurso Ejemplos de modos de utilización son los siguientes: leer, escribir, ejecutar, eliminar, test, control y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administrar.</a:t>
            </a:r>
            <a:endParaRPr lang="es-ES" sz="1800" dirty="0">
              <a:effectLst/>
              <a:latin typeface="Times New Roman" panose="02020603050405020304" pitchFamily="18" charset="0"/>
              <a:ea typeface="Times New Roman" panose="02020603050405020304" pitchFamily="18" charset="0"/>
            </a:endParaRPr>
          </a:p>
          <a:p>
            <a:pPr marL="1390650" marR="891540" algn="just">
              <a:spcBef>
                <a:spcPts val="60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 servicios relacionados con la seguridad y la protección se centran en la capacidad para asignar atributos de seguridad a los usuarios y a los recursos.</a:t>
            </a:r>
            <a:endParaRPr lang="es-ES" sz="1800" dirty="0">
              <a:effectLst/>
              <a:latin typeface="Times New Roman" panose="02020603050405020304" pitchFamily="18" charset="0"/>
              <a:ea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Capítulo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9</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describirán</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todos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aspectos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relacionados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seguridad</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y</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protección y se presentarán los principales servicios</a:t>
            </a:r>
            <a:endParaRPr lang="es-ES" sz="1800" dirty="0">
              <a:effectLst/>
              <a:latin typeface="Times New Roman" panose="02020603050405020304" pitchFamily="18" charset="0"/>
              <a:ea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56</a:t>
            </a:fld>
            <a:endParaRPr lang="es-ES"/>
          </a:p>
        </p:txBody>
      </p:sp>
    </p:spTree>
    <p:extLst>
      <p:ext uri="{BB962C8B-B14F-4D97-AF65-F5344CB8AC3E}">
        <p14:creationId xmlns:p14="http://schemas.microsoft.com/office/powerpoint/2010/main" val="153859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430020" marR="889635" algn="just">
              <a:lnSpc>
                <a:spcPct val="103000"/>
              </a:lnSpc>
              <a:spcAft>
                <a:spcPts val="0"/>
              </a:spcAft>
            </a:pP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Los procesos son entes independientes y aislados, puesto que, por razones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seguridad, no deben interferir unos con o os. Sin embargo, cuando se divide un trabajo complejo e varios procesos que cooperan entre sí para realizar ese trabajo, es necesario que se comuniquen para transmitirse datos y órdenes y se sincronicen en la ejecución de sus acciones. Por tanto, el sistema operativo debe incluir servicios de comunicación y sincronización entre procesos que, sin romper los esquemas de seguridad, han de permitir la cooperación entre ellos.</a:t>
            </a:r>
            <a:endParaRPr lang="es-ES" sz="1800" dirty="0">
              <a:effectLst/>
              <a:latin typeface="Times New Roman" panose="02020603050405020304" pitchFamily="18" charset="0"/>
              <a:ea typeface="Times New Roman" panose="02020603050405020304" pitchFamily="18" charset="0"/>
            </a:endParaRPr>
          </a:p>
          <a:p>
            <a:pPr marL="1430020" marR="890270" indent="284480" algn="just">
              <a:lnSpc>
                <a:spcPct val="102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sistema operativo ofrece una serie de mecanismos básicos de comunicación que permiten transferir cadenas de bytes, pero han de ser los procesos que se comunican los que han de interpretar la cadena de bytes transferida. En este sentido, se han de poner</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acuerdo en la longitud de la información y en los tipos de datos utilizados.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Dependiendo del servicio utilizado, la comunicación se limita a los procesos de una máquina (procesos locales) o puede involucrar a procesos de máquinas distintas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(proceso. remotos). La Figura 2.9 muestra ambas situaciones.</a:t>
            </a:r>
            <a:endParaRPr lang="es-ES" sz="1800" dirty="0">
              <a:effectLst/>
              <a:latin typeface="Times New Roman" panose="02020603050405020304" pitchFamily="18" charset="0"/>
              <a:ea typeface="Times New Roman" panose="02020603050405020304" pitchFamily="18" charset="0"/>
            </a:endParaRPr>
          </a:p>
          <a:p>
            <a:pPr marL="1430020" marR="890905" indent="278130" algn="just">
              <a:lnSpc>
                <a:spcPct val="97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sistema operativo ofrece también mecanismos que permiten que los procesos esperen (se bloqueen) y se despierten (continúen su ejecución) dependiendo de determinados eventos.</a:t>
            </a:r>
            <a:endParaRPr lang="es-E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57</a:t>
            </a:fld>
            <a:endParaRPr lang="es-ES"/>
          </a:p>
        </p:txBody>
      </p:sp>
    </p:spTree>
    <p:extLst>
      <p:ext uri="{BB962C8B-B14F-4D97-AF65-F5344CB8AC3E}">
        <p14:creationId xmlns:p14="http://schemas.microsoft.com/office/powerpoint/2010/main" val="12807974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390650" marR="890905" indent="273050">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comunicación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síncrona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procesos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han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ejecutar</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servicios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comunicación al mismo tiempo, es decir, el emisor ha de estar en el servicio de enviar y el receptor ha de estar en el servicio de recibir, Normalmente, para que esto ocurra, uno de ellos</a:t>
            </a:r>
            <a:r>
              <a:rPr lang="es-ES" sz="1800" spc="1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ha de esperar</a:t>
            </a:r>
            <a:r>
              <a:rPr lang="es-ES" sz="1800" spc="1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 que el</a:t>
            </a:r>
            <a:r>
              <a:rPr lang="es-ES" sz="1800" spc="1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otro</a:t>
            </a:r>
            <a:r>
              <a:rPr lang="es-ES" sz="1800" spc="1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llegue</a:t>
            </a:r>
            <a:r>
              <a:rPr lang="es-ES" sz="1800" spc="1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a:t>
            </a:r>
            <a:r>
              <a:rPr lang="es-ES" sz="1800" spc="1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1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ejecución</a:t>
            </a:r>
            <a:r>
              <a:rPr lang="es-ES" sz="1800" spc="1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1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correspondiente</a:t>
            </a:r>
            <a:r>
              <a:rPr lang="es-ES" sz="1800" spc="1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servicio (Fig.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2.10).</a:t>
            </a:r>
            <a:endParaRPr lang="es-ES" sz="1800" dirty="0">
              <a:effectLst/>
              <a:latin typeface="Times New Roman" panose="02020603050405020304" pitchFamily="18" charset="0"/>
              <a:ea typeface="Times New Roman" panose="02020603050405020304" pitchFamily="18" charset="0"/>
            </a:endParaRPr>
          </a:p>
          <a:p>
            <a:pPr marL="1390650" marR="890270" indent="276860" algn="just">
              <a:lnSpc>
                <a:spcPct val="97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 la comunicación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asíncrona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emisor no tiene que esperar a que el receptor solicite el servicio recibir, hace el envío y sigue con la ejecución. Esto obliga a que el sistema operativo establezca un almacenamiento intermedio para guardar la información enviada hasta que el receptor la solicite,</a:t>
            </a:r>
            <a:endParaRPr lang="es-ES" sz="1800" dirty="0">
              <a:effectLst/>
              <a:latin typeface="Times New Roman" panose="02020603050405020304" pitchFamily="18" charset="0"/>
              <a:ea typeface="Times New Roman" panose="02020603050405020304" pitchFamily="18" charset="0"/>
            </a:endParaRPr>
          </a:p>
          <a:p>
            <a:pPr marL="1390650" marR="890270" indent="273050" algn="just">
              <a:spcBef>
                <a:spcPts val="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 cuanto a los mecanismos de sincronización, los mecanismos suelen incluir los siguientes servicios:</a:t>
            </a:r>
            <a:endParaRPr lang="es-ES" sz="1800" dirty="0">
              <a:effectLst/>
              <a:latin typeface="Times New Roman" panose="02020603050405020304" pitchFamily="18" charset="0"/>
              <a:ea typeface="Times New Roman" panose="02020603050405020304" pitchFamily="18" charset="0"/>
            </a:endParaRPr>
          </a:p>
          <a:p>
            <a:pPr>
              <a:spcBef>
                <a:spcPts val="30"/>
              </a:spcBef>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342900" lvl="0" indent="-342900">
              <a:buSzPts val="1000"/>
              <a:buFont typeface="Arial" panose="020B0604020202020204" pitchFamily="34" charset="0"/>
              <a:buChar char="•"/>
              <a:tabLst>
                <a:tab pos="1741805" algn="l"/>
              </a:tabLst>
            </a:pPr>
            <a:r>
              <a:rPr lang="es-ES" sz="1800" b="1" dirty="0">
                <a:effectLst/>
                <a:latin typeface="Arial" panose="020B0604020202020204" pitchFamily="34" charset="0"/>
                <a:ea typeface="Arial" panose="020B0604020202020204" pitchFamily="34" charset="0"/>
                <a:cs typeface="Times New Roman" panose="02020603050405020304" pitchFamily="18" charset="0"/>
              </a:rPr>
              <a:t>Crear.</a:t>
            </a:r>
            <a:r>
              <a:rPr lang="es-ES" sz="1800" b="1"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Permite</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que</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el</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proceso</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solicite</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la</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creación</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del</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spc="-10" dirty="0">
                <a:effectLst/>
                <a:latin typeface="Arial" panose="020B0604020202020204" pitchFamily="34" charset="0"/>
                <a:ea typeface="Arial" panose="020B0604020202020204" pitchFamily="34" charset="0"/>
                <a:cs typeface="Times New Roman" panose="02020603050405020304" pitchFamily="18" charset="0"/>
              </a:rPr>
              <a:t>mecanismo.</a:t>
            </a:r>
            <a:endParaRPr lang="es-ES" sz="1800" dirty="0">
              <a:effectLst/>
              <a:latin typeface="Times New Roman" panose="02020603050405020304" pitchFamily="18" charset="0"/>
              <a:ea typeface="Arial" panose="020B0604020202020204" pitchFamily="34" charset="0"/>
            </a:endParaRPr>
          </a:p>
          <a:p>
            <a:pPr marL="342900" marR="990600" lvl="0" indent="-342900">
              <a:spcAft>
                <a:spcPts val="0"/>
              </a:spcAft>
              <a:buSzPts val="1000"/>
              <a:buFont typeface="Arial" panose="020B0604020202020204" pitchFamily="34" charset="0"/>
              <a:buChar char="•"/>
              <a:tabLst>
                <a:tab pos="1741805" algn="l"/>
              </a:tabLst>
            </a:pPr>
            <a:r>
              <a:rPr lang="es-ES" sz="1800" b="1" dirty="0">
                <a:effectLst/>
                <a:latin typeface="Arial" panose="020B0604020202020204" pitchFamily="34" charset="0"/>
                <a:ea typeface="Arial" panose="020B0604020202020204" pitchFamily="34" charset="0"/>
                <a:cs typeface="Times New Roman" panose="02020603050405020304" pitchFamily="18" charset="0"/>
              </a:rPr>
              <a:t>Bloquear. </a:t>
            </a:r>
            <a:r>
              <a:rPr lang="es-ES" sz="1800" dirty="0">
                <a:effectLst/>
                <a:latin typeface="Arial" panose="020B0604020202020204" pitchFamily="34" charset="0"/>
                <a:ea typeface="Arial" panose="020B0604020202020204" pitchFamily="34" charset="0"/>
                <a:cs typeface="Times New Roman" panose="02020603050405020304" pitchFamily="18" charset="0"/>
              </a:rPr>
              <a:t>Permite que el proceso se bloquee hasta que ocurra un determinado</a:t>
            </a:r>
            <a:r>
              <a:rPr lang="es-ES" sz="1800" spc="200" dirty="0">
                <a:effectLst/>
                <a:latin typeface="Arial" panose="020B0604020202020204" pitchFamily="34" charset="0"/>
                <a:ea typeface="Arial" panose="020B0604020202020204" pitchFamily="34" charset="0"/>
                <a:cs typeface="Times New Roman" panose="02020603050405020304" pitchFamily="18" charset="0"/>
              </a:rPr>
              <a:t> </a:t>
            </a:r>
            <a:r>
              <a:rPr lang="es-ES" sz="1800" spc="-10" dirty="0">
                <a:effectLst/>
                <a:latin typeface="Arial" panose="020B0604020202020204" pitchFamily="34" charset="0"/>
                <a:ea typeface="Arial" panose="020B0604020202020204" pitchFamily="34" charset="0"/>
                <a:cs typeface="Times New Roman" panose="02020603050405020304" pitchFamily="18" charset="0"/>
              </a:rPr>
              <a:t>evento.</a:t>
            </a:r>
            <a:endParaRPr lang="es-ES" sz="1800" dirty="0">
              <a:effectLst/>
              <a:latin typeface="Times New Roman" panose="02020603050405020304" pitchFamily="18" charset="0"/>
              <a:ea typeface="Arial" panose="020B0604020202020204" pitchFamily="34" charset="0"/>
            </a:endParaRPr>
          </a:p>
          <a:p>
            <a:pPr marL="342900" lvl="0" indent="-342900">
              <a:lnSpc>
                <a:spcPts val="1150"/>
              </a:lnSpc>
              <a:buSzPts val="1000"/>
              <a:buFont typeface="Arial" panose="020B0604020202020204" pitchFamily="34" charset="0"/>
              <a:buChar char="•"/>
              <a:tabLst>
                <a:tab pos="1741805" algn="l"/>
              </a:tabLst>
            </a:pPr>
            <a:r>
              <a:rPr lang="es-ES" sz="1800" b="1" dirty="0">
                <a:effectLst/>
                <a:latin typeface="Arial" panose="020B0604020202020204" pitchFamily="34" charset="0"/>
                <a:ea typeface="Arial" panose="020B0604020202020204" pitchFamily="34" charset="0"/>
                <a:cs typeface="Times New Roman" panose="02020603050405020304" pitchFamily="18" charset="0"/>
              </a:rPr>
              <a:t>Despertar.</a:t>
            </a:r>
            <a:r>
              <a:rPr lang="es-ES" sz="1800" b="1" spc="-3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Permite</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despertar</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a</a:t>
            </a:r>
            <a:r>
              <a:rPr lang="es-ES" sz="1800" spc="-3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un</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proceso</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spc="-10" dirty="0">
                <a:effectLst/>
                <a:latin typeface="Arial" panose="020B0604020202020204" pitchFamily="34" charset="0"/>
                <a:ea typeface="Arial" panose="020B0604020202020204" pitchFamily="34" charset="0"/>
                <a:cs typeface="Times New Roman" panose="02020603050405020304" pitchFamily="18" charset="0"/>
              </a:rPr>
              <a:t>bloqueado.</a:t>
            </a:r>
            <a:endParaRPr lang="es-ES" sz="1800" dirty="0">
              <a:effectLst/>
              <a:latin typeface="Times New Roman" panose="02020603050405020304" pitchFamily="18" charset="0"/>
              <a:ea typeface="Arial" panose="020B0604020202020204" pitchFamily="34" charset="0"/>
            </a:endParaRPr>
          </a:p>
          <a:p>
            <a:pPr marL="342900" lvl="0" indent="-342900">
              <a:spcBef>
                <a:spcPts val="10"/>
              </a:spcBef>
              <a:spcAft>
                <a:spcPts val="0"/>
              </a:spcAft>
              <a:buSzPts val="1000"/>
              <a:buFont typeface="Arial" panose="020B0604020202020204" pitchFamily="34" charset="0"/>
              <a:buChar char="•"/>
              <a:tabLst>
                <a:tab pos="1841500" algn="l"/>
                <a:tab pos="1842135" algn="l"/>
              </a:tabLst>
            </a:pPr>
            <a:r>
              <a:rPr lang="es-ES" sz="1800" b="1" dirty="0">
                <a:effectLst/>
                <a:latin typeface="Arial" panose="020B0604020202020204" pitchFamily="34" charset="0"/>
                <a:ea typeface="Arial" panose="020B0604020202020204" pitchFamily="34" charset="0"/>
                <a:cs typeface="Times New Roman" panose="02020603050405020304" pitchFamily="18" charset="0"/>
              </a:rPr>
              <a:t>Destruir.</a:t>
            </a:r>
            <a:r>
              <a:rPr lang="es-ES" sz="1800" b="1"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Permite</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que</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el</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proceso</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solicite</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la</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destrucción</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del</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spc="-10" dirty="0">
                <a:effectLst/>
                <a:latin typeface="Arial" panose="020B0604020202020204" pitchFamily="34" charset="0"/>
                <a:ea typeface="Arial" panose="020B0604020202020204" pitchFamily="34" charset="0"/>
                <a:cs typeface="Times New Roman" panose="02020603050405020304" pitchFamily="18" charset="0"/>
              </a:rPr>
              <a:t>mecanismo.</a:t>
            </a:r>
            <a:endParaRPr lang="es-ES" sz="1800" dirty="0">
              <a:effectLst/>
              <a:latin typeface="Times New Roman" panose="02020603050405020304" pitchFamily="18" charset="0"/>
              <a:ea typeface="Arial" panose="020B0604020202020204" pitchFamily="34" charset="0"/>
            </a:endParaRPr>
          </a:p>
          <a:p>
            <a:pPr>
              <a:spcBef>
                <a:spcPts val="15"/>
              </a:spcBef>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58</a:t>
            </a:fld>
            <a:endParaRPr lang="es-ES"/>
          </a:p>
        </p:txBody>
      </p:sp>
    </p:spTree>
    <p:extLst>
      <p:ext uri="{BB962C8B-B14F-4D97-AF65-F5344CB8AC3E}">
        <p14:creationId xmlns:p14="http://schemas.microsoft.com/office/powerpoint/2010/main" val="305994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940435" marR="1078865" algn="just">
              <a:lnSpc>
                <a:spcPct val="102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Como muestra la Figura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1.5,</a:t>
            </a:r>
            <a:r>
              <a:rPr lang="es-ES" sz="1800" i="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esta secuencia consiste en tres pasos:</a:t>
            </a:r>
            <a:endParaRPr lang="es-ES" sz="1800" dirty="0">
              <a:effectLst/>
              <a:latin typeface="Times New Roman" panose="02020603050405020304" pitchFamily="18" charset="0"/>
              <a:ea typeface="Times New Roman" panose="02020603050405020304" pitchFamily="18" charset="0"/>
            </a:endParaRPr>
          </a:p>
          <a:p>
            <a:pPr marL="940435" marR="1072515">
              <a:lnSpc>
                <a:spcPct val="103000"/>
              </a:lnSpc>
              <a:spcBef>
                <a:spcPts val="20"/>
              </a:spcBef>
              <a:spcAft>
                <a:spcPts val="0"/>
              </a:spcAft>
            </a:pPr>
            <a:r>
              <a:rPr lang="es-ES" sz="1800" i="1" dirty="0">
                <a:effectLst/>
                <a:latin typeface="Arial" panose="020B0604020202020204" pitchFamily="34" charset="0"/>
                <a:ea typeface="Arial" panose="020B0604020202020204" pitchFamily="34" charset="0"/>
              </a:rPr>
              <a:t>a) </a:t>
            </a:r>
            <a:r>
              <a:rPr lang="es-ES" sz="1800" dirty="0">
                <a:effectLst/>
                <a:latin typeface="Arial" panose="020B0604020202020204" pitchFamily="34" charset="0"/>
                <a:ea typeface="Arial" panose="020B0604020202020204" pitchFamily="34" charset="0"/>
              </a:rPr>
              <a:t>lectura</a:t>
            </a:r>
            <a:r>
              <a:rPr lang="es-ES" sz="1800" spc="20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3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memoria</a:t>
            </a:r>
            <a:r>
              <a:rPr lang="es-ES" sz="1800" spc="20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principal</a:t>
            </a:r>
            <a:r>
              <a:rPr lang="es-ES" sz="1800" spc="20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20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la</a:t>
            </a:r>
            <a:r>
              <a:rPr lang="es-ES" sz="1800" spc="3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instrucción</a:t>
            </a:r>
            <a:r>
              <a:rPr lang="es-ES" sz="1800" spc="3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máquina</a:t>
            </a:r>
            <a:r>
              <a:rPr lang="es-ES" sz="1800" spc="20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apuntada</a:t>
            </a:r>
            <a:r>
              <a:rPr lang="es-ES" sz="1800" spc="20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por</a:t>
            </a:r>
            <a:r>
              <a:rPr lang="es-ES" sz="1800" spc="3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el</a:t>
            </a:r>
            <a:r>
              <a:rPr lang="es-ES" sz="1800" spc="20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contador</a:t>
            </a:r>
            <a:r>
              <a:rPr lang="es-ES" sz="1800" spc="3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 programa,</a:t>
            </a:r>
            <a:r>
              <a:rPr lang="es-ES" sz="1800" spc="-20" dirty="0">
                <a:effectLst/>
                <a:latin typeface="Arial" panose="020B0604020202020204" pitchFamily="34" charset="0"/>
                <a:ea typeface="Arial" panose="020B0604020202020204" pitchFamily="34" charset="0"/>
              </a:rPr>
              <a:t> </a:t>
            </a:r>
            <a:r>
              <a:rPr lang="es-ES" sz="1800" i="1" dirty="0">
                <a:effectLst/>
                <a:latin typeface="Arial" panose="020B0604020202020204" pitchFamily="34" charset="0"/>
                <a:ea typeface="Arial" panose="020B0604020202020204" pitchFamily="34" charset="0"/>
              </a:rPr>
              <a:t>b)</a:t>
            </a:r>
            <a:r>
              <a:rPr lang="es-ES" sz="1800" i="1" spc="-1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incremento</a:t>
            </a:r>
            <a:r>
              <a:rPr lang="es-ES" sz="1800" spc="-1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del</a:t>
            </a:r>
            <a:r>
              <a:rPr lang="es-ES" sz="1800" spc="-1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contador</a:t>
            </a:r>
            <a:r>
              <a:rPr lang="es-ES" sz="1800" spc="-1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1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programa</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para</a:t>
            </a:r>
            <a:r>
              <a:rPr lang="es-ES" sz="1800" spc="-1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que</a:t>
            </a:r>
            <a:r>
              <a:rPr lang="es-ES" sz="1800" spc="-1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apunte</a:t>
            </a:r>
            <a:r>
              <a:rPr lang="es-ES" sz="1800" spc="-1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a</a:t>
            </a:r>
            <a:r>
              <a:rPr lang="es-ES" sz="1800" spc="-1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la</a:t>
            </a:r>
            <a:r>
              <a:rPr lang="es-ES" sz="1800" spc="-1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siguiente</a:t>
            </a:r>
            <a:r>
              <a:rPr lang="es-ES" sz="1800" spc="-1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instrucción máquina y </a:t>
            </a:r>
            <a:r>
              <a:rPr lang="es-ES" sz="1800" i="1" dirty="0">
                <a:effectLst/>
                <a:latin typeface="Arial" panose="020B0604020202020204" pitchFamily="34" charset="0"/>
                <a:ea typeface="Arial" panose="020B0604020202020204" pitchFamily="34" charset="0"/>
              </a:rPr>
              <a:t>c) </a:t>
            </a:r>
            <a:r>
              <a:rPr lang="es-ES" sz="1800" dirty="0">
                <a:effectLst/>
                <a:latin typeface="Arial" panose="020B0604020202020204" pitchFamily="34" charset="0"/>
                <a:ea typeface="Arial" panose="020B0604020202020204" pitchFamily="34" charset="0"/>
              </a:rPr>
              <a:t>ejecución de la instrucción.</a:t>
            </a:r>
            <a:endParaRPr lang="es-ES" sz="1800" dirty="0">
              <a:effectLst/>
              <a:latin typeface="Times New Roman" panose="02020603050405020304" pitchFamily="18" charset="0"/>
              <a:ea typeface="Times New Roman" panose="02020603050405020304" pitchFamily="18" charset="0"/>
            </a:endParaRPr>
          </a:p>
          <a:p>
            <a:pPr marL="940435" marR="1078865" indent="272415" algn="just">
              <a:lnSpc>
                <a:spcPct val="102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Esta secuencia tiene dos propiedades fundamentales: es lineal, es decir, ejecuta de forma consecutiva las instrucciones que están en direcciones consecutivas, y forma un bucle infinito, Esto significa que la unidad de control de la computadora está continua e ininterrumpidamente realizando esta secuencia (Advertencia 1.1).</a:t>
            </a:r>
            <a:endParaRPr lang="es-ES" sz="1800" dirty="0">
              <a:effectLst/>
              <a:latin typeface="Times New Roman" panose="02020603050405020304" pitchFamily="18" charset="0"/>
              <a:ea typeface="Times New Roman" panose="02020603050405020304" pitchFamily="18" charset="0"/>
            </a:endParaRPr>
          </a:p>
          <a:p>
            <a:pPr marL="940435" marR="1076960" indent="456565" algn="just">
              <a:lnSpc>
                <a:spcPct val="102000"/>
              </a:lnSpc>
              <a:spcBef>
                <a:spcPts val="47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Podemos decir, por tanto, que lo único que sabe hacer la computadora es repetir 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gran</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veloci</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dad</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secuencia.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quiere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decir</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realice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algo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útil,</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ha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tener adecuadamente cargados en memoria un programa máquina con sus datos y hemos de conseguir que el contador de programa apunte a la instrucción máquina inicial del programa.</a:t>
            </a:r>
            <a:endParaRPr lang="es-ES" sz="1800" dirty="0">
              <a:effectLst/>
              <a:latin typeface="Times New Roman" panose="02020603050405020304" pitchFamily="18" charset="0"/>
              <a:ea typeface="Times New Roman" panose="02020603050405020304" pitchFamily="18" charset="0"/>
            </a:endParaRPr>
          </a:p>
          <a:p>
            <a:pPr marL="940435" marR="1077595" algn="just">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esquema de ejecución lineal es muy limitado, por lo que se añaden unos mecanismos que permiten alterar esta ejecución lineal. En esencia todos ellos se basan en algo muy simple: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modifi</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can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contenido del contador de programa, con lo que se consigue que se salte o bifurque 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otro segmento del programa o a otro programa (que, lógicamente, también ha de residir en memoria).</a:t>
            </a:r>
            <a:endParaRPr lang="es-ES" sz="1800" dirty="0">
              <a:effectLst/>
              <a:latin typeface="Times New Roman" panose="02020603050405020304" pitchFamily="18" charset="0"/>
              <a:ea typeface="Times New Roman" panose="02020603050405020304" pitchFamily="18" charset="0"/>
            </a:endParaRPr>
          </a:p>
          <a:p>
            <a:pPr>
              <a:spcBef>
                <a:spcPts val="55"/>
              </a:spcBef>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1397635">
              <a:lnSpc>
                <a:spcPts val="1135"/>
              </a:lnSpc>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tres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mecanismos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básicos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ruptura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secuencia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son</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siguientes:</a:t>
            </a:r>
            <a:endParaRPr lang="es-ES" sz="1800" dirty="0">
              <a:effectLst/>
              <a:latin typeface="Times New Roman" panose="02020603050405020304" pitchFamily="18" charset="0"/>
              <a:ea typeface="Times New Roman" panose="02020603050405020304" pitchFamily="18" charset="0"/>
            </a:endParaRPr>
          </a:p>
          <a:p>
            <a:pPr marL="342900" marR="1076960" lvl="0" indent="-342900">
              <a:lnSpc>
                <a:spcPct val="103000"/>
              </a:lnSpc>
              <a:spcAft>
                <a:spcPts val="0"/>
              </a:spcAft>
              <a:buSzPts val="1000"/>
              <a:buFont typeface="Verdana" panose="020B0604030504040204" pitchFamily="34" charset="0"/>
              <a:buChar char="•"/>
              <a:tabLst>
                <a:tab pos="1397635" algn="l"/>
                <a:tab pos="1398270" algn="l"/>
              </a:tabLst>
            </a:pPr>
            <a:r>
              <a:rPr lang="es-ES" sz="1800" dirty="0">
                <a:effectLst/>
                <a:latin typeface="Arial" panose="020B0604020202020204" pitchFamily="34" charset="0"/>
                <a:ea typeface="Verdana" panose="020B0604030504040204" pitchFamily="34" charset="0"/>
                <a:cs typeface="Times New Roman" panose="02020603050405020304" pitchFamily="18" charset="0"/>
              </a:rPr>
              <a:t>Las instrucciones máquina de salto o bifurcación, que permiten que el programa rompa su secuencia lineal de ejecución pasando a otro segmento de si mismo.</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342900" lvl="0" indent="-342900">
              <a:lnSpc>
                <a:spcPts val="1135"/>
              </a:lnSpc>
              <a:buSzPts val="1000"/>
              <a:buFont typeface="Verdana" panose="020B0604030504040204" pitchFamily="34" charset="0"/>
              <a:buChar char="•"/>
              <a:tabLst>
                <a:tab pos="1397635" algn="l"/>
                <a:tab pos="1398270" algn="l"/>
              </a:tabLst>
            </a:pPr>
            <a:r>
              <a:rPr lang="es-ES" sz="1800" dirty="0">
                <a:effectLst/>
                <a:latin typeface="Arial" panose="020B0604020202020204" pitchFamily="34" charset="0"/>
                <a:ea typeface="Verdana" panose="020B0604030504040204" pitchFamily="34" charset="0"/>
                <a:cs typeface="Times New Roman" panose="02020603050405020304" pitchFamily="18" charset="0"/>
              </a:rPr>
              <a:t>Las</a:t>
            </a:r>
            <a:r>
              <a:rPr lang="es-ES" sz="1800" spc="6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interrupciones</a:t>
            </a:r>
            <a:r>
              <a:rPr lang="es-ES" sz="1800" spc="7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externas</a:t>
            </a:r>
            <a:r>
              <a:rPr lang="es-ES" sz="1800" spc="8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o</a:t>
            </a:r>
            <a:r>
              <a:rPr lang="es-ES" sz="1800" spc="7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internas,</a:t>
            </a:r>
            <a:r>
              <a:rPr lang="es-ES" sz="1800" spc="7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que</a:t>
            </a:r>
            <a:r>
              <a:rPr lang="es-ES" sz="1800" spc="7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hacen</a:t>
            </a:r>
            <a:r>
              <a:rPr lang="es-ES" sz="1800" spc="7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que</a:t>
            </a:r>
            <a:r>
              <a:rPr lang="es-ES" sz="1800" spc="7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la</a:t>
            </a:r>
            <a:r>
              <a:rPr lang="es-ES" sz="1800" spc="7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unidad</a:t>
            </a:r>
            <a:r>
              <a:rPr lang="es-ES" sz="1800" spc="7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7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control</a:t>
            </a:r>
            <a:r>
              <a:rPr lang="es-ES" sz="1800" spc="75" dirty="0">
                <a:effectLst/>
                <a:latin typeface="Arial" panose="020B0604020202020204" pitchFamily="34" charset="0"/>
                <a:ea typeface="Verdana" panose="020B0604030504040204" pitchFamily="34" charset="0"/>
                <a:cs typeface="Times New Roman" panose="02020603050405020304" pitchFamily="18" charset="0"/>
              </a:rPr>
              <a:t> </a:t>
            </a:r>
            <a:r>
              <a:rPr lang="es-ES" sz="1800" spc="-10" dirty="0">
                <a:effectLst/>
                <a:latin typeface="Arial" panose="020B0604020202020204" pitchFamily="34" charset="0"/>
                <a:ea typeface="Verdana" panose="020B0604030504040204" pitchFamily="34" charset="0"/>
                <a:cs typeface="Times New Roman" panose="02020603050405020304" pitchFamily="18" charset="0"/>
              </a:rPr>
              <a:t>modifique</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1397635">
              <a:lnSpc>
                <a:spcPts val="1140"/>
              </a:lnSpc>
              <a:spcBef>
                <a:spcPts val="2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valor</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contador</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programa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saltando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otro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programa.</a:t>
            </a:r>
            <a:endParaRPr lang="es-ES" sz="1800" dirty="0">
              <a:effectLst/>
              <a:latin typeface="Times New Roman" panose="02020603050405020304" pitchFamily="18" charset="0"/>
              <a:ea typeface="Times New Roman" panose="02020603050405020304" pitchFamily="18" charset="0"/>
            </a:endParaRPr>
          </a:p>
          <a:p>
            <a:pPr marL="342900" marR="1077595" lvl="0" indent="-342900">
              <a:lnSpc>
                <a:spcPct val="102000"/>
              </a:lnSpc>
              <a:spcAft>
                <a:spcPts val="0"/>
              </a:spcAft>
              <a:buSzPts val="1000"/>
              <a:buFont typeface="Verdana" panose="020B0604030504040204" pitchFamily="34" charset="0"/>
              <a:buChar char="•"/>
              <a:tabLst>
                <a:tab pos="1397635" algn="l"/>
                <a:tab pos="1398270" algn="l"/>
              </a:tabLst>
            </a:pPr>
            <a:r>
              <a:rPr lang="es-ES" sz="1800" dirty="0">
                <a:effectLst/>
                <a:latin typeface="Arial" panose="020B0604020202020204" pitchFamily="34" charset="0"/>
                <a:ea typeface="Verdana" panose="020B0604030504040204" pitchFamily="34" charset="0"/>
                <a:cs typeface="Times New Roman" panose="02020603050405020304" pitchFamily="18" charset="0"/>
              </a:rPr>
              <a:t>La</a:t>
            </a:r>
            <a:r>
              <a:rPr lang="es-ES" sz="1800" spc="13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instrucción</a:t>
            </a:r>
            <a:r>
              <a:rPr lang="es-ES" sz="1800" spc="13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13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máquina</a:t>
            </a:r>
            <a:r>
              <a:rPr lang="es-ES" sz="1800" spc="13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a:t>
            </a:r>
            <a:r>
              <a:rPr lang="es-ES" sz="1800" b="1" dirty="0">
                <a:effectLst/>
                <a:latin typeface="Arial" panose="020B0604020202020204" pitchFamily="34" charset="0"/>
                <a:ea typeface="Verdana" panose="020B0604030504040204" pitchFamily="34" charset="0"/>
                <a:cs typeface="Times New Roman" panose="02020603050405020304" pitchFamily="18" charset="0"/>
              </a:rPr>
              <a:t>TRAP</a:t>
            </a:r>
            <a:r>
              <a:rPr lang="es-ES" sz="1800" dirty="0">
                <a:effectLst/>
                <a:latin typeface="Arial" panose="020B0604020202020204" pitchFamily="34" charset="0"/>
                <a:ea typeface="Verdana" panose="020B0604030504040204" pitchFamily="34" charset="0"/>
                <a:cs typeface="Times New Roman" panose="02020603050405020304" pitchFamily="18" charset="0"/>
              </a:rPr>
              <a:t>»,</a:t>
            </a:r>
            <a:r>
              <a:rPr lang="es-ES" sz="1800" spc="13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que</a:t>
            </a:r>
            <a:r>
              <a:rPr lang="es-ES" sz="1800" spc="13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produce</a:t>
            </a:r>
            <a:r>
              <a:rPr lang="es-ES" sz="1800" spc="13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un</a:t>
            </a:r>
            <a:r>
              <a:rPr lang="es-ES" sz="1800" spc="13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efecto similar</a:t>
            </a:r>
            <a:r>
              <a:rPr lang="es-ES" sz="1800" spc="13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a</a:t>
            </a:r>
            <a:r>
              <a:rPr lang="es-ES" sz="1800" spc="13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la</a:t>
            </a:r>
            <a:r>
              <a:rPr lang="es-ES" sz="1800" spc="13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interrupción, haciendo que se salte a otro programa.</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a:spcBef>
                <a:spcPts val="40"/>
              </a:spcBef>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940435" marR="1076960" indent="657860" algn="just">
              <a:lnSpc>
                <a:spcPct val="102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 desde el punto de vista de la programación son especialmente interesantes las instrucciones de salto, desde el punto de vista de los sistemas operativos son mucho más importantes las interrupciones y las instrucciones de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TRAP</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Por tanto, centraremos nuestro interés en resaltar los aspectos fundamentales de estos dos mecanismos.</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8</a:t>
            </a:fld>
            <a:endParaRPr lang="es-ES"/>
          </a:p>
        </p:txBody>
      </p:sp>
    </p:spTree>
    <p:extLst>
      <p:ext uri="{BB962C8B-B14F-4D97-AF65-F5344CB8AC3E}">
        <p14:creationId xmlns:p14="http://schemas.microsoft.com/office/powerpoint/2010/main" val="4154191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940435" marR="1072515">
              <a:lnSpc>
                <a:spcPct val="100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14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mayoría</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4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las</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computadoras</a:t>
            </a:r>
            <a:r>
              <a:rPr lang="es-ES" sz="1800" spc="14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actuales</a:t>
            </a:r>
            <a:r>
              <a:rPr lang="es-ES" sz="1800" spc="15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presentan</a:t>
            </a:r>
            <a:r>
              <a:rPr lang="es-ES" sz="1800" spc="14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dos</a:t>
            </a:r>
            <a:r>
              <a:rPr lang="es-ES" sz="1800" spc="14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o</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más</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niveles</a:t>
            </a:r>
            <a:r>
              <a:rPr lang="es-ES" sz="1800" spc="14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4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ejecución.</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14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nivel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menos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permisivo,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generalmente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llamado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nivel</a:t>
            </a:r>
            <a:r>
              <a:rPr lang="es-ES" sz="1800" b="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b="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usuario</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computadora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ejecuta solamente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subconjunto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instrucciones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máquina,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quedando</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prohibidas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demás. Además, el acceso a determinados registros, o a partes de esos registros, y a determinadas</a:t>
            </a:r>
            <a:r>
              <a:rPr lang="es-ES" sz="18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zonas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mapa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memoria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y</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bien</a:t>
            </a:r>
            <a:r>
              <a:rPr lang="es-ES" sz="1800" spc="19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queda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prohibido.</a:t>
            </a:r>
            <a:r>
              <a:rPr lang="es-ES" sz="1800" spc="19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nivel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más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permisivo, denominado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nivel</a:t>
            </a:r>
            <a:r>
              <a:rPr lang="es-ES" sz="1800" b="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b="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núcleo</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computadora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ejecuta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todas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sus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instrucciones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ninguna restricción y permite el acceso a todos los registros y mapas de direcciones.</a:t>
            </a:r>
            <a:endParaRPr lang="es-ES" sz="1800" dirty="0">
              <a:effectLst/>
              <a:latin typeface="Times New Roman" panose="02020603050405020304" pitchFamily="18" charset="0"/>
              <a:ea typeface="Times New Roman" panose="02020603050405020304" pitchFamily="18" charset="0"/>
            </a:endParaRPr>
          </a:p>
          <a:p>
            <a:pPr marL="940435" marR="1076960" indent="204470" algn="just">
              <a:lnSpc>
                <a:spcPct val="102000"/>
              </a:lnSpc>
              <a:spcBef>
                <a:spcPts val="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puede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decir</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computadora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presenta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mas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modelo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programación.</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más restrictivo, que permite realizar un conjunto limitado de acciones, y otros más permisivos que permiten realizar un mayor conjunto de acciones. Uno o varios bits del registro de estado establecen el nivel en el que está ejecutando la máquina. Modificando esto. bits se cambia de nivel de ejecución.</a:t>
            </a:r>
            <a:endParaRPr lang="es-ES" sz="1800" dirty="0">
              <a:effectLst/>
              <a:latin typeface="Times New Roman" panose="02020603050405020304" pitchFamily="18" charset="0"/>
              <a:ea typeface="Times New Roman" panose="02020603050405020304" pitchFamily="18" charset="0"/>
            </a:endParaRPr>
          </a:p>
          <a:p>
            <a:pPr marL="940435" marR="1076325" indent="204470" algn="just">
              <a:lnSpc>
                <a:spcPct val="102000"/>
              </a:lnSpc>
              <a:spcBef>
                <a:spcPts val="20"/>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Como veremos más adelante,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los niveles de ejecución se incluyen en las computadoras para dar soporte al sistema operativo</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Los programas de usuario, por razones de seguridad, no podrán realizar determinadas acciones al ejecutar en nivel de usuario. Por su lado, el sistema operativo, que ejecuta en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nivel de núcleo, puede ejecutar todo tipo de acciones.</a:t>
            </a:r>
            <a:endParaRPr lang="es-ES" sz="1800" b="1" dirty="0">
              <a:effectLst/>
              <a:latin typeface="Times New Roman" panose="02020603050405020304" pitchFamily="18" charset="0"/>
              <a:ea typeface="Times New Roman" panose="02020603050405020304" pitchFamily="18" charset="0"/>
            </a:endParaRPr>
          </a:p>
          <a:p>
            <a:pPr marL="940435" marR="1076960" indent="143510" algn="just">
              <a:lnSpc>
                <a:spcPct val="100000"/>
              </a:lnSpc>
              <a:spcBef>
                <a:spcPts val="5"/>
              </a:spcBef>
              <a:spcAft>
                <a:spcPts val="0"/>
              </a:spcAft>
            </a:pP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Típicamente,</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nivel</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usuario</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computadora</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no</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permite</a:t>
            </a:r>
            <a:r>
              <a:rPr lang="es-ES" sz="1800" b="1"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operaciones</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ni</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err="1">
                <a:effectLst/>
                <a:latin typeface="Arial" panose="020B0604020202020204" pitchFamily="34" charset="0"/>
                <a:ea typeface="Times New Roman" panose="02020603050405020304" pitchFamily="18" charset="0"/>
                <a:cs typeface="Times New Roman" panose="02020603050405020304" pitchFamily="18" charset="0"/>
              </a:rPr>
              <a:t>modifi</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 car una gran parte del registro de estado, ni modificar los registros de soporte de gestión de memoria</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La Figura 1.4 muestra un ejemplo de dos modelos de programación de una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computadora.</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9</a:t>
            </a:fld>
            <a:endParaRPr lang="es-ES"/>
          </a:p>
        </p:txBody>
      </p:sp>
    </p:spTree>
    <p:extLst>
      <p:ext uri="{BB962C8B-B14F-4D97-AF65-F5344CB8AC3E}">
        <p14:creationId xmlns:p14="http://schemas.microsoft.com/office/powerpoint/2010/main" val="2535914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397635">
              <a:lnSpc>
                <a:spcPts val="1135"/>
              </a:lnSpc>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tres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mecanismos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básicos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ruptura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secuencia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son</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siguientes:</a:t>
            </a:r>
            <a:endParaRPr lang="es-ES" sz="1800" dirty="0">
              <a:effectLst/>
              <a:latin typeface="Times New Roman" panose="02020603050405020304" pitchFamily="18" charset="0"/>
              <a:ea typeface="Times New Roman" panose="02020603050405020304" pitchFamily="18" charset="0"/>
            </a:endParaRPr>
          </a:p>
          <a:p>
            <a:pPr marL="342900" marR="1076960" lvl="0" indent="-342900">
              <a:lnSpc>
                <a:spcPct val="103000"/>
              </a:lnSpc>
              <a:spcAft>
                <a:spcPts val="0"/>
              </a:spcAft>
              <a:buSzPts val="1000"/>
              <a:buFont typeface="Verdana" panose="020B0604030504040204" pitchFamily="34" charset="0"/>
              <a:buChar char="•"/>
              <a:tabLst>
                <a:tab pos="1397635" algn="l"/>
                <a:tab pos="1398270" algn="l"/>
              </a:tabLst>
            </a:pPr>
            <a:r>
              <a:rPr lang="es-ES" sz="1800" dirty="0">
                <a:effectLst/>
                <a:latin typeface="Arial" panose="020B0604020202020204" pitchFamily="34" charset="0"/>
                <a:ea typeface="Verdana" panose="020B0604030504040204" pitchFamily="34" charset="0"/>
                <a:cs typeface="Times New Roman" panose="02020603050405020304" pitchFamily="18" charset="0"/>
              </a:rPr>
              <a:t>Las instrucciones máquina de salto o bifurcación, que permiten que el programa rompa su secuencia lineal de ejecución pasando a otro segmento de si mismo.</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940435" marR="1078865" algn="just">
              <a:lnSpc>
                <a:spcPct val="102000"/>
              </a:lnSpc>
              <a:spcAft>
                <a:spcPts val="0"/>
              </a:spcAft>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A nivel físico, una interrupción se solicita activando una señal que llega a la unidad de control. El agente generador o solicitante de la interrupción ha de activar la mencionada señal cuando necesite que se le atienda, es decir, que se ejecute un programa que le atienda.</a:t>
            </a:r>
            <a:endParaRPr lang="es-ES" sz="1100" dirty="0">
              <a:effectLst/>
              <a:latin typeface="Times New Roman" panose="02020603050405020304" pitchFamily="18" charset="0"/>
              <a:ea typeface="Times New Roman" panose="02020603050405020304" pitchFamily="18" charset="0"/>
            </a:endParaRPr>
          </a:p>
          <a:p>
            <a:pPr marL="940435" marR="1079500" algn="just">
              <a:lnSpc>
                <a:spcPct val="102000"/>
              </a:lnSpc>
              <a:spcBef>
                <a:spcPts val="20"/>
              </a:spcBef>
              <a:spcAft>
                <a:spcPts val="0"/>
              </a:spcAft>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Ante la solicitud de una interrupción, siempre y cuando esté habilitado ese tipo de interrupción, la unidad de control realiza un</a:t>
            </a:r>
            <a:r>
              <a:rPr lang="es-ES" sz="1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000" b="1" dirty="0">
                <a:effectLst/>
                <a:latin typeface="Arial" panose="020B0604020202020204" pitchFamily="34" charset="0"/>
                <a:ea typeface="Times New Roman" panose="02020603050405020304" pitchFamily="18" charset="0"/>
                <a:cs typeface="Times New Roman" panose="02020603050405020304" pitchFamily="18" charset="0"/>
              </a:rPr>
              <a:t>ciclo de aceptación de interrupción</a:t>
            </a:r>
            <a:r>
              <a:rPr lang="es-ES" sz="1000" dirty="0">
                <a:effectLst/>
                <a:latin typeface="Arial" panose="020B0604020202020204" pitchFamily="34" charset="0"/>
                <a:ea typeface="Times New Roman" panose="02020603050405020304" pitchFamily="18" charset="0"/>
                <a:cs typeface="Times New Roman" panose="02020603050405020304" pitchFamily="18" charset="0"/>
              </a:rPr>
              <a:t>. Este ciclo se lleva a cabo en cuanto termina la ejecución de la instrucción maquina que se esté ejecutando y consiste en las siguiente. operaciones:</a:t>
            </a:r>
            <a:endParaRPr lang="es-ES" sz="1100" dirty="0">
              <a:effectLst/>
              <a:latin typeface="Times New Roman" panose="02020603050405020304" pitchFamily="18" charset="0"/>
              <a:ea typeface="Times New Roman" panose="02020603050405020304" pitchFamily="18" charset="0"/>
            </a:endParaRPr>
          </a:p>
          <a:p>
            <a:pPr>
              <a:spcBef>
                <a:spcPts val="45"/>
              </a:spcBef>
            </a:pPr>
            <a:r>
              <a:rPr lang="es-ES" sz="95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marL="1143000" marR="1078230" lvl="2" indent="-228600">
              <a:lnSpc>
                <a:spcPct val="103000"/>
              </a:lnSpc>
              <a:spcAft>
                <a:spcPts val="0"/>
              </a:spcAft>
              <a:buFont typeface="Verdana" panose="020B0604030504040204" pitchFamily="34" charset="0"/>
              <a:buChar char="•"/>
              <a:tabLst>
                <a:tab pos="1512570" algn="l"/>
              </a:tabLst>
            </a:pPr>
            <a:r>
              <a:rPr lang="es-ES" sz="1000" dirty="0">
                <a:effectLst/>
                <a:latin typeface="Arial" panose="020B0604020202020204" pitchFamily="34" charset="0"/>
                <a:ea typeface="Verdana" panose="020B0604030504040204" pitchFamily="34" charset="0"/>
                <a:cs typeface="Times New Roman" panose="02020603050405020304" pitchFamily="18" charset="0"/>
              </a:rPr>
              <a:t>Salva</a:t>
            </a:r>
            <a:r>
              <a:rPr lang="es-ES" sz="1000" spc="18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algunos</a:t>
            </a:r>
            <a:r>
              <a:rPr lang="es-ES" sz="1000" spc="19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registros</a:t>
            </a:r>
            <a:r>
              <a:rPr lang="es-ES" sz="1000" spc="18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del</a:t>
            </a:r>
            <a:r>
              <a:rPr lang="es-ES" sz="1000" spc="19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procesador,</a:t>
            </a:r>
            <a:r>
              <a:rPr lang="es-ES" sz="1000" spc="19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como</a:t>
            </a:r>
            <a:r>
              <a:rPr lang="es-ES" sz="1000" spc="18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son</a:t>
            </a:r>
            <a:r>
              <a:rPr lang="es-ES" sz="1000" spc="19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el</a:t>
            </a:r>
            <a:r>
              <a:rPr lang="es-ES" sz="1000" spc="19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de</a:t>
            </a:r>
            <a:r>
              <a:rPr lang="es-ES" sz="1000" spc="19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estado</a:t>
            </a:r>
            <a:r>
              <a:rPr lang="es-ES" sz="1000" spc="18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y</a:t>
            </a:r>
            <a:r>
              <a:rPr lang="es-ES" sz="1000" spc="19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el</a:t>
            </a:r>
            <a:r>
              <a:rPr lang="es-ES" sz="1000" spc="19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contador</a:t>
            </a:r>
            <a:r>
              <a:rPr lang="es-ES" sz="1000" spc="19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de </a:t>
            </a:r>
            <a:r>
              <a:rPr lang="es-ES" sz="1000" spc="-10" dirty="0">
                <a:effectLst/>
                <a:latin typeface="Arial" panose="020B0604020202020204" pitchFamily="34" charset="0"/>
                <a:ea typeface="Verdana" panose="020B0604030504040204" pitchFamily="34" charset="0"/>
                <a:cs typeface="Times New Roman" panose="02020603050405020304" pitchFamily="18" charset="0"/>
              </a:rPr>
              <a:t>programa.</a:t>
            </a:r>
            <a:endParaRPr lang="es-ES" sz="1100" dirty="0">
              <a:effectLst/>
              <a:latin typeface="Times New Roman" panose="02020603050405020304" pitchFamily="18" charset="0"/>
              <a:ea typeface="Verdana" panose="020B0604030504040204" pitchFamily="34" charset="0"/>
              <a:cs typeface="Verdana" panose="020B0604030504040204" pitchFamily="34" charset="0"/>
            </a:endParaRPr>
          </a:p>
          <a:p>
            <a:pPr marL="1143000" lvl="2" indent="-228600">
              <a:lnSpc>
                <a:spcPts val="1125"/>
              </a:lnSpc>
              <a:buFont typeface="Verdana" panose="020B0604030504040204" pitchFamily="34" charset="0"/>
              <a:buChar char="•"/>
              <a:tabLst>
                <a:tab pos="1512570" algn="l"/>
              </a:tabLst>
            </a:pPr>
            <a:r>
              <a:rPr lang="es-ES" sz="1000" dirty="0">
                <a:effectLst/>
                <a:latin typeface="Arial" panose="020B0604020202020204" pitchFamily="34" charset="0"/>
                <a:ea typeface="Verdana" panose="020B0604030504040204" pitchFamily="34" charset="0"/>
                <a:cs typeface="Times New Roman" panose="02020603050405020304" pitchFamily="18" charset="0"/>
              </a:rPr>
              <a:t>Eleva</a:t>
            </a:r>
            <a:r>
              <a:rPr lang="es-ES" sz="1000" spc="-3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el</a:t>
            </a:r>
            <a:r>
              <a:rPr lang="es-ES" sz="10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nivel</a:t>
            </a:r>
            <a:r>
              <a:rPr lang="es-ES" sz="10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de</a:t>
            </a:r>
            <a:r>
              <a:rPr lang="es-ES" sz="10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ejecución</a:t>
            </a:r>
            <a:r>
              <a:rPr lang="es-ES" sz="1000" spc="-3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del</a:t>
            </a:r>
            <a:r>
              <a:rPr lang="es-ES" sz="10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procesador,</a:t>
            </a:r>
            <a:r>
              <a:rPr lang="es-ES" sz="10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pasándolo</a:t>
            </a:r>
            <a:r>
              <a:rPr lang="es-ES" sz="1000" spc="-3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a</a:t>
            </a:r>
            <a:r>
              <a:rPr lang="es-ES" sz="1000" spc="-30" dirty="0">
                <a:effectLst/>
                <a:latin typeface="Arial" panose="020B0604020202020204" pitchFamily="34" charset="0"/>
                <a:ea typeface="Verdana" panose="020B0604030504040204" pitchFamily="34" charset="0"/>
                <a:cs typeface="Times New Roman" panose="02020603050405020304" pitchFamily="18" charset="0"/>
              </a:rPr>
              <a:t> </a:t>
            </a:r>
            <a:r>
              <a:rPr lang="es-ES" sz="1000" spc="-10" dirty="0">
                <a:effectLst/>
                <a:latin typeface="Arial" panose="020B0604020202020204" pitchFamily="34" charset="0"/>
                <a:ea typeface="Verdana" panose="020B0604030504040204" pitchFamily="34" charset="0"/>
                <a:cs typeface="Times New Roman" panose="02020603050405020304" pitchFamily="18" charset="0"/>
              </a:rPr>
              <a:t>núcleo.</a:t>
            </a:r>
            <a:endParaRPr lang="es-ES" sz="1100" dirty="0">
              <a:effectLst/>
              <a:latin typeface="Times New Roman" panose="02020603050405020304" pitchFamily="18" charset="0"/>
              <a:ea typeface="Verdana" panose="020B0604030504040204" pitchFamily="34" charset="0"/>
              <a:cs typeface="Verdana" panose="020B0604030504040204" pitchFamily="34" charset="0"/>
            </a:endParaRPr>
          </a:p>
          <a:p>
            <a:pPr marL="1143000" marR="1078865" lvl="2" indent="-228600">
              <a:lnSpc>
                <a:spcPct val="102000"/>
              </a:lnSpc>
              <a:spcAft>
                <a:spcPts val="0"/>
              </a:spcAft>
              <a:buFont typeface="Verdana" panose="020B0604030504040204" pitchFamily="34" charset="0"/>
              <a:buChar char="•"/>
              <a:tabLst>
                <a:tab pos="1512570" algn="l"/>
              </a:tabLst>
            </a:pPr>
            <a:r>
              <a:rPr lang="es-ES" sz="1000" dirty="0">
                <a:effectLst/>
                <a:latin typeface="Arial" panose="020B0604020202020204" pitchFamily="34" charset="0"/>
                <a:ea typeface="Verdana" panose="020B0604030504040204" pitchFamily="34" charset="0"/>
                <a:cs typeface="Times New Roman" panose="02020603050405020304" pitchFamily="18" charset="0"/>
              </a:rPr>
              <a:t>Carga</a:t>
            </a:r>
            <a:r>
              <a:rPr lang="es-ES" sz="1000" spc="1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un</a:t>
            </a:r>
            <a:r>
              <a:rPr lang="es-ES" sz="1000" spc="1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nuevo</a:t>
            </a:r>
            <a:r>
              <a:rPr lang="es-ES" sz="1000" spc="1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valor</a:t>
            </a:r>
            <a:r>
              <a:rPr lang="es-ES" sz="1000" spc="1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en el</a:t>
            </a:r>
            <a:r>
              <a:rPr lang="es-ES" sz="1000" spc="1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contador</a:t>
            </a:r>
            <a:r>
              <a:rPr lang="es-ES" sz="1000" spc="1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de</a:t>
            </a:r>
            <a:r>
              <a:rPr lang="es-ES" sz="1000" spc="1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programa, por</a:t>
            </a:r>
            <a:r>
              <a:rPr lang="es-ES" sz="1000" spc="1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lo que pasa a</a:t>
            </a:r>
            <a:r>
              <a:rPr lang="es-ES" sz="1000" spc="1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ejecutar</a:t>
            </a:r>
            <a:r>
              <a:rPr lang="es-ES" sz="1000" spc="100" dirty="0">
                <a:effectLst/>
                <a:latin typeface="Arial" panose="020B0604020202020204" pitchFamily="34" charset="0"/>
                <a:ea typeface="Verdana" panose="020B0604030504040204" pitchFamily="34" charset="0"/>
                <a:cs typeface="Times New Roman" panose="02020603050405020304" pitchFamily="18" charset="0"/>
              </a:rPr>
              <a:t> </a:t>
            </a:r>
            <a:r>
              <a:rPr lang="es-ES" sz="1000" dirty="0">
                <a:effectLst/>
                <a:latin typeface="Arial" panose="020B0604020202020204" pitchFamily="34" charset="0"/>
                <a:ea typeface="Verdana" panose="020B0604030504040204" pitchFamily="34" charset="0"/>
                <a:cs typeface="Times New Roman" panose="02020603050405020304" pitchFamily="18" charset="0"/>
              </a:rPr>
              <a:t>otro </a:t>
            </a:r>
            <a:r>
              <a:rPr lang="es-ES" sz="1000" spc="-10" dirty="0">
                <a:effectLst/>
                <a:latin typeface="Arial" panose="020B0604020202020204" pitchFamily="34" charset="0"/>
                <a:ea typeface="Verdana" panose="020B0604030504040204" pitchFamily="34" charset="0"/>
                <a:cs typeface="Times New Roman" panose="02020603050405020304" pitchFamily="18" charset="0"/>
              </a:rPr>
              <a:t>programa.</a:t>
            </a:r>
            <a:endParaRPr lang="es-ES" sz="1100" dirty="0">
              <a:effectLst/>
              <a:latin typeface="Times New Roman" panose="02020603050405020304" pitchFamily="18" charset="0"/>
              <a:ea typeface="Verdana" panose="020B0604030504040204" pitchFamily="34" charset="0"/>
              <a:cs typeface="Verdana" panose="020B0604030504040204" pitchFamily="34" charset="0"/>
            </a:endParaRPr>
          </a:p>
          <a:p>
            <a:pPr marL="940435" marR="1076960" indent="517525" algn="just">
              <a:lnSpc>
                <a:spcPct val="102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Figura 1.6 muestra la solución más usualmente utilizada para determinar la dirección de salto. Se puede observar que el agente que interrumpe ha de suministrar un vector, que especifica la dirección de comienzo del programa que desea que le atienda (programa que se suele denominar de tratamiento de interrupción). La unidad de control, utilizando un direccionamiento indirecto, toma la mencionada dirección de una tabla de interrupciones y la carga en el contador de programa. El resultado de esta carga es que la siguiente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instrucción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maquina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ejecutada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primera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mencionado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programa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tratamiento de interrupción.</a:t>
            </a:r>
            <a:endParaRPr lang="es-ES" sz="1800" dirty="0">
              <a:effectLst/>
              <a:latin typeface="Times New Roman" panose="02020603050405020304" pitchFamily="18" charset="0"/>
              <a:ea typeface="Times New Roman" panose="02020603050405020304" pitchFamily="18" charset="0"/>
            </a:endParaRPr>
          </a:p>
          <a:p>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Obsérvese que tanto la tabla de interrupciones como la rutina de tratamiento de la interrupción</a:t>
            </a:r>
            <a:r>
              <a:rPr lang="es-ES" sz="1800" b="1"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han</a:t>
            </a:r>
            <a:r>
              <a:rPr lang="es-ES" sz="1800" b="1"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considerado</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parte</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del</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sistema</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operativo.</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Esto</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suele</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ser</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así</a:t>
            </a:r>
            <a:r>
              <a:rPr lang="es-ES" sz="1800" b="1"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por</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razones</a:t>
            </a:r>
            <a:r>
              <a:rPr lang="es-ES" sz="18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de seguridad; en concreto, para evitar que los programas que ejecuta un usuario puedan perjudicar a los datos o programas de otros usuarios. </a:t>
            </a:r>
          </a:p>
          <a:p>
            <a:endParaRPr lang="es-ES" sz="1800" dirty="0">
              <a:effectLst/>
              <a:latin typeface="Arial" panose="020B0604020202020204" pitchFamily="34" charset="0"/>
              <a:cs typeface="Times New Roman" panose="02020603050405020304" pitchFamily="18" charset="0"/>
            </a:endParaRPr>
          </a:p>
          <a:p>
            <a:pPr marL="940435" marR="1079500" indent="449580" algn="just">
              <a:lnSpc>
                <a:spcPct val="91000"/>
              </a:lnSpc>
              <a:spcAft>
                <a:spcPts val="0"/>
              </a:spcAft>
            </a:pPr>
            <a:r>
              <a:rPr lang="es-ES" sz="1800" dirty="0">
                <a:effectLst/>
                <a:latin typeface="Times New Roman" panose="02020603050405020304" pitchFamily="18" charset="0"/>
                <a:ea typeface="Times New Roman" panose="02020603050405020304" pitchFamily="18" charset="0"/>
              </a:rPr>
              <a:t>Las interrupciones se pueden generar por diversas causas, que se pueden clasificar de la siguiente forma:</a:t>
            </a:r>
          </a:p>
          <a:p>
            <a:pPr>
              <a:spcBef>
                <a:spcPts val="45"/>
              </a:spcBef>
            </a:pPr>
            <a:r>
              <a:rPr lang="es-ES" sz="1800" dirty="0">
                <a:effectLst/>
                <a:latin typeface="Times New Roman" panose="02020603050405020304" pitchFamily="18" charset="0"/>
                <a:ea typeface="Times New Roman" panose="02020603050405020304" pitchFamily="18" charset="0"/>
              </a:rPr>
              <a:t> </a:t>
            </a:r>
          </a:p>
          <a:p>
            <a:pPr marL="342900" marR="1076325" lvl="0" indent="-342900">
              <a:lnSpc>
                <a:spcPct val="91000"/>
              </a:lnSpc>
              <a:spcAft>
                <a:spcPts val="0"/>
              </a:spcAft>
              <a:buSzPts val="1100"/>
              <a:buFont typeface="Verdana" panose="020B0604030504040204" pitchFamily="34" charset="0"/>
              <a:buChar char="•"/>
              <a:tabLst>
                <a:tab pos="1501140" algn="l"/>
                <a:tab pos="2283460" algn="l"/>
              </a:tabLst>
            </a:pPr>
            <a:r>
              <a:rPr lang="es-ES" sz="1800" dirty="0">
                <a:effectLst/>
                <a:latin typeface="Times New Roman" panose="02020603050405020304" pitchFamily="18" charset="0"/>
                <a:ea typeface="Verdana" panose="020B0604030504040204" pitchFamily="34" charset="0"/>
                <a:cs typeface="Verdana" panose="020B0604030504040204" pitchFamily="34" charset="0"/>
              </a:rPr>
              <a:t>Excepciones</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de</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programa.</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Hay</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determinadas</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causas</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que</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hacen</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que</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un</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programa </a:t>
            </a:r>
            <a:r>
              <a:rPr lang="es-ES" sz="1800" spc="-10" dirty="0">
                <a:effectLst/>
                <a:latin typeface="Times New Roman" panose="02020603050405020304" pitchFamily="18" charset="0"/>
                <a:ea typeface="Verdana" panose="020B0604030504040204" pitchFamily="34" charset="0"/>
                <a:cs typeface="Verdana" panose="020B0604030504040204" pitchFamily="34" charset="0"/>
              </a:rPr>
              <a:t>presente</a:t>
            </a:r>
            <a:r>
              <a:rPr lang="es-ES" sz="1800" dirty="0">
                <a:effectLst/>
                <a:latin typeface="Times New Roman" panose="02020603050405020304" pitchFamily="18" charset="0"/>
                <a:ea typeface="Verdana" panose="020B0604030504040204" pitchFamily="34" charset="0"/>
                <a:cs typeface="Verdana" panose="020B0604030504040204" pitchFamily="34" charset="0"/>
              </a:rPr>
              <a:t>	un</a:t>
            </a:r>
            <a:r>
              <a:rPr lang="es-ES" sz="1800" spc="4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problema</a:t>
            </a:r>
            <a:r>
              <a:rPr lang="es-ES" sz="1800" spc="4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en</a:t>
            </a:r>
            <a:r>
              <a:rPr lang="es-ES" sz="1800" spc="4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su</a:t>
            </a:r>
            <a:r>
              <a:rPr lang="es-ES" sz="1800" spc="4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ejecución,</a:t>
            </a:r>
            <a:r>
              <a:rPr lang="es-ES" sz="1800" spc="4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por</a:t>
            </a:r>
            <a:r>
              <a:rPr lang="es-ES" sz="1800" spc="4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lo</a:t>
            </a:r>
            <a:r>
              <a:rPr lang="es-ES" sz="1800" spc="4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que</a:t>
            </a:r>
            <a:r>
              <a:rPr lang="es-ES" sz="1800" spc="4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deberá</a:t>
            </a:r>
            <a:r>
              <a:rPr lang="es-ES" sz="1800" spc="4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generarse</a:t>
            </a:r>
            <a:r>
              <a:rPr lang="es-ES" sz="1800" spc="4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una interrupción, de forma que el sistema operativo trate dicha causa. Ejemplos son el desbordamiento en las operaciones</a:t>
            </a:r>
            <a:r>
              <a:rPr lang="es-ES" sz="1800" spc="13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aritméticas, la división por cero, el intento de</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ejecutar</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una</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instrucción</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con</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código</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operación</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incorrecto</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o</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de</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direccionar</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una posición de memoria prohibida (Advertencia 1.2).</a:t>
            </a:r>
          </a:p>
          <a:p>
            <a:pPr marL="342900" lvl="0" indent="-342900">
              <a:lnSpc>
                <a:spcPts val="1070"/>
              </a:lnSpc>
              <a:buSzPts val="1100"/>
              <a:buFont typeface="Verdana" panose="020B0604030504040204" pitchFamily="34" charset="0"/>
              <a:buChar char="•"/>
              <a:tabLst>
                <a:tab pos="1501140" algn="l"/>
              </a:tabLst>
            </a:pPr>
            <a:r>
              <a:rPr lang="es-ES" sz="1800" dirty="0">
                <a:effectLst/>
                <a:latin typeface="Times New Roman" panose="02020603050405020304" pitchFamily="18" charset="0"/>
                <a:ea typeface="Verdana" panose="020B0604030504040204" pitchFamily="34" charset="0"/>
                <a:cs typeface="Verdana" panose="020B0604030504040204" pitchFamily="34" charset="0"/>
              </a:rPr>
              <a:t>Interrupciones</a:t>
            </a:r>
            <a:r>
              <a:rPr lang="es-ES" sz="1800" spc="-4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de</a:t>
            </a:r>
            <a:r>
              <a:rPr lang="es-ES" sz="1800" spc="-3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reloj,</a:t>
            </a:r>
            <a:r>
              <a:rPr lang="es-ES" sz="1800" spc="-35"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que</a:t>
            </a:r>
            <a:r>
              <a:rPr lang="es-ES" sz="1800" spc="-35"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se</a:t>
            </a:r>
            <a:r>
              <a:rPr lang="es-ES" sz="1800" spc="-35"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analizarán</a:t>
            </a:r>
            <a:r>
              <a:rPr lang="es-ES" sz="1800" spc="-3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en</a:t>
            </a:r>
            <a:r>
              <a:rPr lang="es-ES" sz="1800" spc="-3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la</a:t>
            </a:r>
            <a:r>
              <a:rPr lang="es-ES" sz="1800" spc="-35"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sección</a:t>
            </a:r>
            <a:r>
              <a:rPr lang="es-ES" sz="1800" spc="-30" dirty="0">
                <a:effectLst/>
                <a:latin typeface="Times New Roman" panose="02020603050405020304" pitchFamily="18" charset="0"/>
                <a:ea typeface="Verdana" panose="020B0604030504040204" pitchFamily="34" charset="0"/>
                <a:cs typeface="Verdana" panose="020B0604030504040204" pitchFamily="34" charset="0"/>
              </a:rPr>
              <a:t> </a:t>
            </a:r>
            <a:r>
              <a:rPr lang="es-ES" sz="1800" spc="-10" dirty="0">
                <a:effectLst/>
                <a:latin typeface="Times New Roman" panose="02020603050405020304" pitchFamily="18" charset="0"/>
                <a:ea typeface="Verdana" panose="020B0604030504040204" pitchFamily="34" charset="0"/>
                <a:cs typeface="Verdana" panose="020B0604030504040204" pitchFamily="34" charset="0"/>
              </a:rPr>
              <a:t>siguiente.</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342900" marR="1244600" lvl="0" indent="-342900">
              <a:lnSpc>
                <a:spcPct val="91000"/>
              </a:lnSpc>
              <a:spcAft>
                <a:spcPts val="0"/>
              </a:spcAft>
              <a:buSzPts val="1100"/>
              <a:buFont typeface="Verdana" panose="020B0604030504040204" pitchFamily="34" charset="0"/>
              <a:buChar char="•"/>
              <a:tabLst>
                <a:tab pos="1501140" algn="l"/>
              </a:tabLst>
            </a:pPr>
            <a:r>
              <a:rPr lang="es-ES" sz="1800" dirty="0">
                <a:effectLst/>
                <a:latin typeface="Times New Roman" panose="02020603050405020304" pitchFamily="18" charset="0"/>
                <a:ea typeface="Verdana" panose="020B0604030504040204" pitchFamily="34" charset="0"/>
                <a:cs typeface="Verdana" panose="020B0604030504040204" pitchFamily="34" charset="0"/>
              </a:rPr>
              <a:t>Interrupciones</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de</a:t>
            </a:r>
            <a:r>
              <a:rPr lang="es-ES" sz="1800" spc="-20" dirty="0">
                <a:effectLst/>
                <a:latin typeface="Times New Roman" panose="02020603050405020304" pitchFamily="18" charset="0"/>
                <a:ea typeface="Verdana" panose="020B0604030504040204" pitchFamily="34" charset="0"/>
                <a:cs typeface="Verdana" panose="020B0604030504040204" pitchFamily="34" charset="0"/>
              </a:rPr>
              <a:t> </a:t>
            </a:r>
            <a:r>
              <a:rPr lang="es-ES" sz="1800" b="1" dirty="0">
                <a:effectLst/>
                <a:latin typeface="Times New Roman" panose="02020603050405020304" pitchFamily="18" charset="0"/>
                <a:ea typeface="Verdana" panose="020B0604030504040204" pitchFamily="34" charset="0"/>
                <a:cs typeface="Verdana" panose="020B0604030504040204" pitchFamily="34" charset="0"/>
              </a:rPr>
              <a:t>E/S</a:t>
            </a:r>
            <a:r>
              <a:rPr lang="es-ES" sz="1800" dirty="0">
                <a:effectLst/>
                <a:latin typeface="Times New Roman" panose="02020603050405020304" pitchFamily="18" charset="0"/>
                <a:ea typeface="Verdana" panose="020B0604030504040204" pitchFamily="34" charset="0"/>
                <a:cs typeface="Verdana" panose="020B0604030504040204" pitchFamily="34" charset="0"/>
              </a:rPr>
              <a:t>.</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Los</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controladores</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de</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los</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dispositivos</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de</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E/S</a:t>
            </a:r>
            <a:r>
              <a:rPr lang="es-ES" sz="1800" spc="2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necesitan interrumpir para indicar que han terminado una operación o conjunto de ellas.</a:t>
            </a:r>
          </a:p>
          <a:p>
            <a:pPr marL="342900" marR="1203960" lvl="0" indent="-342900">
              <a:lnSpc>
                <a:spcPts val="1160"/>
              </a:lnSpc>
              <a:spcBef>
                <a:spcPts val="5"/>
              </a:spcBef>
              <a:spcAft>
                <a:spcPts val="0"/>
              </a:spcAft>
              <a:buSzPts val="1100"/>
              <a:buFont typeface="Verdana" panose="020B0604030504040204" pitchFamily="34" charset="0"/>
              <a:buChar char="•"/>
              <a:tabLst>
                <a:tab pos="1501140" algn="l"/>
              </a:tabLst>
            </a:pPr>
            <a:r>
              <a:rPr lang="es-ES" sz="1800" dirty="0">
                <a:effectLst/>
                <a:latin typeface="Times New Roman" panose="02020603050405020304" pitchFamily="18" charset="0"/>
                <a:ea typeface="Verdana" panose="020B0604030504040204" pitchFamily="34" charset="0"/>
                <a:cs typeface="Verdana" panose="020B0604030504040204" pitchFamily="34" charset="0"/>
              </a:rPr>
              <a:t>Excepciones del hardware. La detección de un error de paridad en la memoria o un corriente se avisan mediante la correspondiente interrupción.</a:t>
            </a:r>
          </a:p>
          <a:p>
            <a:pPr marL="342900" marR="1083945" lvl="0" indent="-342900">
              <a:lnSpc>
                <a:spcPts val="1160"/>
              </a:lnSpc>
              <a:spcAft>
                <a:spcPts val="0"/>
              </a:spcAft>
              <a:buSzPts val="1100"/>
              <a:buFont typeface="Verdana" panose="020B0604030504040204" pitchFamily="34" charset="0"/>
              <a:buChar char="•"/>
              <a:tabLst>
                <a:tab pos="1501140" algn="l"/>
              </a:tabLst>
            </a:pPr>
            <a:r>
              <a:rPr lang="es-ES" sz="1800" dirty="0">
                <a:effectLst/>
                <a:latin typeface="Times New Roman" panose="02020603050405020304" pitchFamily="18" charset="0"/>
                <a:ea typeface="Verdana" panose="020B0604030504040204" pitchFamily="34" charset="0"/>
                <a:cs typeface="Verdana" panose="020B0604030504040204" pitchFamily="34" charset="0"/>
              </a:rPr>
              <a:t>Instrucciones de </a:t>
            </a:r>
            <a:r>
              <a:rPr lang="es-ES" sz="1800" b="1" dirty="0">
                <a:effectLst/>
                <a:latin typeface="Times New Roman" panose="02020603050405020304" pitchFamily="18" charset="0"/>
                <a:ea typeface="Verdana" panose="020B0604030504040204" pitchFamily="34" charset="0"/>
                <a:cs typeface="Verdana" panose="020B0604030504040204" pitchFamily="34" charset="0"/>
              </a:rPr>
              <a:t>TRAP. </a:t>
            </a:r>
            <a:r>
              <a:rPr lang="es-ES" sz="1800" dirty="0">
                <a:effectLst/>
                <a:latin typeface="Times New Roman" panose="02020603050405020304" pitchFamily="18" charset="0"/>
                <a:ea typeface="Verdana" panose="020B0604030504040204" pitchFamily="34" charset="0"/>
                <a:cs typeface="Verdana" panose="020B0604030504040204" pitchFamily="34" charset="0"/>
              </a:rPr>
              <a:t>Estas instrucciones permiten que un programa genere una interrupción.</a:t>
            </a:r>
            <a:r>
              <a:rPr lang="es-ES" sz="1800" spc="395"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Como</a:t>
            </a:r>
            <a:r>
              <a:rPr lang="es-ES" sz="1800" spc="4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veremos</a:t>
            </a:r>
            <a:r>
              <a:rPr lang="es-ES" sz="1800" spc="4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más</a:t>
            </a:r>
            <a:r>
              <a:rPr lang="es-ES" sz="1800" spc="4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adelante,</a:t>
            </a:r>
            <a:r>
              <a:rPr lang="es-ES" sz="1800" spc="395"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estas</a:t>
            </a:r>
            <a:r>
              <a:rPr lang="es-ES" sz="1800" spc="395"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instrucciones</a:t>
            </a:r>
            <a:r>
              <a:rPr lang="es-ES" sz="1800" spc="395"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se</a:t>
            </a:r>
            <a:r>
              <a:rPr lang="es-ES" sz="1800" spc="40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emplean</a:t>
            </a:r>
          </a:p>
          <a:p>
            <a:pPr marL="1626235">
              <a:lnSpc>
                <a:spcPts val="1170"/>
              </a:lnSpc>
            </a:pPr>
            <a:r>
              <a:rPr lang="es-ES" sz="1800" dirty="0">
                <a:effectLst/>
                <a:latin typeface="Times New Roman" panose="02020603050405020304" pitchFamily="18" charset="0"/>
                <a:ea typeface="Times New Roman" panose="02020603050405020304" pitchFamily="18" charset="0"/>
              </a:rPr>
              <a:t>fundamentalmente</a:t>
            </a:r>
            <a:r>
              <a:rPr lang="es-ES" sz="1800" spc="-6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solicitar</a:t>
            </a:r>
            <a:r>
              <a:rPr lang="es-ES" sz="1800" spc="-6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los</a:t>
            </a:r>
            <a:r>
              <a:rPr lang="es-ES" sz="1800" spc="-6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servicios</a:t>
            </a:r>
            <a:r>
              <a:rPr lang="es-ES" sz="1800" spc="-6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del</a:t>
            </a:r>
            <a:r>
              <a:rPr lang="es-ES" sz="1800" spc="-6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sistema</a:t>
            </a:r>
            <a:r>
              <a:rPr lang="es-ES" sz="1800" spc="-65" dirty="0">
                <a:effectLst/>
                <a:latin typeface="Times New Roman" panose="02020603050405020304" pitchFamily="18" charset="0"/>
                <a:ea typeface="Times New Roman" panose="02020603050405020304" pitchFamily="18" charset="0"/>
              </a:rPr>
              <a:t> </a:t>
            </a:r>
            <a:r>
              <a:rPr lang="es-ES" sz="1800" spc="-10" dirty="0">
                <a:effectLst/>
                <a:latin typeface="Times New Roman" panose="02020603050405020304" pitchFamily="18" charset="0"/>
                <a:ea typeface="Times New Roman" panose="02020603050405020304" pitchFamily="18" charset="0"/>
              </a:rPr>
              <a:t>operativo.</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10</a:t>
            </a:fld>
            <a:endParaRPr lang="es-ES"/>
          </a:p>
        </p:txBody>
      </p:sp>
    </p:spTree>
    <p:extLst>
      <p:ext uri="{BB962C8B-B14F-4D97-AF65-F5344CB8AC3E}">
        <p14:creationId xmlns:p14="http://schemas.microsoft.com/office/powerpoint/2010/main" val="166661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Dado que la memoria de alta velocidad tiene un precio elevado y un tamaño reducido, la memoria de la computadora se organiza en forma de una jerarquía como la mostrada en la Figura 1.8. En esta jerarquía se utilizan memorias permanentes de alta capacidad y baja velocidad, como son los cos, para almacenamiento permanente de la información. Mientras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 se emplean memorias semiconductores de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 tamaño relativamente reducido, pero de alta velocidad, para almacenar la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información que se está utilizando en un momento determinado.</a:t>
            </a:r>
            <a:endParaRPr lang="es-ES" sz="1800" dirty="0">
              <a:effectLst/>
              <a:latin typeface="Times New Roman" panose="02020603050405020304" pitchFamily="18" charset="0"/>
              <a:ea typeface="Times New Roman" panose="02020603050405020304" pitchFamily="18" charset="0"/>
            </a:endParaRPr>
          </a:p>
          <a:p>
            <a:pPr marL="940435" marR="1076960" indent="456565" algn="just">
              <a:lnSpc>
                <a:spcPct val="102000"/>
              </a:lnSpc>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funcionamiento de la jerarquía de memoria exige hacer adecuadas copias de información de los niveles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más lentos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niveles más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rápidos, en los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cuales son utilizadas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 ej.: cuando se ejecutar un programa hay que leer el fichero ejecutable y almacenarlo en memoria principal). Inversamente, cuando se modifica o crea la información en un nivel rápido, y se desea su permanencia, hay que enviarla al nivel de disco o cinta.</a:t>
            </a:r>
            <a:endParaRPr lang="es-ES" sz="1800" dirty="0">
              <a:effectLst/>
              <a:latin typeface="Times New Roman" panose="02020603050405020304" pitchFamily="18" charset="0"/>
              <a:ea typeface="Times New Roman" panose="02020603050405020304" pitchFamily="18" charset="0"/>
            </a:endParaRPr>
          </a:p>
          <a:p>
            <a:pPr marL="940435" marR="1076325" indent="456565" algn="just">
              <a:lnSpc>
                <a:spcPct val="102000"/>
              </a:lnSpc>
              <a:spcBef>
                <a:spcPts val="2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 entender bien el objetivo y funcionamiento de la jerarquía de memoria, es muy importante tener presente siempre tanto el orden de magnitud de los tiempos de acceso de cada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tecnología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memoria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tamaños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típicos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empleados</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cada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nivel</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jerarquía. La Tabla 1.1 presenta algunos valor típicos.</a:t>
            </a:r>
            <a:endParaRPr lang="es-ES" sz="1800" dirty="0">
              <a:effectLst/>
              <a:latin typeface="Times New Roman" panose="02020603050405020304" pitchFamily="18" charset="0"/>
              <a:ea typeface="Times New Roman" panose="02020603050405020304" pitchFamily="18" charset="0"/>
            </a:endParaRPr>
          </a:p>
          <a:p>
            <a:pPr marL="940435" marR="1076960" indent="456565" algn="just">
              <a:lnSpc>
                <a:spcPct val="102000"/>
              </a:lnSpc>
              <a:spcBef>
                <a:spcPts val="25"/>
              </a:spcBef>
              <a:spcAft>
                <a:spcPts val="0"/>
              </a:spcAf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gestión de la jerarquía de memoria, puesto que a de tener en cuenta las copias de información que están en cada nivel y a de realizar las trasferencias de información a niveles mas rápidos, así como las actualizaciones hacia los niveles permanentes. Una parte muy importante de esta gestión corre a cargo del sistema operativo, aunque, para hacerla correctamente,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requiere de la ayuda de hardware. Por ello, se revisan en esta sección los conceptos mas importantes de la</a:t>
            </a:r>
            <a:endParaRPr lang="es-ES" sz="1800" dirty="0">
              <a:effectLst/>
              <a:latin typeface="Times New Roman" panose="02020603050405020304" pitchFamily="18" charset="0"/>
              <a:ea typeface="Times New Roman" panose="02020603050405020304" pitchFamily="18" charset="0"/>
            </a:endParaRP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spc="-5" dirty="0">
                <a:effectLst/>
                <a:latin typeface="Arial" panose="020B0604020202020204" pitchFamily="34" charset="0"/>
                <a:ea typeface="Arial" panose="020B0604020202020204" pitchFamily="34" charset="0"/>
                <a:cs typeface="Times New Roman" panose="02020603050405020304" pitchFamily="18" charset="0"/>
              </a:rPr>
              <a:t>Migración</a:t>
            </a:r>
            <a:r>
              <a:rPr lang="es-ES" sz="1800" b="1"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b="1" spc="-5" dirty="0">
                <a:effectLst/>
                <a:latin typeface="Arial" panose="020B0604020202020204" pitchFamily="34" charset="0"/>
                <a:ea typeface="Arial" panose="020B0604020202020204" pitchFamily="34" charset="0"/>
                <a:cs typeface="Times New Roman" panose="02020603050405020304" pitchFamily="18" charset="0"/>
              </a:rPr>
              <a:t>de</a:t>
            </a:r>
            <a:r>
              <a:rPr lang="es-ES" sz="1800" b="1"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b="1" spc="-5" dirty="0">
                <a:effectLst/>
                <a:latin typeface="Arial" panose="020B0604020202020204" pitchFamily="34" charset="0"/>
                <a:ea typeface="Arial" panose="020B0604020202020204" pitchFamily="34" charset="0"/>
                <a:cs typeface="Times New Roman" panose="02020603050405020304" pitchFamily="18" charset="0"/>
              </a:rPr>
              <a:t>la</a:t>
            </a:r>
            <a:r>
              <a:rPr lang="es-ES" sz="1800" b="1"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b="1" spc="-10" dirty="0">
                <a:effectLst/>
                <a:latin typeface="Arial" panose="020B0604020202020204" pitchFamily="34" charset="0"/>
                <a:ea typeface="Arial" panose="020B0604020202020204" pitchFamily="34" charset="0"/>
                <a:cs typeface="Times New Roman" panose="02020603050405020304" pitchFamily="18" charset="0"/>
              </a:rPr>
              <a:t>información</a:t>
            </a:r>
            <a:endParaRPr lang="es-ES" sz="1800" spc="-5" dirty="0">
              <a:effectLst/>
              <a:latin typeface="Times New Roman" panose="02020603050405020304" pitchFamily="18"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spc="-5" dirty="0">
                <a:effectLst/>
                <a:latin typeface="Arial" panose="020B0604020202020204" pitchFamily="34" charset="0"/>
                <a:ea typeface="Arial" panose="020B0604020202020204" pitchFamily="34" charset="0"/>
                <a:cs typeface="Times New Roman" panose="02020603050405020304" pitchFamily="18" charset="0"/>
              </a:rPr>
              <a:t>Parámetros</a:t>
            </a:r>
            <a:r>
              <a:rPr lang="es-ES" sz="1800" b="1" spc="-45" dirty="0">
                <a:effectLst/>
                <a:latin typeface="Arial" panose="020B0604020202020204" pitchFamily="34" charset="0"/>
                <a:ea typeface="Arial" panose="020B0604020202020204" pitchFamily="34" charset="0"/>
                <a:cs typeface="Times New Roman" panose="02020603050405020304" pitchFamily="18" charset="0"/>
              </a:rPr>
              <a:t> </a:t>
            </a:r>
            <a:r>
              <a:rPr lang="es-ES" sz="1800" b="1" spc="-5" dirty="0">
                <a:effectLst/>
                <a:latin typeface="Arial" panose="020B0604020202020204" pitchFamily="34" charset="0"/>
                <a:ea typeface="Arial" panose="020B0604020202020204" pitchFamily="34" charset="0"/>
                <a:cs typeface="Times New Roman" panose="02020603050405020304" pitchFamily="18" charset="0"/>
              </a:rPr>
              <a:t>característicos</a:t>
            </a:r>
            <a:r>
              <a:rPr lang="es-ES" sz="1800" b="1" spc="-35" dirty="0">
                <a:effectLst/>
                <a:latin typeface="Arial" panose="020B0604020202020204" pitchFamily="34" charset="0"/>
                <a:ea typeface="Arial" panose="020B0604020202020204" pitchFamily="34" charset="0"/>
                <a:cs typeface="Times New Roman" panose="02020603050405020304" pitchFamily="18" charset="0"/>
              </a:rPr>
              <a:t> </a:t>
            </a:r>
            <a:r>
              <a:rPr lang="es-ES" sz="1800" b="1" spc="-5" dirty="0">
                <a:effectLst/>
                <a:latin typeface="Arial" panose="020B0604020202020204" pitchFamily="34" charset="0"/>
                <a:ea typeface="Arial" panose="020B0604020202020204" pitchFamily="34" charset="0"/>
                <a:cs typeface="Times New Roman" panose="02020603050405020304" pitchFamily="18" charset="0"/>
              </a:rPr>
              <a:t>de</a:t>
            </a:r>
            <a:r>
              <a:rPr lang="es-ES" sz="1800" b="1"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b="1" spc="-5" dirty="0">
                <a:effectLst/>
                <a:latin typeface="Arial" panose="020B0604020202020204" pitchFamily="34" charset="0"/>
                <a:ea typeface="Arial" panose="020B0604020202020204" pitchFamily="34" charset="0"/>
                <a:cs typeface="Times New Roman" panose="02020603050405020304" pitchFamily="18" charset="0"/>
              </a:rPr>
              <a:t>la</a:t>
            </a:r>
            <a:r>
              <a:rPr lang="es-ES" sz="1800" b="1" spc="-35" dirty="0">
                <a:effectLst/>
                <a:latin typeface="Arial" panose="020B0604020202020204" pitchFamily="34" charset="0"/>
                <a:ea typeface="Arial" panose="020B0604020202020204" pitchFamily="34" charset="0"/>
                <a:cs typeface="Times New Roman" panose="02020603050405020304" pitchFamily="18" charset="0"/>
              </a:rPr>
              <a:t> </a:t>
            </a:r>
            <a:r>
              <a:rPr lang="es-ES" sz="1800" b="1" spc="-5" dirty="0">
                <a:effectLst/>
                <a:latin typeface="Arial" panose="020B0604020202020204" pitchFamily="34" charset="0"/>
                <a:ea typeface="Arial" panose="020B0604020202020204" pitchFamily="34" charset="0"/>
                <a:cs typeface="Times New Roman" panose="02020603050405020304" pitchFamily="18" charset="0"/>
              </a:rPr>
              <a:t>jerarquía</a:t>
            </a:r>
            <a:r>
              <a:rPr lang="es-ES" sz="1800" b="1" spc="-35" dirty="0">
                <a:effectLst/>
                <a:latin typeface="Arial" panose="020B0604020202020204" pitchFamily="34" charset="0"/>
                <a:ea typeface="Arial" panose="020B0604020202020204" pitchFamily="34" charset="0"/>
                <a:cs typeface="Times New Roman" panose="02020603050405020304" pitchFamily="18" charset="0"/>
              </a:rPr>
              <a:t> </a:t>
            </a:r>
            <a:r>
              <a:rPr lang="es-ES" sz="1800" b="1" spc="-5" dirty="0">
                <a:effectLst/>
                <a:latin typeface="Arial" panose="020B0604020202020204" pitchFamily="34" charset="0"/>
                <a:ea typeface="Arial" panose="020B0604020202020204" pitchFamily="34" charset="0"/>
                <a:cs typeface="Times New Roman" panose="02020603050405020304" pitchFamily="18" charset="0"/>
              </a:rPr>
              <a:t>de</a:t>
            </a:r>
            <a:r>
              <a:rPr lang="es-ES" sz="1800" b="1"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b="1" spc="-10" dirty="0">
                <a:effectLst/>
                <a:latin typeface="Arial" panose="020B0604020202020204" pitchFamily="34" charset="0"/>
                <a:ea typeface="Arial" panose="020B0604020202020204" pitchFamily="34" charset="0"/>
                <a:cs typeface="Times New Roman" panose="02020603050405020304" pitchFamily="18" charset="0"/>
              </a:rPr>
              <a:t>memoria</a:t>
            </a:r>
            <a:endParaRPr lang="es-ES" sz="1800" spc="-5" dirty="0">
              <a:effectLst/>
              <a:latin typeface="Times New Roman" panose="02020603050405020304" pitchFamily="18"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spc="-10" dirty="0">
                <a:effectLst/>
                <a:latin typeface="Arial" panose="020B0604020202020204" pitchFamily="34" charset="0"/>
                <a:ea typeface="Arial" panose="020B0604020202020204" pitchFamily="34" charset="0"/>
                <a:cs typeface="Times New Roman" panose="02020603050405020304" pitchFamily="18" charset="0"/>
              </a:rPr>
              <a:t>Coherencia</a:t>
            </a:r>
            <a:endParaRPr lang="es-ES" sz="1800" spc="-5" dirty="0">
              <a:effectLst/>
              <a:latin typeface="Times New Roman" panose="02020603050405020304" pitchFamily="18" charset="0"/>
              <a:ea typeface="Arial" panose="020B0604020202020204" pitchFamily="34" charset="0"/>
            </a:endParaRPr>
          </a:p>
          <a:p>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Direccionamiento</a:t>
            </a:r>
            <a:endParaRPr lang="es-ES" dirty="0"/>
          </a:p>
        </p:txBody>
      </p:sp>
      <p:sp>
        <p:nvSpPr>
          <p:cNvPr id="4" name="Marcador de número de diapositiva 3"/>
          <p:cNvSpPr>
            <a:spLocks noGrp="1"/>
          </p:cNvSpPr>
          <p:nvPr>
            <p:ph type="sldNum" sz="quarter" idx="5"/>
          </p:nvPr>
        </p:nvSpPr>
        <p:spPr/>
        <p:txBody>
          <a:bodyPr/>
          <a:lstStyle/>
          <a:p>
            <a:fld id="{C45CB2B1-0F01-44AD-9F61-C2562B5D778E}" type="slidenum">
              <a:rPr lang="es-ES" smtClean="0"/>
              <a:t>11</a:t>
            </a:fld>
            <a:endParaRPr lang="es-ES"/>
          </a:p>
        </p:txBody>
      </p:sp>
    </p:spTree>
    <p:extLst>
      <p:ext uri="{BB962C8B-B14F-4D97-AF65-F5344CB8AC3E}">
        <p14:creationId xmlns:p14="http://schemas.microsoft.com/office/powerpoint/2010/main" val="370358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Para multitarea multi usuario </a:t>
            </a:r>
            <a:r>
              <a:rPr lang="es-ES" b="1" dirty="0" err="1"/>
              <a:t>have</a:t>
            </a:r>
            <a:r>
              <a:rPr lang="es-ES" b="1" dirty="0"/>
              <a:t> falta memoria principal …</a:t>
            </a:r>
          </a:p>
        </p:txBody>
      </p:sp>
      <p:sp>
        <p:nvSpPr>
          <p:cNvPr id="4" name="Marcador de número de diapositiva 3"/>
          <p:cNvSpPr>
            <a:spLocks noGrp="1"/>
          </p:cNvSpPr>
          <p:nvPr>
            <p:ph type="sldNum" sz="quarter" idx="5"/>
          </p:nvPr>
        </p:nvSpPr>
        <p:spPr/>
        <p:txBody>
          <a:bodyPr/>
          <a:lstStyle/>
          <a:p>
            <a:fld id="{C45CB2B1-0F01-44AD-9F61-C2562B5D778E}" type="slidenum">
              <a:rPr lang="es-ES" smtClean="0"/>
              <a:t>14</a:t>
            </a:fld>
            <a:endParaRPr lang="es-ES"/>
          </a:p>
        </p:txBody>
      </p:sp>
    </p:spTree>
    <p:extLst>
      <p:ext uri="{BB962C8B-B14F-4D97-AF65-F5344CB8AC3E}">
        <p14:creationId xmlns:p14="http://schemas.microsoft.com/office/powerpoint/2010/main" val="10692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92AE1D-0CBB-414D-9519-1D3D915F5C98}"/>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F24E5B3-2C96-47E1-A603-30378C29620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FA54884-6227-4DEA-A4CC-AD2D3A9D9225}"/>
              </a:ext>
            </a:extLst>
          </p:cNvPr>
          <p:cNvSpPr>
            <a:spLocks noGrp="1"/>
          </p:cNvSpPr>
          <p:nvPr>
            <p:ph type="dt" sz="half" idx="10"/>
          </p:nvPr>
        </p:nvSpPr>
        <p:spPr/>
        <p:txBody>
          <a:bodyPr/>
          <a:lstStyle/>
          <a:p>
            <a:fld id="{1D8BD707-D9CF-40AE-B4C6-C98DA3205C09}" type="datetimeFigureOut">
              <a:rPr lang="en-US" smtClean="0"/>
              <a:t>2/2/2022</a:t>
            </a:fld>
            <a:endParaRPr lang="en-US"/>
          </a:p>
        </p:txBody>
      </p:sp>
      <p:sp>
        <p:nvSpPr>
          <p:cNvPr id="5" name="Marcador de pie de página 4">
            <a:extLst>
              <a:ext uri="{FF2B5EF4-FFF2-40B4-BE49-F238E27FC236}">
                <a16:creationId xmlns:a16="http://schemas.microsoft.com/office/drawing/2014/main" id="{8A1E97B4-8166-4776-9B36-BC4C0B34C501}"/>
              </a:ext>
            </a:extLst>
          </p:cNvPr>
          <p:cNvSpPr>
            <a:spLocks noGrp="1"/>
          </p:cNvSpPr>
          <p:nvPr>
            <p:ph type="ftr" sz="quarter" idx="11"/>
          </p:nvPr>
        </p:nvSpPr>
        <p:spPr/>
        <p:txBody>
          <a:bodyPr/>
          <a:lstStyle/>
          <a:p>
            <a:pPr marL="12700">
              <a:lnSpc>
                <a:spcPct val="100000"/>
              </a:lnSpc>
              <a:spcBef>
                <a:spcPts val="45"/>
              </a:spcBef>
            </a:pPr>
            <a:r>
              <a:rPr lang="es-ES"/>
              <a:t>Sistemas</a:t>
            </a:r>
            <a:r>
              <a:rPr lang="es-ES" spc="-70"/>
              <a:t> </a:t>
            </a:r>
            <a:r>
              <a:rPr lang="es-ES" spc="-5"/>
              <a:t>Operativos</a:t>
            </a:r>
            <a:endParaRPr lang="es-ES" spc="-5" dirty="0"/>
          </a:p>
        </p:txBody>
      </p:sp>
      <p:sp>
        <p:nvSpPr>
          <p:cNvPr id="6" name="Marcador de número de diapositiva 5">
            <a:extLst>
              <a:ext uri="{FF2B5EF4-FFF2-40B4-BE49-F238E27FC236}">
                <a16:creationId xmlns:a16="http://schemas.microsoft.com/office/drawing/2014/main" id="{192DFB9D-52B2-460A-908C-82977F419079}"/>
              </a:ext>
            </a:extLst>
          </p:cNvPr>
          <p:cNvSpPr>
            <a:spLocks noGrp="1"/>
          </p:cNvSpPr>
          <p:nvPr>
            <p:ph type="sldNum" sz="quarter" idx="12"/>
          </p:nvPr>
        </p:nvSpPr>
        <p:spPr/>
        <p:txBody>
          <a:bodyPr/>
          <a:lstStyle/>
          <a:p>
            <a:pPr marL="51435">
              <a:lnSpc>
                <a:spcPct val="100000"/>
              </a:lnSpc>
              <a:spcBef>
                <a:spcPts val="165"/>
              </a:spcBef>
            </a:pPr>
            <a:fld id="{81D60167-4931-47E6-BA6A-407CBD079E47}" type="slidenum">
              <a:rPr lang="es-ES" spc="-25" smtClean="0">
                <a:latin typeface="Trebuchet MS"/>
                <a:cs typeface="Trebuchet MS"/>
              </a:rPr>
              <a:t>‹Nº›</a:t>
            </a:fld>
            <a:endParaRPr lang="es-ES" spc="-25" dirty="0">
              <a:latin typeface="Trebuchet MS"/>
              <a:cs typeface="Trebuchet MS"/>
            </a:endParaRPr>
          </a:p>
        </p:txBody>
      </p:sp>
    </p:spTree>
    <p:extLst>
      <p:ext uri="{BB962C8B-B14F-4D97-AF65-F5344CB8AC3E}">
        <p14:creationId xmlns:p14="http://schemas.microsoft.com/office/powerpoint/2010/main" val="133682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D8DD5-E696-41ED-BAB2-C8369355596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4895486-AA6A-4EB0-B9E6-9AF5C583174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696D90D-96EF-409D-B96E-6E3EE030E921}"/>
              </a:ext>
            </a:extLst>
          </p:cNvPr>
          <p:cNvSpPr>
            <a:spLocks noGrp="1"/>
          </p:cNvSpPr>
          <p:nvPr>
            <p:ph type="dt" sz="half" idx="10"/>
          </p:nvPr>
        </p:nvSpPr>
        <p:spPr/>
        <p:txBody>
          <a:bodyPr/>
          <a:lstStyle/>
          <a:p>
            <a:fld id="{1D8BD707-D9CF-40AE-B4C6-C98DA3205C09}" type="datetimeFigureOut">
              <a:rPr lang="en-US" smtClean="0"/>
              <a:t>2/2/2022</a:t>
            </a:fld>
            <a:endParaRPr lang="en-US"/>
          </a:p>
        </p:txBody>
      </p:sp>
      <p:sp>
        <p:nvSpPr>
          <p:cNvPr id="5" name="Marcador de pie de página 4">
            <a:extLst>
              <a:ext uri="{FF2B5EF4-FFF2-40B4-BE49-F238E27FC236}">
                <a16:creationId xmlns:a16="http://schemas.microsoft.com/office/drawing/2014/main" id="{2C4B4727-7302-442E-9BE2-55702AC0B840}"/>
              </a:ext>
            </a:extLst>
          </p:cNvPr>
          <p:cNvSpPr>
            <a:spLocks noGrp="1"/>
          </p:cNvSpPr>
          <p:nvPr>
            <p:ph type="ftr" sz="quarter" idx="11"/>
          </p:nvPr>
        </p:nvSpPr>
        <p:spPr/>
        <p:txBody>
          <a:bodyPr/>
          <a:lstStyle/>
          <a:p>
            <a:pPr marL="12700">
              <a:lnSpc>
                <a:spcPct val="100000"/>
              </a:lnSpc>
              <a:spcBef>
                <a:spcPts val="45"/>
              </a:spcBef>
            </a:pPr>
            <a:r>
              <a:rPr lang="es-ES"/>
              <a:t>Sistemas</a:t>
            </a:r>
            <a:r>
              <a:rPr lang="es-ES" spc="-70"/>
              <a:t> </a:t>
            </a:r>
            <a:r>
              <a:rPr lang="es-ES" spc="-5"/>
              <a:t>Operativos</a:t>
            </a:r>
            <a:endParaRPr lang="es-ES" spc="-5" dirty="0"/>
          </a:p>
        </p:txBody>
      </p:sp>
      <p:sp>
        <p:nvSpPr>
          <p:cNvPr id="6" name="Marcador de número de diapositiva 5">
            <a:extLst>
              <a:ext uri="{FF2B5EF4-FFF2-40B4-BE49-F238E27FC236}">
                <a16:creationId xmlns:a16="http://schemas.microsoft.com/office/drawing/2014/main" id="{9A36C386-6FD0-4767-99BE-1F08679C62BC}"/>
              </a:ext>
            </a:extLst>
          </p:cNvPr>
          <p:cNvSpPr>
            <a:spLocks noGrp="1"/>
          </p:cNvSpPr>
          <p:nvPr>
            <p:ph type="sldNum" sz="quarter" idx="12"/>
          </p:nvPr>
        </p:nvSpPr>
        <p:spPr/>
        <p:txBody>
          <a:bodyPr/>
          <a:lstStyle/>
          <a:p>
            <a:pPr marL="51435">
              <a:lnSpc>
                <a:spcPct val="100000"/>
              </a:lnSpc>
              <a:spcBef>
                <a:spcPts val="165"/>
              </a:spcBef>
            </a:pPr>
            <a:fld id="{81D60167-4931-47E6-BA6A-407CBD079E47}" type="slidenum">
              <a:rPr lang="es-ES" spc="-25" smtClean="0">
                <a:latin typeface="Trebuchet MS"/>
                <a:cs typeface="Trebuchet MS"/>
              </a:rPr>
              <a:t>‹Nº›</a:t>
            </a:fld>
            <a:endParaRPr lang="es-ES" spc="-25" dirty="0">
              <a:latin typeface="Trebuchet MS"/>
              <a:cs typeface="Trebuchet MS"/>
            </a:endParaRPr>
          </a:p>
        </p:txBody>
      </p:sp>
    </p:spTree>
    <p:extLst>
      <p:ext uri="{BB962C8B-B14F-4D97-AF65-F5344CB8AC3E}">
        <p14:creationId xmlns:p14="http://schemas.microsoft.com/office/powerpoint/2010/main" val="129247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D3806FA-AD15-416E-BA07-168DDBB0B0DE}"/>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489D88A-313E-4968-9849-9F14990633D1}"/>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C79399F-E6AB-4D30-93C5-F787E547610D}"/>
              </a:ext>
            </a:extLst>
          </p:cNvPr>
          <p:cNvSpPr>
            <a:spLocks noGrp="1"/>
          </p:cNvSpPr>
          <p:nvPr>
            <p:ph type="dt" sz="half" idx="10"/>
          </p:nvPr>
        </p:nvSpPr>
        <p:spPr/>
        <p:txBody>
          <a:bodyPr/>
          <a:lstStyle/>
          <a:p>
            <a:fld id="{1D8BD707-D9CF-40AE-B4C6-C98DA3205C09}" type="datetimeFigureOut">
              <a:rPr lang="en-US" smtClean="0"/>
              <a:t>2/2/2022</a:t>
            </a:fld>
            <a:endParaRPr lang="en-US"/>
          </a:p>
        </p:txBody>
      </p:sp>
      <p:sp>
        <p:nvSpPr>
          <p:cNvPr id="5" name="Marcador de pie de página 4">
            <a:extLst>
              <a:ext uri="{FF2B5EF4-FFF2-40B4-BE49-F238E27FC236}">
                <a16:creationId xmlns:a16="http://schemas.microsoft.com/office/drawing/2014/main" id="{8AFB4F44-05D8-45CC-BBDD-6D05E52121E3}"/>
              </a:ext>
            </a:extLst>
          </p:cNvPr>
          <p:cNvSpPr>
            <a:spLocks noGrp="1"/>
          </p:cNvSpPr>
          <p:nvPr>
            <p:ph type="ftr" sz="quarter" idx="11"/>
          </p:nvPr>
        </p:nvSpPr>
        <p:spPr/>
        <p:txBody>
          <a:bodyPr/>
          <a:lstStyle/>
          <a:p>
            <a:pPr marL="12700">
              <a:lnSpc>
                <a:spcPct val="100000"/>
              </a:lnSpc>
              <a:spcBef>
                <a:spcPts val="45"/>
              </a:spcBef>
            </a:pPr>
            <a:r>
              <a:rPr lang="es-ES"/>
              <a:t>Sistemas</a:t>
            </a:r>
            <a:r>
              <a:rPr lang="es-ES" spc="-70"/>
              <a:t> </a:t>
            </a:r>
            <a:r>
              <a:rPr lang="es-ES" spc="-5"/>
              <a:t>Operativos</a:t>
            </a:r>
            <a:endParaRPr lang="es-ES" spc="-5" dirty="0"/>
          </a:p>
        </p:txBody>
      </p:sp>
      <p:sp>
        <p:nvSpPr>
          <p:cNvPr id="6" name="Marcador de número de diapositiva 5">
            <a:extLst>
              <a:ext uri="{FF2B5EF4-FFF2-40B4-BE49-F238E27FC236}">
                <a16:creationId xmlns:a16="http://schemas.microsoft.com/office/drawing/2014/main" id="{D1AA01AF-CA83-4972-AF17-BC672CAFD5DD}"/>
              </a:ext>
            </a:extLst>
          </p:cNvPr>
          <p:cNvSpPr>
            <a:spLocks noGrp="1"/>
          </p:cNvSpPr>
          <p:nvPr>
            <p:ph type="sldNum" sz="quarter" idx="12"/>
          </p:nvPr>
        </p:nvSpPr>
        <p:spPr/>
        <p:txBody>
          <a:bodyPr/>
          <a:lstStyle/>
          <a:p>
            <a:pPr marL="51435">
              <a:lnSpc>
                <a:spcPct val="100000"/>
              </a:lnSpc>
              <a:spcBef>
                <a:spcPts val="165"/>
              </a:spcBef>
            </a:pPr>
            <a:fld id="{81D60167-4931-47E6-BA6A-407CBD079E47}" type="slidenum">
              <a:rPr lang="es-ES" spc="-25" smtClean="0">
                <a:latin typeface="Trebuchet MS"/>
                <a:cs typeface="Trebuchet MS"/>
              </a:rPr>
              <a:t>‹Nº›</a:t>
            </a:fld>
            <a:endParaRPr lang="es-ES" spc="-25" dirty="0">
              <a:latin typeface="Trebuchet MS"/>
              <a:cs typeface="Trebuchet MS"/>
            </a:endParaRPr>
          </a:p>
        </p:txBody>
      </p:sp>
    </p:spTree>
    <p:extLst>
      <p:ext uri="{BB962C8B-B14F-4D97-AF65-F5344CB8AC3E}">
        <p14:creationId xmlns:p14="http://schemas.microsoft.com/office/powerpoint/2010/main" val="141185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53B70-44B3-4243-A132-F3CC880EDD7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CF03CDA-5629-4A05-B36C-EF63F91926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3AB55FE-F193-4A8B-8D60-7A1159414CEF}"/>
              </a:ext>
            </a:extLst>
          </p:cNvPr>
          <p:cNvSpPr>
            <a:spLocks noGrp="1"/>
          </p:cNvSpPr>
          <p:nvPr>
            <p:ph type="dt" sz="half" idx="10"/>
          </p:nvPr>
        </p:nvSpPr>
        <p:spPr/>
        <p:txBody>
          <a:bodyPr/>
          <a:lstStyle/>
          <a:p>
            <a:fld id="{1D8BD707-D9CF-40AE-B4C6-C98DA3205C09}" type="datetimeFigureOut">
              <a:rPr lang="en-US" smtClean="0"/>
              <a:t>2/2/2022</a:t>
            </a:fld>
            <a:endParaRPr lang="en-US"/>
          </a:p>
        </p:txBody>
      </p:sp>
      <p:sp>
        <p:nvSpPr>
          <p:cNvPr id="5" name="Marcador de pie de página 4">
            <a:extLst>
              <a:ext uri="{FF2B5EF4-FFF2-40B4-BE49-F238E27FC236}">
                <a16:creationId xmlns:a16="http://schemas.microsoft.com/office/drawing/2014/main" id="{110C3F54-ECCE-4094-8778-9F0588F8EE50}"/>
              </a:ext>
            </a:extLst>
          </p:cNvPr>
          <p:cNvSpPr>
            <a:spLocks noGrp="1"/>
          </p:cNvSpPr>
          <p:nvPr>
            <p:ph type="ftr" sz="quarter" idx="11"/>
          </p:nvPr>
        </p:nvSpPr>
        <p:spPr/>
        <p:txBody>
          <a:bodyPr/>
          <a:lstStyle/>
          <a:p>
            <a:pPr marL="12700">
              <a:lnSpc>
                <a:spcPct val="100000"/>
              </a:lnSpc>
              <a:spcBef>
                <a:spcPts val="45"/>
              </a:spcBef>
            </a:pPr>
            <a:r>
              <a:rPr lang="es-ES"/>
              <a:t>Sistemas</a:t>
            </a:r>
            <a:r>
              <a:rPr lang="es-ES" spc="-70"/>
              <a:t> </a:t>
            </a:r>
            <a:r>
              <a:rPr lang="es-ES" spc="-5"/>
              <a:t>Operativos</a:t>
            </a:r>
            <a:endParaRPr lang="es-ES" spc="-5" dirty="0"/>
          </a:p>
        </p:txBody>
      </p:sp>
      <p:sp>
        <p:nvSpPr>
          <p:cNvPr id="6" name="Marcador de número de diapositiva 5">
            <a:extLst>
              <a:ext uri="{FF2B5EF4-FFF2-40B4-BE49-F238E27FC236}">
                <a16:creationId xmlns:a16="http://schemas.microsoft.com/office/drawing/2014/main" id="{6FDB3602-E341-44D5-AC32-740A9C16E8C6}"/>
              </a:ext>
            </a:extLst>
          </p:cNvPr>
          <p:cNvSpPr>
            <a:spLocks noGrp="1"/>
          </p:cNvSpPr>
          <p:nvPr>
            <p:ph type="sldNum" sz="quarter" idx="12"/>
          </p:nvPr>
        </p:nvSpPr>
        <p:spPr/>
        <p:txBody>
          <a:bodyPr/>
          <a:lstStyle/>
          <a:p>
            <a:pPr marL="51435">
              <a:lnSpc>
                <a:spcPct val="100000"/>
              </a:lnSpc>
              <a:spcBef>
                <a:spcPts val="165"/>
              </a:spcBef>
            </a:pPr>
            <a:fld id="{81D60167-4931-47E6-BA6A-407CBD079E47}" type="slidenum">
              <a:rPr lang="es-ES" spc="-25" smtClean="0">
                <a:latin typeface="Trebuchet MS"/>
                <a:cs typeface="Trebuchet MS"/>
              </a:rPr>
              <a:t>‹Nº›</a:t>
            </a:fld>
            <a:endParaRPr lang="es-ES" spc="-25" dirty="0">
              <a:latin typeface="Trebuchet MS"/>
              <a:cs typeface="Trebuchet MS"/>
            </a:endParaRPr>
          </a:p>
        </p:txBody>
      </p:sp>
    </p:spTree>
    <p:extLst>
      <p:ext uri="{BB962C8B-B14F-4D97-AF65-F5344CB8AC3E}">
        <p14:creationId xmlns:p14="http://schemas.microsoft.com/office/powerpoint/2010/main" val="324357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C9A4B-4B15-49DF-9D1F-8EE1A4589981}"/>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5A7F661-3ECC-4B89-B88D-AE3DA256A14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0E00116-FFDA-40C8-A74F-AA60DB918F87}"/>
              </a:ext>
            </a:extLst>
          </p:cNvPr>
          <p:cNvSpPr>
            <a:spLocks noGrp="1"/>
          </p:cNvSpPr>
          <p:nvPr>
            <p:ph type="dt" sz="half" idx="10"/>
          </p:nvPr>
        </p:nvSpPr>
        <p:spPr/>
        <p:txBody>
          <a:bodyPr/>
          <a:lstStyle/>
          <a:p>
            <a:fld id="{1D8BD707-D9CF-40AE-B4C6-C98DA3205C09}" type="datetimeFigureOut">
              <a:rPr lang="en-US" smtClean="0"/>
              <a:t>2/2/2022</a:t>
            </a:fld>
            <a:endParaRPr lang="en-US"/>
          </a:p>
        </p:txBody>
      </p:sp>
      <p:sp>
        <p:nvSpPr>
          <p:cNvPr id="5" name="Marcador de pie de página 4">
            <a:extLst>
              <a:ext uri="{FF2B5EF4-FFF2-40B4-BE49-F238E27FC236}">
                <a16:creationId xmlns:a16="http://schemas.microsoft.com/office/drawing/2014/main" id="{EE6CF6AC-0D5A-4CE5-98B8-E1EA8ACE986E}"/>
              </a:ext>
            </a:extLst>
          </p:cNvPr>
          <p:cNvSpPr>
            <a:spLocks noGrp="1"/>
          </p:cNvSpPr>
          <p:nvPr>
            <p:ph type="ftr" sz="quarter" idx="11"/>
          </p:nvPr>
        </p:nvSpPr>
        <p:spPr/>
        <p:txBody>
          <a:bodyPr/>
          <a:lstStyle/>
          <a:p>
            <a:pPr marL="12700">
              <a:lnSpc>
                <a:spcPct val="100000"/>
              </a:lnSpc>
              <a:spcBef>
                <a:spcPts val="45"/>
              </a:spcBef>
            </a:pPr>
            <a:r>
              <a:rPr lang="es-ES"/>
              <a:t>Sistemas</a:t>
            </a:r>
            <a:r>
              <a:rPr lang="es-ES" spc="-70"/>
              <a:t> </a:t>
            </a:r>
            <a:r>
              <a:rPr lang="es-ES" spc="-5"/>
              <a:t>Operativos</a:t>
            </a:r>
            <a:endParaRPr lang="es-ES" spc="-5" dirty="0"/>
          </a:p>
        </p:txBody>
      </p:sp>
      <p:sp>
        <p:nvSpPr>
          <p:cNvPr id="6" name="Marcador de número de diapositiva 5">
            <a:extLst>
              <a:ext uri="{FF2B5EF4-FFF2-40B4-BE49-F238E27FC236}">
                <a16:creationId xmlns:a16="http://schemas.microsoft.com/office/drawing/2014/main" id="{6CE9F6DE-3719-4571-85D8-2DD572EC95A0}"/>
              </a:ext>
            </a:extLst>
          </p:cNvPr>
          <p:cNvSpPr>
            <a:spLocks noGrp="1"/>
          </p:cNvSpPr>
          <p:nvPr>
            <p:ph type="sldNum" sz="quarter" idx="12"/>
          </p:nvPr>
        </p:nvSpPr>
        <p:spPr/>
        <p:txBody>
          <a:bodyPr/>
          <a:lstStyle/>
          <a:p>
            <a:pPr marL="51435">
              <a:lnSpc>
                <a:spcPct val="100000"/>
              </a:lnSpc>
              <a:spcBef>
                <a:spcPts val="165"/>
              </a:spcBef>
            </a:pPr>
            <a:fld id="{81D60167-4931-47E6-BA6A-407CBD079E47}" type="slidenum">
              <a:rPr lang="es-ES" spc="-25" smtClean="0">
                <a:latin typeface="Trebuchet MS"/>
                <a:cs typeface="Trebuchet MS"/>
              </a:rPr>
              <a:t>‹Nº›</a:t>
            </a:fld>
            <a:endParaRPr lang="es-ES" spc="-25" dirty="0">
              <a:latin typeface="Trebuchet MS"/>
              <a:cs typeface="Trebuchet MS"/>
            </a:endParaRPr>
          </a:p>
        </p:txBody>
      </p:sp>
    </p:spTree>
    <p:extLst>
      <p:ext uri="{BB962C8B-B14F-4D97-AF65-F5344CB8AC3E}">
        <p14:creationId xmlns:p14="http://schemas.microsoft.com/office/powerpoint/2010/main" val="74863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42DC93-12EC-467D-B9A1-75DB88A4CE6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B83EEF4-31CB-41EB-8157-A5C0DB82E613}"/>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2028654-C833-4625-83FF-E9C7161D7794}"/>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96F0913-2318-4ACC-B3B2-FF3C8EB0B320}"/>
              </a:ext>
            </a:extLst>
          </p:cNvPr>
          <p:cNvSpPr>
            <a:spLocks noGrp="1"/>
          </p:cNvSpPr>
          <p:nvPr>
            <p:ph type="dt" sz="half" idx="10"/>
          </p:nvPr>
        </p:nvSpPr>
        <p:spPr/>
        <p:txBody>
          <a:bodyPr/>
          <a:lstStyle/>
          <a:p>
            <a:fld id="{1D8BD707-D9CF-40AE-B4C6-C98DA3205C09}" type="datetimeFigureOut">
              <a:rPr lang="en-US" smtClean="0"/>
              <a:t>2/2/2022</a:t>
            </a:fld>
            <a:endParaRPr lang="en-US"/>
          </a:p>
        </p:txBody>
      </p:sp>
      <p:sp>
        <p:nvSpPr>
          <p:cNvPr id="6" name="Marcador de pie de página 5">
            <a:extLst>
              <a:ext uri="{FF2B5EF4-FFF2-40B4-BE49-F238E27FC236}">
                <a16:creationId xmlns:a16="http://schemas.microsoft.com/office/drawing/2014/main" id="{8BE873F9-EAAE-48CE-8CBB-DF7A18211873}"/>
              </a:ext>
            </a:extLst>
          </p:cNvPr>
          <p:cNvSpPr>
            <a:spLocks noGrp="1"/>
          </p:cNvSpPr>
          <p:nvPr>
            <p:ph type="ftr" sz="quarter" idx="11"/>
          </p:nvPr>
        </p:nvSpPr>
        <p:spPr/>
        <p:txBody>
          <a:bodyPr/>
          <a:lstStyle/>
          <a:p>
            <a:pPr marL="12700">
              <a:lnSpc>
                <a:spcPct val="100000"/>
              </a:lnSpc>
              <a:spcBef>
                <a:spcPts val="45"/>
              </a:spcBef>
            </a:pPr>
            <a:r>
              <a:rPr lang="es-ES"/>
              <a:t>Sistemas</a:t>
            </a:r>
            <a:r>
              <a:rPr lang="es-ES" spc="-70"/>
              <a:t> </a:t>
            </a:r>
            <a:r>
              <a:rPr lang="es-ES" spc="-5"/>
              <a:t>Operativos</a:t>
            </a:r>
            <a:endParaRPr lang="es-ES" spc="-5" dirty="0"/>
          </a:p>
        </p:txBody>
      </p:sp>
      <p:sp>
        <p:nvSpPr>
          <p:cNvPr id="7" name="Marcador de número de diapositiva 6">
            <a:extLst>
              <a:ext uri="{FF2B5EF4-FFF2-40B4-BE49-F238E27FC236}">
                <a16:creationId xmlns:a16="http://schemas.microsoft.com/office/drawing/2014/main" id="{8A3A2187-173A-4719-BCE5-96E1312713E8}"/>
              </a:ext>
            </a:extLst>
          </p:cNvPr>
          <p:cNvSpPr>
            <a:spLocks noGrp="1"/>
          </p:cNvSpPr>
          <p:nvPr>
            <p:ph type="sldNum" sz="quarter" idx="12"/>
          </p:nvPr>
        </p:nvSpPr>
        <p:spPr/>
        <p:txBody>
          <a:bodyPr/>
          <a:lstStyle/>
          <a:p>
            <a:pPr marL="51435">
              <a:lnSpc>
                <a:spcPct val="100000"/>
              </a:lnSpc>
              <a:spcBef>
                <a:spcPts val="165"/>
              </a:spcBef>
            </a:pPr>
            <a:fld id="{81D60167-4931-47E6-BA6A-407CBD079E47}" type="slidenum">
              <a:rPr lang="es-ES" spc="-25" smtClean="0">
                <a:latin typeface="Trebuchet MS"/>
                <a:cs typeface="Trebuchet MS"/>
              </a:rPr>
              <a:t>‹Nº›</a:t>
            </a:fld>
            <a:endParaRPr lang="es-ES" spc="-25" dirty="0">
              <a:latin typeface="Trebuchet MS"/>
              <a:cs typeface="Trebuchet MS"/>
            </a:endParaRPr>
          </a:p>
        </p:txBody>
      </p:sp>
    </p:spTree>
    <p:extLst>
      <p:ext uri="{BB962C8B-B14F-4D97-AF65-F5344CB8AC3E}">
        <p14:creationId xmlns:p14="http://schemas.microsoft.com/office/powerpoint/2010/main" val="2611834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50B3A6-E956-49A1-AC2E-AEA821F73C64}"/>
              </a:ext>
            </a:extLst>
          </p:cNvPr>
          <p:cNvSpPr>
            <a:spLocks noGrp="1"/>
          </p:cNvSpPr>
          <p:nvPr>
            <p:ph type="title"/>
          </p:nvPr>
        </p:nvSpPr>
        <p:spPr>
          <a:xfrm>
            <a:off x="629841" y="365126"/>
            <a:ext cx="78867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93C6F35-D8D4-47DE-8764-963DB94AB0A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80F14C3-7F87-420B-983E-2300E3664F0E}"/>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F5295F6-FD1A-498A-BC20-D3881EF0175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B03520F-AAB9-4B3C-AFEF-5AE89EDB9FDF}"/>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DECE647-B32E-40F3-A674-4CF8F486A74B}"/>
              </a:ext>
            </a:extLst>
          </p:cNvPr>
          <p:cNvSpPr>
            <a:spLocks noGrp="1"/>
          </p:cNvSpPr>
          <p:nvPr>
            <p:ph type="dt" sz="half" idx="10"/>
          </p:nvPr>
        </p:nvSpPr>
        <p:spPr/>
        <p:txBody>
          <a:bodyPr/>
          <a:lstStyle/>
          <a:p>
            <a:fld id="{1D8BD707-D9CF-40AE-B4C6-C98DA3205C09}" type="datetimeFigureOut">
              <a:rPr lang="en-US" smtClean="0"/>
              <a:t>2/2/2022</a:t>
            </a:fld>
            <a:endParaRPr lang="en-US"/>
          </a:p>
        </p:txBody>
      </p:sp>
      <p:sp>
        <p:nvSpPr>
          <p:cNvPr id="8" name="Marcador de pie de página 7">
            <a:extLst>
              <a:ext uri="{FF2B5EF4-FFF2-40B4-BE49-F238E27FC236}">
                <a16:creationId xmlns:a16="http://schemas.microsoft.com/office/drawing/2014/main" id="{DE612110-CAF8-4B98-AD9D-0FF054B9ABC4}"/>
              </a:ext>
            </a:extLst>
          </p:cNvPr>
          <p:cNvSpPr>
            <a:spLocks noGrp="1"/>
          </p:cNvSpPr>
          <p:nvPr>
            <p:ph type="ftr" sz="quarter" idx="11"/>
          </p:nvPr>
        </p:nvSpPr>
        <p:spPr/>
        <p:txBody>
          <a:bodyPr/>
          <a:lstStyle/>
          <a:p>
            <a:pPr marL="12700">
              <a:lnSpc>
                <a:spcPct val="100000"/>
              </a:lnSpc>
              <a:spcBef>
                <a:spcPts val="45"/>
              </a:spcBef>
            </a:pPr>
            <a:r>
              <a:rPr lang="es-ES"/>
              <a:t>Sistemas</a:t>
            </a:r>
            <a:r>
              <a:rPr lang="es-ES" spc="-70"/>
              <a:t> </a:t>
            </a:r>
            <a:r>
              <a:rPr lang="es-ES" spc="-5"/>
              <a:t>Operativos</a:t>
            </a:r>
            <a:endParaRPr lang="es-ES" spc="-5" dirty="0"/>
          </a:p>
        </p:txBody>
      </p:sp>
      <p:sp>
        <p:nvSpPr>
          <p:cNvPr id="9" name="Marcador de número de diapositiva 8">
            <a:extLst>
              <a:ext uri="{FF2B5EF4-FFF2-40B4-BE49-F238E27FC236}">
                <a16:creationId xmlns:a16="http://schemas.microsoft.com/office/drawing/2014/main" id="{7790C797-3FD9-4EEC-AE39-B4E6F1EAA82A}"/>
              </a:ext>
            </a:extLst>
          </p:cNvPr>
          <p:cNvSpPr>
            <a:spLocks noGrp="1"/>
          </p:cNvSpPr>
          <p:nvPr>
            <p:ph type="sldNum" sz="quarter" idx="12"/>
          </p:nvPr>
        </p:nvSpPr>
        <p:spPr/>
        <p:txBody>
          <a:bodyPr/>
          <a:lstStyle/>
          <a:p>
            <a:pPr marL="51435">
              <a:lnSpc>
                <a:spcPct val="100000"/>
              </a:lnSpc>
              <a:spcBef>
                <a:spcPts val="165"/>
              </a:spcBef>
            </a:pPr>
            <a:fld id="{81D60167-4931-47E6-BA6A-407CBD079E47}" type="slidenum">
              <a:rPr lang="es-ES" spc="-25" smtClean="0">
                <a:latin typeface="Trebuchet MS"/>
                <a:cs typeface="Trebuchet MS"/>
              </a:rPr>
              <a:t>‹Nº›</a:t>
            </a:fld>
            <a:endParaRPr lang="es-ES" spc="-25" dirty="0">
              <a:latin typeface="Trebuchet MS"/>
              <a:cs typeface="Trebuchet MS"/>
            </a:endParaRPr>
          </a:p>
        </p:txBody>
      </p:sp>
    </p:spTree>
    <p:extLst>
      <p:ext uri="{BB962C8B-B14F-4D97-AF65-F5344CB8AC3E}">
        <p14:creationId xmlns:p14="http://schemas.microsoft.com/office/powerpoint/2010/main" val="119519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729581-4BDA-4D8C-8ECC-134E024A03A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5B0B92C-BDC0-41FE-8A23-4004F71F67EF}"/>
              </a:ext>
            </a:extLst>
          </p:cNvPr>
          <p:cNvSpPr>
            <a:spLocks noGrp="1"/>
          </p:cNvSpPr>
          <p:nvPr>
            <p:ph type="dt" sz="half" idx="10"/>
          </p:nvPr>
        </p:nvSpPr>
        <p:spPr/>
        <p:txBody>
          <a:bodyPr/>
          <a:lstStyle/>
          <a:p>
            <a:fld id="{1D8BD707-D9CF-40AE-B4C6-C98DA3205C09}" type="datetimeFigureOut">
              <a:rPr lang="en-US" smtClean="0"/>
              <a:t>2/2/2022</a:t>
            </a:fld>
            <a:endParaRPr lang="en-US"/>
          </a:p>
        </p:txBody>
      </p:sp>
      <p:sp>
        <p:nvSpPr>
          <p:cNvPr id="4" name="Marcador de pie de página 3">
            <a:extLst>
              <a:ext uri="{FF2B5EF4-FFF2-40B4-BE49-F238E27FC236}">
                <a16:creationId xmlns:a16="http://schemas.microsoft.com/office/drawing/2014/main" id="{644C5778-685F-404C-9585-6AE8DCD254C7}"/>
              </a:ext>
            </a:extLst>
          </p:cNvPr>
          <p:cNvSpPr>
            <a:spLocks noGrp="1"/>
          </p:cNvSpPr>
          <p:nvPr>
            <p:ph type="ftr" sz="quarter" idx="11"/>
          </p:nvPr>
        </p:nvSpPr>
        <p:spPr/>
        <p:txBody>
          <a:bodyPr/>
          <a:lstStyle/>
          <a:p>
            <a:pPr marL="12700">
              <a:lnSpc>
                <a:spcPct val="100000"/>
              </a:lnSpc>
              <a:spcBef>
                <a:spcPts val="45"/>
              </a:spcBef>
            </a:pPr>
            <a:r>
              <a:rPr lang="es-ES"/>
              <a:t>Sistemas</a:t>
            </a:r>
            <a:r>
              <a:rPr lang="es-ES" spc="-70"/>
              <a:t> </a:t>
            </a:r>
            <a:r>
              <a:rPr lang="es-ES" spc="-5"/>
              <a:t>Operativos</a:t>
            </a:r>
            <a:endParaRPr lang="es-ES" spc="-5" dirty="0"/>
          </a:p>
        </p:txBody>
      </p:sp>
      <p:sp>
        <p:nvSpPr>
          <p:cNvPr id="5" name="Marcador de número de diapositiva 4">
            <a:extLst>
              <a:ext uri="{FF2B5EF4-FFF2-40B4-BE49-F238E27FC236}">
                <a16:creationId xmlns:a16="http://schemas.microsoft.com/office/drawing/2014/main" id="{71615132-4C01-4EC9-887E-E64FDDF7FBFF}"/>
              </a:ext>
            </a:extLst>
          </p:cNvPr>
          <p:cNvSpPr>
            <a:spLocks noGrp="1"/>
          </p:cNvSpPr>
          <p:nvPr>
            <p:ph type="sldNum" sz="quarter" idx="12"/>
          </p:nvPr>
        </p:nvSpPr>
        <p:spPr/>
        <p:txBody>
          <a:bodyPr/>
          <a:lstStyle/>
          <a:p>
            <a:pPr marL="51435">
              <a:lnSpc>
                <a:spcPct val="100000"/>
              </a:lnSpc>
              <a:spcBef>
                <a:spcPts val="165"/>
              </a:spcBef>
            </a:pPr>
            <a:fld id="{81D60167-4931-47E6-BA6A-407CBD079E47}" type="slidenum">
              <a:rPr lang="es-ES" spc="-25" smtClean="0">
                <a:latin typeface="Trebuchet MS"/>
                <a:cs typeface="Trebuchet MS"/>
              </a:rPr>
              <a:t>‹Nº›</a:t>
            </a:fld>
            <a:endParaRPr lang="es-ES" spc="-25" dirty="0">
              <a:latin typeface="Trebuchet MS"/>
              <a:cs typeface="Trebuchet MS"/>
            </a:endParaRPr>
          </a:p>
        </p:txBody>
      </p:sp>
    </p:spTree>
    <p:extLst>
      <p:ext uri="{BB962C8B-B14F-4D97-AF65-F5344CB8AC3E}">
        <p14:creationId xmlns:p14="http://schemas.microsoft.com/office/powerpoint/2010/main" val="370299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DD8C54B-E404-4DBB-9E63-29BA1F02FB92}"/>
              </a:ext>
            </a:extLst>
          </p:cNvPr>
          <p:cNvSpPr>
            <a:spLocks noGrp="1"/>
          </p:cNvSpPr>
          <p:nvPr>
            <p:ph type="dt" sz="half" idx="10"/>
          </p:nvPr>
        </p:nvSpPr>
        <p:spPr/>
        <p:txBody>
          <a:bodyPr/>
          <a:lstStyle/>
          <a:p>
            <a:fld id="{1D8BD707-D9CF-40AE-B4C6-C98DA3205C09}" type="datetimeFigureOut">
              <a:rPr lang="en-US" smtClean="0"/>
              <a:t>2/2/2022</a:t>
            </a:fld>
            <a:endParaRPr lang="en-US"/>
          </a:p>
        </p:txBody>
      </p:sp>
      <p:sp>
        <p:nvSpPr>
          <p:cNvPr id="3" name="Marcador de pie de página 2">
            <a:extLst>
              <a:ext uri="{FF2B5EF4-FFF2-40B4-BE49-F238E27FC236}">
                <a16:creationId xmlns:a16="http://schemas.microsoft.com/office/drawing/2014/main" id="{31AE1949-B3AE-4DC7-B482-D63402DDC75D}"/>
              </a:ext>
            </a:extLst>
          </p:cNvPr>
          <p:cNvSpPr>
            <a:spLocks noGrp="1"/>
          </p:cNvSpPr>
          <p:nvPr>
            <p:ph type="ftr" sz="quarter" idx="11"/>
          </p:nvPr>
        </p:nvSpPr>
        <p:spPr/>
        <p:txBody>
          <a:bodyPr/>
          <a:lstStyle/>
          <a:p>
            <a:pPr marL="12700">
              <a:lnSpc>
                <a:spcPct val="100000"/>
              </a:lnSpc>
              <a:spcBef>
                <a:spcPts val="45"/>
              </a:spcBef>
            </a:pPr>
            <a:r>
              <a:rPr lang="es-ES"/>
              <a:t>Sistemas</a:t>
            </a:r>
            <a:r>
              <a:rPr lang="es-ES" spc="-70"/>
              <a:t> </a:t>
            </a:r>
            <a:r>
              <a:rPr lang="es-ES" spc="-5"/>
              <a:t>Operativos</a:t>
            </a:r>
            <a:endParaRPr lang="es-ES" spc="-5" dirty="0"/>
          </a:p>
        </p:txBody>
      </p:sp>
      <p:sp>
        <p:nvSpPr>
          <p:cNvPr id="4" name="Marcador de número de diapositiva 3">
            <a:extLst>
              <a:ext uri="{FF2B5EF4-FFF2-40B4-BE49-F238E27FC236}">
                <a16:creationId xmlns:a16="http://schemas.microsoft.com/office/drawing/2014/main" id="{98007061-BBA4-4AC2-B1CA-6D293B505E04}"/>
              </a:ext>
            </a:extLst>
          </p:cNvPr>
          <p:cNvSpPr>
            <a:spLocks noGrp="1"/>
          </p:cNvSpPr>
          <p:nvPr>
            <p:ph type="sldNum" sz="quarter" idx="12"/>
          </p:nvPr>
        </p:nvSpPr>
        <p:spPr/>
        <p:txBody>
          <a:bodyPr/>
          <a:lstStyle/>
          <a:p>
            <a:pPr marL="51435">
              <a:lnSpc>
                <a:spcPct val="100000"/>
              </a:lnSpc>
              <a:spcBef>
                <a:spcPts val="165"/>
              </a:spcBef>
            </a:pPr>
            <a:fld id="{81D60167-4931-47E6-BA6A-407CBD079E47}" type="slidenum">
              <a:rPr lang="es-ES" spc="-25" smtClean="0">
                <a:latin typeface="Trebuchet MS"/>
                <a:cs typeface="Trebuchet MS"/>
              </a:rPr>
              <a:t>‹Nº›</a:t>
            </a:fld>
            <a:endParaRPr lang="es-ES" spc="-25" dirty="0">
              <a:latin typeface="Trebuchet MS"/>
              <a:cs typeface="Trebuchet MS"/>
            </a:endParaRPr>
          </a:p>
        </p:txBody>
      </p:sp>
    </p:spTree>
    <p:extLst>
      <p:ext uri="{BB962C8B-B14F-4D97-AF65-F5344CB8AC3E}">
        <p14:creationId xmlns:p14="http://schemas.microsoft.com/office/powerpoint/2010/main" val="12399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ABD3F-5F5B-464B-BBAF-9FCB73AB75C4}"/>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B8109F2-202E-43D3-BE65-A347613CFEF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B0E4732-39AF-47CA-9A0C-72E60F75AF8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682AF4F-8981-4B89-A826-BCD44CB3DCA0}"/>
              </a:ext>
            </a:extLst>
          </p:cNvPr>
          <p:cNvSpPr>
            <a:spLocks noGrp="1"/>
          </p:cNvSpPr>
          <p:nvPr>
            <p:ph type="dt" sz="half" idx="10"/>
          </p:nvPr>
        </p:nvSpPr>
        <p:spPr/>
        <p:txBody>
          <a:bodyPr/>
          <a:lstStyle/>
          <a:p>
            <a:fld id="{1D8BD707-D9CF-40AE-B4C6-C98DA3205C09}" type="datetimeFigureOut">
              <a:rPr lang="en-US" smtClean="0"/>
              <a:t>2/2/2022</a:t>
            </a:fld>
            <a:endParaRPr lang="en-US"/>
          </a:p>
        </p:txBody>
      </p:sp>
      <p:sp>
        <p:nvSpPr>
          <p:cNvPr id="6" name="Marcador de pie de página 5">
            <a:extLst>
              <a:ext uri="{FF2B5EF4-FFF2-40B4-BE49-F238E27FC236}">
                <a16:creationId xmlns:a16="http://schemas.microsoft.com/office/drawing/2014/main" id="{ADA28A1E-DE5D-4164-8AB2-B436B771CB20}"/>
              </a:ext>
            </a:extLst>
          </p:cNvPr>
          <p:cNvSpPr>
            <a:spLocks noGrp="1"/>
          </p:cNvSpPr>
          <p:nvPr>
            <p:ph type="ftr" sz="quarter" idx="11"/>
          </p:nvPr>
        </p:nvSpPr>
        <p:spPr/>
        <p:txBody>
          <a:bodyPr/>
          <a:lstStyle/>
          <a:p>
            <a:pPr marL="12700">
              <a:lnSpc>
                <a:spcPct val="100000"/>
              </a:lnSpc>
              <a:spcBef>
                <a:spcPts val="45"/>
              </a:spcBef>
            </a:pPr>
            <a:r>
              <a:rPr lang="es-ES"/>
              <a:t>Sistemas</a:t>
            </a:r>
            <a:r>
              <a:rPr lang="es-ES" spc="-70"/>
              <a:t> </a:t>
            </a:r>
            <a:r>
              <a:rPr lang="es-ES" spc="-5"/>
              <a:t>Operativos</a:t>
            </a:r>
            <a:endParaRPr lang="es-ES" spc="-5" dirty="0"/>
          </a:p>
        </p:txBody>
      </p:sp>
      <p:sp>
        <p:nvSpPr>
          <p:cNvPr id="7" name="Marcador de número de diapositiva 6">
            <a:extLst>
              <a:ext uri="{FF2B5EF4-FFF2-40B4-BE49-F238E27FC236}">
                <a16:creationId xmlns:a16="http://schemas.microsoft.com/office/drawing/2014/main" id="{A912EA8E-7347-46DA-B356-4E3311647FBF}"/>
              </a:ext>
            </a:extLst>
          </p:cNvPr>
          <p:cNvSpPr>
            <a:spLocks noGrp="1"/>
          </p:cNvSpPr>
          <p:nvPr>
            <p:ph type="sldNum" sz="quarter" idx="12"/>
          </p:nvPr>
        </p:nvSpPr>
        <p:spPr/>
        <p:txBody>
          <a:bodyPr/>
          <a:lstStyle/>
          <a:p>
            <a:pPr marL="51435">
              <a:lnSpc>
                <a:spcPct val="100000"/>
              </a:lnSpc>
              <a:spcBef>
                <a:spcPts val="165"/>
              </a:spcBef>
            </a:pPr>
            <a:fld id="{81D60167-4931-47E6-BA6A-407CBD079E47}" type="slidenum">
              <a:rPr lang="es-ES" spc="-25" smtClean="0">
                <a:latin typeface="Trebuchet MS"/>
                <a:cs typeface="Trebuchet MS"/>
              </a:rPr>
              <a:t>‹Nº›</a:t>
            </a:fld>
            <a:endParaRPr lang="es-ES" spc="-25" dirty="0">
              <a:latin typeface="Trebuchet MS"/>
              <a:cs typeface="Trebuchet MS"/>
            </a:endParaRPr>
          </a:p>
        </p:txBody>
      </p:sp>
    </p:spTree>
    <p:extLst>
      <p:ext uri="{BB962C8B-B14F-4D97-AF65-F5344CB8AC3E}">
        <p14:creationId xmlns:p14="http://schemas.microsoft.com/office/powerpoint/2010/main" val="224736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F25C4-E8F2-4D18-AD68-5DAA302FD4B8}"/>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11820A0-3B6B-4E0E-A3D6-652689F6907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a:p>
        </p:txBody>
      </p:sp>
      <p:sp>
        <p:nvSpPr>
          <p:cNvPr id="4" name="Marcador de texto 3">
            <a:extLst>
              <a:ext uri="{FF2B5EF4-FFF2-40B4-BE49-F238E27FC236}">
                <a16:creationId xmlns:a16="http://schemas.microsoft.com/office/drawing/2014/main" id="{26CE38CC-24B8-4549-BACA-8315CAA482C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770C817-689B-45ED-86B3-6A27902D05BF}"/>
              </a:ext>
            </a:extLst>
          </p:cNvPr>
          <p:cNvSpPr>
            <a:spLocks noGrp="1"/>
          </p:cNvSpPr>
          <p:nvPr>
            <p:ph type="dt" sz="half" idx="10"/>
          </p:nvPr>
        </p:nvSpPr>
        <p:spPr/>
        <p:txBody>
          <a:bodyPr/>
          <a:lstStyle/>
          <a:p>
            <a:fld id="{1D8BD707-D9CF-40AE-B4C6-C98DA3205C09}" type="datetimeFigureOut">
              <a:rPr lang="en-US" smtClean="0"/>
              <a:t>2/2/2022</a:t>
            </a:fld>
            <a:endParaRPr lang="en-US"/>
          </a:p>
        </p:txBody>
      </p:sp>
      <p:sp>
        <p:nvSpPr>
          <p:cNvPr id="6" name="Marcador de pie de página 5">
            <a:extLst>
              <a:ext uri="{FF2B5EF4-FFF2-40B4-BE49-F238E27FC236}">
                <a16:creationId xmlns:a16="http://schemas.microsoft.com/office/drawing/2014/main" id="{58DD4AA4-2591-4E17-9277-84B820CE3400}"/>
              </a:ext>
            </a:extLst>
          </p:cNvPr>
          <p:cNvSpPr>
            <a:spLocks noGrp="1"/>
          </p:cNvSpPr>
          <p:nvPr>
            <p:ph type="ftr" sz="quarter" idx="11"/>
          </p:nvPr>
        </p:nvSpPr>
        <p:spPr/>
        <p:txBody>
          <a:bodyPr/>
          <a:lstStyle/>
          <a:p>
            <a:pPr marL="12700">
              <a:lnSpc>
                <a:spcPct val="100000"/>
              </a:lnSpc>
              <a:spcBef>
                <a:spcPts val="45"/>
              </a:spcBef>
            </a:pPr>
            <a:r>
              <a:rPr lang="es-ES"/>
              <a:t>Sistemas</a:t>
            </a:r>
            <a:r>
              <a:rPr lang="es-ES" spc="-70"/>
              <a:t> </a:t>
            </a:r>
            <a:r>
              <a:rPr lang="es-ES" spc="-5"/>
              <a:t>Operativos</a:t>
            </a:r>
            <a:endParaRPr lang="es-ES" spc="-5" dirty="0"/>
          </a:p>
        </p:txBody>
      </p:sp>
      <p:sp>
        <p:nvSpPr>
          <p:cNvPr id="7" name="Marcador de número de diapositiva 6">
            <a:extLst>
              <a:ext uri="{FF2B5EF4-FFF2-40B4-BE49-F238E27FC236}">
                <a16:creationId xmlns:a16="http://schemas.microsoft.com/office/drawing/2014/main" id="{E9F87C97-5BD8-4120-A226-6C04259A885F}"/>
              </a:ext>
            </a:extLst>
          </p:cNvPr>
          <p:cNvSpPr>
            <a:spLocks noGrp="1"/>
          </p:cNvSpPr>
          <p:nvPr>
            <p:ph type="sldNum" sz="quarter" idx="12"/>
          </p:nvPr>
        </p:nvSpPr>
        <p:spPr/>
        <p:txBody>
          <a:bodyPr/>
          <a:lstStyle/>
          <a:p>
            <a:pPr marL="51435">
              <a:lnSpc>
                <a:spcPct val="100000"/>
              </a:lnSpc>
              <a:spcBef>
                <a:spcPts val="165"/>
              </a:spcBef>
            </a:pPr>
            <a:fld id="{81D60167-4931-47E6-BA6A-407CBD079E47}" type="slidenum">
              <a:rPr lang="es-ES" spc="-25" smtClean="0">
                <a:latin typeface="Trebuchet MS"/>
                <a:cs typeface="Trebuchet MS"/>
              </a:rPr>
              <a:t>‹Nº›</a:t>
            </a:fld>
            <a:endParaRPr lang="es-ES" spc="-25" dirty="0">
              <a:latin typeface="Trebuchet MS"/>
              <a:cs typeface="Trebuchet MS"/>
            </a:endParaRPr>
          </a:p>
        </p:txBody>
      </p:sp>
    </p:spTree>
    <p:extLst>
      <p:ext uri="{BB962C8B-B14F-4D97-AF65-F5344CB8AC3E}">
        <p14:creationId xmlns:p14="http://schemas.microsoft.com/office/powerpoint/2010/main" val="3867260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09CEAF-0EF8-49F2-8DCA-814B9305433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BC8F7E1-29E7-4672-BBA6-A8E326D9133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2545D2A-F53D-4602-B5C8-20BEA5D1EC1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2/2/2022</a:t>
            </a:fld>
            <a:endParaRPr lang="en-US"/>
          </a:p>
        </p:txBody>
      </p:sp>
      <p:sp>
        <p:nvSpPr>
          <p:cNvPr id="5" name="Marcador de pie de página 4">
            <a:extLst>
              <a:ext uri="{FF2B5EF4-FFF2-40B4-BE49-F238E27FC236}">
                <a16:creationId xmlns:a16="http://schemas.microsoft.com/office/drawing/2014/main" id="{8FFC780B-BE2E-4356-A330-4E638A07648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12700">
              <a:lnSpc>
                <a:spcPct val="100000"/>
              </a:lnSpc>
              <a:spcBef>
                <a:spcPts val="45"/>
              </a:spcBef>
            </a:pPr>
            <a:r>
              <a:rPr lang="es-ES"/>
              <a:t>Sistemas</a:t>
            </a:r>
            <a:r>
              <a:rPr lang="es-ES" spc="-70"/>
              <a:t> </a:t>
            </a:r>
            <a:r>
              <a:rPr lang="es-ES" spc="-5"/>
              <a:t>Operativos</a:t>
            </a:r>
            <a:endParaRPr lang="es-ES" spc="-5" dirty="0"/>
          </a:p>
        </p:txBody>
      </p:sp>
      <p:sp>
        <p:nvSpPr>
          <p:cNvPr id="6" name="Marcador de número de diapositiva 5">
            <a:extLst>
              <a:ext uri="{FF2B5EF4-FFF2-40B4-BE49-F238E27FC236}">
                <a16:creationId xmlns:a16="http://schemas.microsoft.com/office/drawing/2014/main" id="{8F20EEF8-7DB0-4CF4-8E97-39CFBA7AD33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51435">
              <a:lnSpc>
                <a:spcPct val="100000"/>
              </a:lnSpc>
              <a:spcBef>
                <a:spcPts val="165"/>
              </a:spcBef>
            </a:pPr>
            <a:fld id="{81D60167-4931-47E6-BA6A-407CBD079E47}" type="slidenum">
              <a:rPr lang="es-ES" spc="-25" smtClean="0">
                <a:latin typeface="Trebuchet MS"/>
                <a:cs typeface="Trebuchet MS"/>
              </a:rPr>
              <a:t>‹Nº›</a:t>
            </a:fld>
            <a:endParaRPr lang="es-ES" spc="-25" dirty="0">
              <a:latin typeface="Trebuchet MS"/>
              <a:cs typeface="Trebuchet MS"/>
            </a:endParaRPr>
          </a:p>
        </p:txBody>
      </p:sp>
    </p:spTree>
    <p:extLst>
      <p:ext uri="{BB962C8B-B14F-4D97-AF65-F5344CB8AC3E}">
        <p14:creationId xmlns:p14="http://schemas.microsoft.com/office/powerpoint/2010/main" val="201175005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s.wikipedia.org/wiki/Celda_de_memoria" TargetMode="External"/><Relationship Id="rId2" Type="http://schemas.openxmlformats.org/officeDocument/2006/relationships/hyperlink" Target="https://es.wikipedia.org/wiki/Memoria_(inform%C3%A1tica)"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s://es.wikipedia.org/wiki/Salto_(inform%C3%A1tica)" TargetMode="External"/><Relationship Id="rId4" Type="http://schemas.openxmlformats.org/officeDocument/2006/relationships/hyperlink" Target="https://es.wikipedia.org/wiki/Direcci%C3%B3n_de_memoria"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05298" y="355396"/>
            <a:ext cx="1660525" cy="513080"/>
          </a:xfrm>
          <a:prstGeom prst="rect">
            <a:avLst/>
          </a:prstGeom>
        </p:spPr>
        <p:txBody>
          <a:bodyPr vert="horz" wrap="square" lIns="0" tIns="12700" rIns="0" bIns="0" rtlCol="0">
            <a:spAutoFit/>
          </a:bodyPr>
          <a:lstStyle/>
          <a:p>
            <a:pPr marL="12700">
              <a:lnSpc>
                <a:spcPct val="100000"/>
              </a:lnSpc>
              <a:spcBef>
                <a:spcPts val="100"/>
              </a:spcBef>
            </a:pPr>
            <a:r>
              <a:rPr sz="3200" spc="-195" dirty="0">
                <a:latin typeface="Arial"/>
                <a:cs typeface="Arial"/>
              </a:rPr>
              <a:t>Contenido</a:t>
            </a:r>
            <a:endParaRPr sz="3200" dirty="0">
              <a:latin typeface="Arial"/>
              <a:cs typeface="Arial"/>
            </a:endParaRPr>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5" name="object 5"/>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1</a:t>
            </a:fld>
            <a:endParaRPr spc="-25" dirty="0">
              <a:latin typeface="Trebuchet MS"/>
              <a:cs typeface="Trebuchet MS"/>
            </a:endParaRPr>
          </a:p>
        </p:txBody>
      </p:sp>
      <p:sp>
        <p:nvSpPr>
          <p:cNvPr id="3" name="object 3"/>
          <p:cNvSpPr txBox="1"/>
          <p:nvPr/>
        </p:nvSpPr>
        <p:spPr>
          <a:xfrm>
            <a:off x="691387" y="1224051"/>
            <a:ext cx="7483475" cy="2320122"/>
          </a:xfrm>
          <a:prstGeom prst="rect">
            <a:avLst/>
          </a:prstGeom>
        </p:spPr>
        <p:txBody>
          <a:bodyPr vert="horz" wrap="square" lIns="0" tIns="90170" rIns="0" bIns="0" rtlCol="0">
            <a:spAutoFit/>
          </a:bodyPr>
          <a:lstStyle/>
          <a:p>
            <a:pPr marL="477520" indent="-465455">
              <a:lnSpc>
                <a:spcPct val="100000"/>
              </a:lnSpc>
              <a:spcBef>
                <a:spcPts val="610"/>
              </a:spcBef>
              <a:buClr>
                <a:srgbClr val="FF0000"/>
              </a:buClr>
              <a:buAutoNum type="arabicPeriod"/>
              <a:tabLst>
                <a:tab pos="476884" algn="l"/>
                <a:tab pos="478155" algn="l"/>
              </a:tabLst>
            </a:pPr>
            <a:r>
              <a:rPr sz="2800" b="1" spc="-235" dirty="0" err="1">
                <a:solidFill>
                  <a:srgbClr val="FF2600"/>
                </a:solidFill>
                <a:latin typeface="Trebuchet MS"/>
                <a:cs typeface="Trebuchet MS"/>
              </a:rPr>
              <a:t>Estructura</a:t>
            </a:r>
            <a:r>
              <a:rPr sz="2800" b="1" spc="-235" dirty="0">
                <a:solidFill>
                  <a:srgbClr val="FF2600"/>
                </a:solidFill>
                <a:latin typeface="Trebuchet MS"/>
                <a:cs typeface="Trebuchet MS"/>
              </a:rPr>
              <a:t> </a:t>
            </a:r>
            <a:r>
              <a:rPr sz="2800" b="1" spc="-10" dirty="0">
                <a:solidFill>
                  <a:srgbClr val="FF2600"/>
                </a:solidFill>
                <a:latin typeface="Trebuchet MS"/>
                <a:cs typeface="Trebuchet MS"/>
              </a:rPr>
              <a:t>y </a:t>
            </a:r>
            <a:r>
              <a:rPr sz="2800" b="1" spc="-175" dirty="0">
                <a:solidFill>
                  <a:srgbClr val="FF2600"/>
                </a:solidFill>
                <a:latin typeface="Trebuchet MS"/>
                <a:cs typeface="Trebuchet MS"/>
              </a:rPr>
              <a:t>funcionamiento </a:t>
            </a:r>
            <a:r>
              <a:rPr sz="2800" b="1" spc="-204" dirty="0">
                <a:solidFill>
                  <a:srgbClr val="FF2600"/>
                </a:solidFill>
                <a:latin typeface="Trebuchet MS"/>
                <a:cs typeface="Trebuchet MS"/>
              </a:rPr>
              <a:t>de </a:t>
            </a:r>
            <a:r>
              <a:rPr sz="2800" b="1" spc="-170" dirty="0">
                <a:solidFill>
                  <a:srgbClr val="FF2600"/>
                </a:solidFill>
                <a:latin typeface="Trebuchet MS"/>
                <a:cs typeface="Trebuchet MS"/>
              </a:rPr>
              <a:t>un</a:t>
            </a:r>
            <a:r>
              <a:rPr sz="2800" b="1" spc="120" dirty="0">
                <a:solidFill>
                  <a:srgbClr val="FF2600"/>
                </a:solidFill>
                <a:latin typeface="Trebuchet MS"/>
                <a:cs typeface="Trebuchet MS"/>
              </a:rPr>
              <a:t> </a:t>
            </a:r>
            <a:r>
              <a:rPr sz="2800" b="1" spc="-200" dirty="0" err="1">
                <a:solidFill>
                  <a:srgbClr val="FF2600"/>
                </a:solidFill>
                <a:latin typeface="Trebuchet MS"/>
                <a:cs typeface="Trebuchet MS"/>
              </a:rPr>
              <a:t>computador</a:t>
            </a:r>
            <a:r>
              <a:rPr sz="2800" b="1" spc="-200" dirty="0">
                <a:solidFill>
                  <a:srgbClr val="FF2600"/>
                </a:solidFill>
                <a:latin typeface="Trebuchet MS"/>
                <a:cs typeface="Trebuchet MS"/>
              </a:rPr>
              <a:t>.</a:t>
            </a:r>
            <a:r>
              <a:rPr lang="es-ES" sz="2800" b="1" spc="-200" dirty="0">
                <a:solidFill>
                  <a:srgbClr val="FF2600"/>
                </a:solidFill>
                <a:latin typeface="Trebuchet MS"/>
                <a:cs typeface="Trebuchet MS"/>
              </a:rPr>
              <a:t> (TEMA 1)</a:t>
            </a:r>
            <a:endParaRPr sz="2800" dirty="0">
              <a:latin typeface="Trebuchet MS"/>
              <a:cs typeface="Trebuchet MS"/>
            </a:endParaRPr>
          </a:p>
          <a:p>
            <a:pPr marL="520700" marR="212725" indent="-508000">
              <a:lnSpc>
                <a:spcPct val="102000"/>
              </a:lnSpc>
              <a:spcBef>
                <a:spcPts val="575"/>
              </a:spcBef>
              <a:buAutoNum type="arabicPeriod"/>
              <a:tabLst>
                <a:tab pos="526415" algn="l"/>
                <a:tab pos="527050" algn="l"/>
              </a:tabLst>
            </a:pPr>
            <a:r>
              <a:rPr sz="2800" spc="-190" dirty="0">
                <a:latin typeface="Arial"/>
                <a:cs typeface="Arial"/>
              </a:rPr>
              <a:t>Concepto </a:t>
            </a:r>
            <a:r>
              <a:rPr sz="2800" spc="-85" dirty="0">
                <a:latin typeface="Arial"/>
                <a:cs typeface="Arial"/>
              </a:rPr>
              <a:t>de </a:t>
            </a:r>
            <a:r>
              <a:rPr sz="2800" spc="-229" dirty="0">
                <a:latin typeface="Arial"/>
                <a:cs typeface="Arial"/>
              </a:rPr>
              <a:t>sistema </a:t>
            </a:r>
            <a:r>
              <a:rPr sz="2800" spc="-90" dirty="0">
                <a:latin typeface="Arial"/>
                <a:cs typeface="Arial"/>
              </a:rPr>
              <a:t>operativo. </a:t>
            </a:r>
            <a:r>
              <a:rPr sz="2800" spc="-240" dirty="0">
                <a:latin typeface="Arial"/>
                <a:cs typeface="Arial"/>
              </a:rPr>
              <a:t>Componentes </a:t>
            </a:r>
            <a:r>
              <a:rPr sz="2800" dirty="0">
                <a:latin typeface="Arial"/>
                <a:cs typeface="Arial"/>
              </a:rPr>
              <a:t>y  </a:t>
            </a:r>
            <a:r>
              <a:rPr sz="2800" spc="-170" dirty="0">
                <a:latin typeface="Arial"/>
                <a:cs typeface="Arial"/>
              </a:rPr>
              <a:t>estructura </a:t>
            </a:r>
            <a:r>
              <a:rPr sz="2800" spc="-60" dirty="0">
                <a:latin typeface="Arial"/>
                <a:cs typeface="Arial"/>
              </a:rPr>
              <a:t>del </a:t>
            </a:r>
            <a:r>
              <a:rPr sz="2800" spc="-229" dirty="0">
                <a:latin typeface="Arial"/>
                <a:cs typeface="Arial"/>
              </a:rPr>
              <a:t>sistema</a:t>
            </a:r>
            <a:r>
              <a:rPr sz="2800" spc="200" dirty="0">
                <a:latin typeface="Arial"/>
                <a:cs typeface="Arial"/>
              </a:rPr>
              <a:t> </a:t>
            </a:r>
            <a:r>
              <a:rPr sz="2800" spc="-90" dirty="0" err="1">
                <a:latin typeface="Arial"/>
                <a:cs typeface="Arial"/>
              </a:rPr>
              <a:t>operativo</a:t>
            </a:r>
            <a:r>
              <a:rPr sz="2800" spc="-90" dirty="0">
                <a:latin typeface="Arial"/>
                <a:cs typeface="Arial"/>
              </a:rPr>
              <a:t>.</a:t>
            </a:r>
            <a:r>
              <a:rPr lang="es-ES" sz="2800" spc="-90" dirty="0">
                <a:latin typeface="Arial"/>
                <a:cs typeface="Arial"/>
              </a:rPr>
              <a:t> (2.1, 2.3, 2.4, 2.5, 2.6, 2.7, 2.8, 2.9)</a:t>
            </a:r>
            <a:endParaRPr sz="28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2817" y="474420"/>
            <a:ext cx="7924800" cy="516295"/>
          </a:xfrm>
          <a:prstGeom prst="rect">
            <a:avLst/>
          </a:prstGeom>
        </p:spPr>
        <p:txBody>
          <a:bodyPr vert="horz" wrap="square" lIns="0" tIns="12700" rIns="0" bIns="0" rtlCol="0">
            <a:spAutoFit/>
          </a:bodyPr>
          <a:lstStyle/>
          <a:p>
            <a:pPr marL="914400" marR="1078230" lvl="2">
              <a:lnSpc>
                <a:spcPct val="103000"/>
              </a:lnSpc>
              <a:spcAft>
                <a:spcPts val="0"/>
              </a:spcAft>
              <a:tabLst>
                <a:tab pos="1512570" algn="l"/>
              </a:tabLst>
            </a:pPr>
            <a:r>
              <a:rPr sz="3400" spc="-5" dirty="0" err="1">
                <a:latin typeface="Arial"/>
                <a:cs typeface="Arial"/>
              </a:rPr>
              <a:t>Interrupciones</a:t>
            </a:r>
            <a:r>
              <a:rPr lang="es-ES" sz="3400" spc="-5" dirty="0">
                <a:latin typeface="Arial"/>
                <a:cs typeface="Arial"/>
              </a:rPr>
              <a:t>:</a:t>
            </a:r>
            <a:endParaRPr sz="3400" dirty="0">
              <a:latin typeface="Arial"/>
              <a:cs typeface="Arial"/>
            </a:endParaRPr>
          </a:p>
        </p:txBody>
      </p:sp>
      <p:sp>
        <p:nvSpPr>
          <p:cNvPr id="24" name="object 2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25" name="object 25"/>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10</a:t>
            </a:fld>
            <a:endParaRPr spc="-25" dirty="0">
              <a:latin typeface="Trebuchet MS"/>
              <a:cs typeface="Trebuchet MS"/>
            </a:endParaRPr>
          </a:p>
        </p:txBody>
      </p:sp>
      <p:sp>
        <p:nvSpPr>
          <p:cNvPr id="3" name="object 3"/>
          <p:cNvSpPr/>
          <p:nvPr/>
        </p:nvSpPr>
        <p:spPr>
          <a:xfrm>
            <a:off x="1143000" y="1537726"/>
            <a:ext cx="5094605" cy="2693035"/>
          </a:xfrm>
          <a:custGeom>
            <a:avLst/>
            <a:gdLst/>
            <a:ahLst/>
            <a:cxnLst/>
            <a:rect l="l" t="t" r="r" b="b"/>
            <a:pathLst>
              <a:path w="5094605" h="2693035">
                <a:moveTo>
                  <a:pt x="1846834" y="67411"/>
                </a:moveTo>
                <a:lnTo>
                  <a:pt x="1846211" y="67411"/>
                </a:lnTo>
                <a:lnTo>
                  <a:pt x="1846211" y="72923"/>
                </a:lnTo>
                <a:lnTo>
                  <a:pt x="1844281" y="72923"/>
                </a:lnTo>
                <a:lnTo>
                  <a:pt x="1843659" y="72923"/>
                </a:lnTo>
                <a:lnTo>
                  <a:pt x="1843659" y="70370"/>
                </a:lnTo>
                <a:lnTo>
                  <a:pt x="1846211" y="72923"/>
                </a:lnTo>
                <a:lnTo>
                  <a:pt x="1846211" y="67411"/>
                </a:lnTo>
                <a:lnTo>
                  <a:pt x="1840699" y="67411"/>
                </a:lnTo>
                <a:lnTo>
                  <a:pt x="1841131" y="67843"/>
                </a:lnTo>
                <a:lnTo>
                  <a:pt x="1834654" y="67843"/>
                </a:lnTo>
                <a:lnTo>
                  <a:pt x="1834654" y="79273"/>
                </a:lnTo>
                <a:lnTo>
                  <a:pt x="1834654" y="979703"/>
                </a:lnTo>
                <a:lnTo>
                  <a:pt x="12217" y="979703"/>
                </a:lnTo>
                <a:lnTo>
                  <a:pt x="12217" y="79273"/>
                </a:lnTo>
                <a:lnTo>
                  <a:pt x="1834654" y="79273"/>
                </a:lnTo>
                <a:lnTo>
                  <a:pt x="1834654" y="67843"/>
                </a:lnTo>
                <a:lnTo>
                  <a:pt x="6527" y="67843"/>
                </a:lnTo>
                <a:lnTo>
                  <a:pt x="6108" y="67411"/>
                </a:lnTo>
                <a:lnTo>
                  <a:pt x="0" y="67411"/>
                </a:lnTo>
                <a:lnTo>
                  <a:pt x="0" y="73545"/>
                </a:lnTo>
                <a:lnTo>
                  <a:pt x="0" y="985227"/>
                </a:lnTo>
                <a:lnTo>
                  <a:pt x="2717" y="985227"/>
                </a:lnTo>
                <a:lnTo>
                  <a:pt x="2717" y="987958"/>
                </a:lnTo>
                <a:lnTo>
                  <a:pt x="0" y="985227"/>
                </a:lnTo>
                <a:lnTo>
                  <a:pt x="0" y="991362"/>
                </a:lnTo>
                <a:lnTo>
                  <a:pt x="6108" y="991362"/>
                </a:lnTo>
                <a:lnTo>
                  <a:pt x="5880" y="991133"/>
                </a:lnTo>
                <a:lnTo>
                  <a:pt x="1837334" y="991133"/>
                </a:lnTo>
                <a:lnTo>
                  <a:pt x="1840699" y="991133"/>
                </a:lnTo>
                <a:lnTo>
                  <a:pt x="1840928" y="991133"/>
                </a:lnTo>
                <a:lnTo>
                  <a:pt x="1840699" y="991362"/>
                </a:lnTo>
                <a:lnTo>
                  <a:pt x="1846834" y="991362"/>
                </a:lnTo>
                <a:lnTo>
                  <a:pt x="1846834" y="985227"/>
                </a:lnTo>
                <a:lnTo>
                  <a:pt x="1844103" y="987958"/>
                </a:lnTo>
                <a:lnTo>
                  <a:pt x="1844103" y="984783"/>
                </a:lnTo>
                <a:lnTo>
                  <a:pt x="1846834" y="984783"/>
                </a:lnTo>
                <a:lnTo>
                  <a:pt x="1846834" y="73545"/>
                </a:lnTo>
                <a:lnTo>
                  <a:pt x="1846834" y="72923"/>
                </a:lnTo>
                <a:lnTo>
                  <a:pt x="1846834" y="67411"/>
                </a:lnTo>
                <a:close/>
              </a:path>
              <a:path w="5094605" h="2693035">
                <a:moveTo>
                  <a:pt x="3002889" y="1750148"/>
                </a:moveTo>
                <a:lnTo>
                  <a:pt x="3002750" y="1750148"/>
                </a:lnTo>
                <a:lnTo>
                  <a:pt x="3002750" y="2680233"/>
                </a:lnTo>
                <a:lnTo>
                  <a:pt x="2993212" y="2686596"/>
                </a:lnTo>
                <a:lnTo>
                  <a:pt x="2993212" y="2680233"/>
                </a:lnTo>
                <a:lnTo>
                  <a:pt x="3002750" y="2680233"/>
                </a:lnTo>
                <a:lnTo>
                  <a:pt x="3002750" y="1750148"/>
                </a:lnTo>
                <a:lnTo>
                  <a:pt x="2984563" y="1750148"/>
                </a:lnTo>
                <a:lnTo>
                  <a:pt x="2972282" y="1750148"/>
                </a:lnTo>
                <a:lnTo>
                  <a:pt x="2972282" y="1780667"/>
                </a:lnTo>
                <a:lnTo>
                  <a:pt x="2972282" y="2662453"/>
                </a:lnTo>
                <a:lnTo>
                  <a:pt x="1167980" y="2662453"/>
                </a:lnTo>
                <a:lnTo>
                  <a:pt x="1167980" y="1780667"/>
                </a:lnTo>
                <a:lnTo>
                  <a:pt x="2972282" y="1780667"/>
                </a:lnTo>
                <a:lnTo>
                  <a:pt x="2972282" y="1750148"/>
                </a:lnTo>
                <a:lnTo>
                  <a:pt x="1149654" y="1750148"/>
                </a:lnTo>
                <a:lnTo>
                  <a:pt x="1137475" y="1750148"/>
                </a:lnTo>
                <a:lnTo>
                  <a:pt x="1137475" y="1768462"/>
                </a:lnTo>
                <a:lnTo>
                  <a:pt x="1137475" y="2680144"/>
                </a:lnTo>
                <a:lnTo>
                  <a:pt x="1143317" y="2680144"/>
                </a:lnTo>
                <a:lnTo>
                  <a:pt x="1143889" y="2680233"/>
                </a:lnTo>
                <a:lnTo>
                  <a:pt x="1143889" y="2686583"/>
                </a:lnTo>
                <a:lnTo>
                  <a:pt x="1137475" y="2680144"/>
                </a:lnTo>
                <a:lnTo>
                  <a:pt x="1137475" y="2692349"/>
                </a:lnTo>
                <a:lnTo>
                  <a:pt x="1143889" y="2692349"/>
                </a:lnTo>
                <a:lnTo>
                  <a:pt x="1143889" y="2692933"/>
                </a:lnTo>
                <a:lnTo>
                  <a:pt x="2978759" y="2692933"/>
                </a:lnTo>
                <a:lnTo>
                  <a:pt x="2984563" y="2692933"/>
                </a:lnTo>
                <a:lnTo>
                  <a:pt x="2993212" y="2692933"/>
                </a:lnTo>
                <a:lnTo>
                  <a:pt x="2993212" y="2692349"/>
                </a:lnTo>
                <a:lnTo>
                  <a:pt x="3002889" y="2692349"/>
                </a:lnTo>
                <a:lnTo>
                  <a:pt x="3002889" y="2680233"/>
                </a:lnTo>
                <a:lnTo>
                  <a:pt x="3002889" y="1768462"/>
                </a:lnTo>
                <a:lnTo>
                  <a:pt x="3002889" y="1750148"/>
                </a:lnTo>
                <a:close/>
              </a:path>
              <a:path w="5094605" h="2693035">
                <a:moveTo>
                  <a:pt x="4012019" y="1181087"/>
                </a:moveTo>
                <a:lnTo>
                  <a:pt x="3999738" y="1181087"/>
                </a:lnTo>
                <a:lnTo>
                  <a:pt x="3999738" y="1187221"/>
                </a:lnTo>
                <a:lnTo>
                  <a:pt x="3999738" y="1407490"/>
                </a:lnTo>
                <a:lnTo>
                  <a:pt x="3999738" y="1419694"/>
                </a:lnTo>
                <a:lnTo>
                  <a:pt x="3999738" y="1480705"/>
                </a:lnTo>
                <a:lnTo>
                  <a:pt x="3999738" y="1492910"/>
                </a:lnTo>
                <a:lnTo>
                  <a:pt x="3999738" y="1939823"/>
                </a:lnTo>
                <a:lnTo>
                  <a:pt x="3553155" y="1939823"/>
                </a:lnTo>
                <a:lnTo>
                  <a:pt x="3553155" y="1492910"/>
                </a:lnTo>
                <a:lnTo>
                  <a:pt x="3999738" y="1492910"/>
                </a:lnTo>
                <a:lnTo>
                  <a:pt x="3999738" y="1480705"/>
                </a:lnTo>
                <a:lnTo>
                  <a:pt x="3553155" y="1480705"/>
                </a:lnTo>
                <a:lnTo>
                  <a:pt x="3553155" y="1419694"/>
                </a:lnTo>
                <a:lnTo>
                  <a:pt x="3999738" y="1419694"/>
                </a:lnTo>
                <a:lnTo>
                  <a:pt x="3999738" y="1407490"/>
                </a:lnTo>
                <a:lnTo>
                  <a:pt x="3553155" y="1407490"/>
                </a:lnTo>
                <a:lnTo>
                  <a:pt x="3553155" y="1187221"/>
                </a:lnTo>
                <a:lnTo>
                  <a:pt x="3999738" y="1187221"/>
                </a:lnTo>
                <a:lnTo>
                  <a:pt x="3999738" y="1181087"/>
                </a:lnTo>
                <a:lnTo>
                  <a:pt x="3553155" y="1181087"/>
                </a:lnTo>
                <a:lnTo>
                  <a:pt x="3547021" y="1181087"/>
                </a:lnTo>
                <a:lnTo>
                  <a:pt x="3540874" y="1181087"/>
                </a:lnTo>
                <a:lnTo>
                  <a:pt x="3540874" y="1945754"/>
                </a:lnTo>
                <a:lnTo>
                  <a:pt x="3543643" y="1945754"/>
                </a:lnTo>
                <a:lnTo>
                  <a:pt x="3543643" y="1946173"/>
                </a:lnTo>
                <a:lnTo>
                  <a:pt x="3543846" y="1946173"/>
                </a:lnTo>
                <a:lnTo>
                  <a:pt x="3543846" y="1948713"/>
                </a:lnTo>
                <a:lnTo>
                  <a:pt x="3540874" y="1945754"/>
                </a:lnTo>
                <a:lnTo>
                  <a:pt x="3540874" y="1951863"/>
                </a:lnTo>
                <a:lnTo>
                  <a:pt x="3547021" y="1951863"/>
                </a:lnTo>
                <a:lnTo>
                  <a:pt x="3546398" y="1951253"/>
                </a:lnTo>
                <a:lnTo>
                  <a:pt x="4002697" y="1951253"/>
                </a:lnTo>
                <a:lnTo>
                  <a:pt x="4005872" y="1951253"/>
                </a:lnTo>
                <a:lnTo>
                  <a:pt x="4006481" y="1951253"/>
                </a:lnTo>
                <a:lnTo>
                  <a:pt x="4005872" y="1951863"/>
                </a:lnTo>
                <a:lnTo>
                  <a:pt x="4012019" y="1951863"/>
                </a:lnTo>
                <a:lnTo>
                  <a:pt x="4012019" y="1946173"/>
                </a:lnTo>
                <a:lnTo>
                  <a:pt x="4012019" y="1945754"/>
                </a:lnTo>
                <a:lnTo>
                  <a:pt x="4012019" y="1181633"/>
                </a:lnTo>
                <a:lnTo>
                  <a:pt x="4011587" y="1181633"/>
                </a:lnTo>
                <a:lnTo>
                  <a:pt x="4011587" y="1946173"/>
                </a:lnTo>
                <a:lnTo>
                  <a:pt x="4009034" y="1948726"/>
                </a:lnTo>
                <a:lnTo>
                  <a:pt x="4009034" y="1946173"/>
                </a:lnTo>
                <a:lnTo>
                  <a:pt x="4011587" y="1946173"/>
                </a:lnTo>
                <a:lnTo>
                  <a:pt x="4011587" y="1181633"/>
                </a:lnTo>
                <a:lnTo>
                  <a:pt x="4011460" y="1181633"/>
                </a:lnTo>
                <a:lnTo>
                  <a:pt x="4012019" y="1181087"/>
                </a:lnTo>
                <a:close/>
              </a:path>
              <a:path w="5094605" h="2693035">
                <a:moveTo>
                  <a:pt x="4929098" y="569061"/>
                </a:moveTo>
                <a:lnTo>
                  <a:pt x="4928997" y="1640103"/>
                </a:lnTo>
                <a:lnTo>
                  <a:pt x="4925860" y="1643291"/>
                </a:lnTo>
                <a:lnTo>
                  <a:pt x="4925860" y="1640103"/>
                </a:lnTo>
                <a:lnTo>
                  <a:pt x="4928997" y="1640103"/>
                </a:lnTo>
                <a:lnTo>
                  <a:pt x="4928997" y="569061"/>
                </a:lnTo>
                <a:lnTo>
                  <a:pt x="4923066" y="569061"/>
                </a:lnTo>
                <a:lnTo>
                  <a:pt x="4916919" y="569061"/>
                </a:lnTo>
                <a:lnTo>
                  <a:pt x="4916919" y="575195"/>
                </a:lnTo>
                <a:lnTo>
                  <a:pt x="4916919" y="1633753"/>
                </a:lnTo>
                <a:lnTo>
                  <a:pt x="4470565" y="1633753"/>
                </a:lnTo>
                <a:lnTo>
                  <a:pt x="4470565" y="575195"/>
                </a:lnTo>
                <a:lnTo>
                  <a:pt x="4916919" y="575195"/>
                </a:lnTo>
                <a:lnTo>
                  <a:pt x="4916919" y="569061"/>
                </a:lnTo>
                <a:lnTo>
                  <a:pt x="4464418" y="569061"/>
                </a:lnTo>
                <a:lnTo>
                  <a:pt x="4458386" y="569061"/>
                </a:lnTo>
                <a:lnTo>
                  <a:pt x="4458386" y="575195"/>
                </a:lnTo>
                <a:lnTo>
                  <a:pt x="4458386" y="1640001"/>
                </a:lnTo>
                <a:lnTo>
                  <a:pt x="4461408" y="1640001"/>
                </a:lnTo>
                <a:lnTo>
                  <a:pt x="4461611" y="1640103"/>
                </a:lnTo>
                <a:lnTo>
                  <a:pt x="4461611" y="1643278"/>
                </a:lnTo>
                <a:lnTo>
                  <a:pt x="4458386" y="1640001"/>
                </a:lnTo>
                <a:lnTo>
                  <a:pt x="4458386" y="1646110"/>
                </a:lnTo>
                <a:lnTo>
                  <a:pt x="4461611" y="1646110"/>
                </a:lnTo>
                <a:lnTo>
                  <a:pt x="4461611" y="1646453"/>
                </a:lnTo>
                <a:lnTo>
                  <a:pt x="4920208" y="1646453"/>
                </a:lnTo>
                <a:lnTo>
                  <a:pt x="4923066" y="1646453"/>
                </a:lnTo>
                <a:lnTo>
                  <a:pt x="4925860" y="1646453"/>
                </a:lnTo>
                <a:lnTo>
                  <a:pt x="4925860" y="1646110"/>
                </a:lnTo>
                <a:lnTo>
                  <a:pt x="4929098" y="1646110"/>
                </a:lnTo>
                <a:lnTo>
                  <a:pt x="4929098" y="1640103"/>
                </a:lnTo>
                <a:lnTo>
                  <a:pt x="4929098" y="575195"/>
                </a:lnTo>
                <a:lnTo>
                  <a:pt x="4929098" y="574573"/>
                </a:lnTo>
                <a:lnTo>
                  <a:pt x="4929098" y="569061"/>
                </a:lnTo>
                <a:close/>
              </a:path>
              <a:path w="5094605" h="2693035">
                <a:moveTo>
                  <a:pt x="5094452" y="0"/>
                </a:moveTo>
                <a:lnTo>
                  <a:pt x="5076025" y="0"/>
                </a:lnTo>
                <a:lnTo>
                  <a:pt x="5063845" y="0"/>
                </a:lnTo>
                <a:lnTo>
                  <a:pt x="5063845" y="30581"/>
                </a:lnTo>
                <a:lnTo>
                  <a:pt x="5063845" y="2656103"/>
                </a:lnTo>
                <a:lnTo>
                  <a:pt x="3259759" y="2656103"/>
                </a:lnTo>
                <a:lnTo>
                  <a:pt x="3259759" y="30581"/>
                </a:lnTo>
                <a:lnTo>
                  <a:pt x="5063845" y="30581"/>
                </a:lnTo>
                <a:lnTo>
                  <a:pt x="5063845" y="0"/>
                </a:lnTo>
                <a:lnTo>
                  <a:pt x="3241433" y="0"/>
                </a:lnTo>
                <a:lnTo>
                  <a:pt x="3228924" y="0"/>
                </a:lnTo>
                <a:lnTo>
                  <a:pt x="3228924" y="12280"/>
                </a:lnTo>
                <a:lnTo>
                  <a:pt x="3228924" y="2667927"/>
                </a:lnTo>
                <a:lnTo>
                  <a:pt x="3235160" y="2667927"/>
                </a:lnTo>
                <a:lnTo>
                  <a:pt x="3235160" y="2677058"/>
                </a:lnTo>
                <a:lnTo>
                  <a:pt x="3228924" y="2667927"/>
                </a:lnTo>
                <a:lnTo>
                  <a:pt x="3228924" y="2686240"/>
                </a:lnTo>
                <a:lnTo>
                  <a:pt x="3235160" y="2686240"/>
                </a:lnTo>
                <a:lnTo>
                  <a:pt x="3235160" y="2686583"/>
                </a:lnTo>
                <a:lnTo>
                  <a:pt x="5076025" y="2686583"/>
                </a:lnTo>
                <a:lnTo>
                  <a:pt x="5076025" y="2686240"/>
                </a:lnTo>
                <a:lnTo>
                  <a:pt x="5094452" y="2686240"/>
                </a:lnTo>
                <a:lnTo>
                  <a:pt x="5094452" y="2667927"/>
                </a:lnTo>
                <a:lnTo>
                  <a:pt x="5094452" y="12280"/>
                </a:lnTo>
                <a:lnTo>
                  <a:pt x="5094452" y="0"/>
                </a:lnTo>
                <a:close/>
              </a:path>
            </a:pathLst>
          </a:custGeom>
          <a:solidFill>
            <a:srgbClr val="25221E"/>
          </a:solidFill>
        </p:spPr>
        <p:txBody>
          <a:bodyPr wrap="square" lIns="0" tIns="0" rIns="0" bIns="0" rtlCol="0"/>
          <a:lstStyle/>
          <a:p>
            <a:endParaRPr/>
          </a:p>
        </p:txBody>
      </p:sp>
      <p:sp>
        <p:nvSpPr>
          <p:cNvPr id="4" name="object 4"/>
          <p:cNvSpPr txBox="1"/>
          <p:nvPr/>
        </p:nvSpPr>
        <p:spPr>
          <a:xfrm>
            <a:off x="1400784" y="1724612"/>
            <a:ext cx="1344930" cy="618490"/>
          </a:xfrm>
          <a:prstGeom prst="rect">
            <a:avLst/>
          </a:prstGeom>
        </p:spPr>
        <p:txBody>
          <a:bodyPr vert="horz" wrap="square" lIns="0" tIns="44450" rIns="0" bIns="0" rtlCol="0">
            <a:spAutoFit/>
          </a:bodyPr>
          <a:lstStyle/>
          <a:p>
            <a:pPr marL="55244" marR="5080" indent="-43180">
              <a:lnSpc>
                <a:spcPts val="2230"/>
              </a:lnSpc>
              <a:spcBef>
                <a:spcPts val="350"/>
              </a:spcBef>
            </a:pPr>
            <a:r>
              <a:rPr sz="2000" spc="10" dirty="0">
                <a:solidFill>
                  <a:srgbClr val="25221E"/>
                </a:solidFill>
                <a:latin typeface="Arial"/>
                <a:cs typeface="Arial"/>
              </a:rPr>
              <a:t>Agente</a:t>
            </a:r>
            <a:r>
              <a:rPr sz="2000" spc="-75" dirty="0">
                <a:solidFill>
                  <a:srgbClr val="25221E"/>
                </a:solidFill>
                <a:latin typeface="Arial"/>
                <a:cs typeface="Arial"/>
              </a:rPr>
              <a:t> </a:t>
            </a:r>
            <a:r>
              <a:rPr sz="2000" spc="20" dirty="0">
                <a:solidFill>
                  <a:srgbClr val="25221E"/>
                </a:solidFill>
                <a:latin typeface="Arial"/>
                <a:cs typeface="Arial"/>
              </a:rPr>
              <a:t>que  </a:t>
            </a:r>
            <a:r>
              <a:rPr sz="2000" spc="10" dirty="0">
                <a:solidFill>
                  <a:srgbClr val="25221E"/>
                </a:solidFill>
                <a:latin typeface="Arial"/>
                <a:cs typeface="Arial"/>
              </a:rPr>
              <a:t>interrumpe</a:t>
            </a:r>
            <a:endParaRPr sz="2000">
              <a:latin typeface="Arial"/>
              <a:cs typeface="Arial"/>
            </a:endParaRPr>
          </a:p>
        </p:txBody>
      </p:sp>
      <p:sp>
        <p:nvSpPr>
          <p:cNvPr id="5" name="object 5"/>
          <p:cNvSpPr txBox="1"/>
          <p:nvPr/>
        </p:nvSpPr>
        <p:spPr>
          <a:xfrm>
            <a:off x="2575622" y="3435213"/>
            <a:ext cx="1282700" cy="631190"/>
          </a:xfrm>
          <a:prstGeom prst="rect">
            <a:avLst/>
          </a:prstGeom>
        </p:spPr>
        <p:txBody>
          <a:bodyPr vert="horz" wrap="square" lIns="0" tIns="34290" rIns="0" bIns="0" rtlCol="0">
            <a:spAutoFit/>
          </a:bodyPr>
          <a:lstStyle/>
          <a:p>
            <a:pPr marL="209550" marR="5080" indent="-197485">
              <a:lnSpc>
                <a:spcPts val="2330"/>
              </a:lnSpc>
              <a:spcBef>
                <a:spcPts val="270"/>
              </a:spcBef>
            </a:pPr>
            <a:r>
              <a:rPr sz="2000" b="1" spc="20" dirty="0">
                <a:solidFill>
                  <a:srgbClr val="25221E"/>
                </a:solidFill>
                <a:latin typeface="Arial"/>
                <a:cs typeface="Arial"/>
              </a:rPr>
              <a:t>Unidad</a:t>
            </a:r>
            <a:r>
              <a:rPr sz="2000" b="1" spc="-55" dirty="0">
                <a:solidFill>
                  <a:srgbClr val="25221E"/>
                </a:solidFill>
                <a:latin typeface="Arial"/>
                <a:cs typeface="Arial"/>
              </a:rPr>
              <a:t> </a:t>
            </a:r>
            <a:r>
              <a:rPr sz="2000" b="1" spc="25" dirty="0">
                <a:solidFill>
                  <a:srgbClr val="25221E"/>
                </a:solidFill>
                <a:latin typeface="Arial"/>
                <a:cs typeface="Arial"/>
              </a:rPr>
              <a:t>de  </a:t>
            </a:r>
            <a:r>
              <a:rPr sz="2000" b="1" spc="10" dirty="0">
                <a:solidFill>
                  <a:srgbClr val="25221E"/>
                </a:solidFill>
                <a:latin typeface="Arial"/>
                <a:cs typeface="Arial"/>
              </a:rPr>
              <a:t>control</a:t>
            </a:r>
            <a:endParaRPr sz="2000">
              <a:latin typeface="Arial"/>
              <a:cs typeface="Arial"/>
            </a:endParaRPr>
          </a:p>
        </p:txBody>
      </p:sp>
      <p:sp>
        <p:nvSpPr>
          <p:cNvPr id="6" name="object 6"/>
          <p:cNvSpPr txBox="1"/>
          <p:nvPr/>
        </p:nvSpPr>
        <p:spPr>
          <a:xfrm>
            <a:off x="3569879" y="2688368"/>
            <a:ext cx="758190" cy="335915"/>
          </a:xfrm>
          <a:prstGeom prst="rect">
            <a:avLst/>
          </a:prstGeom>
        </p:spPr>
        <p:txBody>
          <a:bodyPr vert="horz" wrap="square" lIns="0" tIns="17145" rIns="0" bIns="0" rtlCol="0">
            <a:spAutoFit/>
          </a:bodyPr>
          <a:lstStyle/>
          <a:p>
            <a:pPr marL="12700">
              <a:lnSpc>
                <a:spcPct val="100000"/>
              </a:lnSpc>
              <a:spcBef>
                <a:spcPts val="135"/>
              </a:spcBef>
            </a:pPr>
            <a:r>
              <a:rPr sz="2000" spc="-75" dirty="0">
                <a:solidFill>
                  <a:srgbClr val="25221E"/>
                </a:solidFill>
                <a:latin typeface="Arial"/>
                <a:cs typeface="Arial"/>
              </a:rPr>
              <a:t>V</a:t>
            </a:r>
            <a:r>
              <a:rPr sz="2000" spc="-50" dirty="0">
                <a:solidFill>
                  <a:srgbClr val="25221E"/>
                </a:solidFill>
                <a:latin typeface="Arial"/>
                <a:cs typeface="Arial"/>
              </a:rPr>
              <a:t>e</a:t>
            </a:r>
            <a:r>
              <a:rPr sz="2000" spc="60" dirty="0">
                <a:solidFill>
                  <a:srgbClr val="25221E"/>
                </a:solidFill>
                <a:latin typeface="Arial"/>
                <a:cs typeface="Arial"/>
              </a:rPr>
              <a:t>c</a:t>
            </a:r>
            <a:r>
              <a:rPr sz="2000" spc="20" dirty="0">
                <a:solidFill>
                  <a:srgbClr val="25221E"/>
                </a:solidFill>
                <a:latin typeface="Arial"/>
                <a:cs typeface="Arial"/>
              </a:rPr>
              <a:t>t</a:t>
            </a:r>
            <a:r>
              <a:rPr sz="2000" dirty="0">
                <a:solidFill>
                  <a:srgbClr val="25221E"/>
                </a:solidFill>
                <a:latin typeface="Arial"/>
                <a:cs typeface="Arial"/>
              </a:rPr>
              <a:t>o</a:t>
            </a:r>
            <a:r>
              <a:rPr sz="2000" spc="10" dirty="0">
                <a:solidFill>
                  <a:srgbClr val="25221E"/>
                </a:solidFill>
                <a:latin typeface="Arial"/>
                <a:cs typeface="Arial"/>
              </a:rPr>
              <a:t>r</a:t>
            </a:r>
            <a:endParaRPr sz="2000">
              <a:latin typeface="Arial"/>
              <a:cs typeface="Arial"/>
            </a:endParaRPr>
          </a:p>
        </p:txBody>
      </p:sp>
      <p:sp>
        <p:nvSpPr>
          <p:cNvPr id="7" name="object 7"/>
          <p:cNvSpPr txBox="1"/>
          <p:nvPr/>
        </p:nvSpPr>
        <p:spPr>
          <a:xfrm>
            <a:off x="1243227" y="2604963"/>
            <a:ext cx="1393825" cy="618490"/>
          </a:xfrm>
          <a:prstGeom prst="rect">
            <a:avLst/>
          </a:prstGeom>
        </p:spPr>
        <p:txBody>
          <a:bodyPr vert="horz" wrap="square" lIns="0" tIns="44450" rIns="0" bIns="0" rtlCol="0">
            <a:spAutoFit/>
          </a:bodyPr>
          <a:lstStyle/>
          <a:p>
            <a:pPr marL="12700" marR="5080" indent="12065">
              <a:lnSpc>
                <a:spcPts val="2230"/>
              </a:lnSpc>
              <a:spcBef>
                <a:spcPts val="350"/>
              </a:spcBef>
            </a:pPr>
            <a:r>
              <a:rPr sz="2000" spc="20" dirty="0">
                <a:solidFill>
                  <a:srgbClr val="25221E"/>
                </a:solidFill>
                <a:latin typeface="Arial"/>
                <a:cs typeface="Arial"/>
              </a:rPr>
              <a:t>Solicitud </a:t>
            </a:r>
            <a:r>
              <a:rPr sz="2000" spc="5" dirty="0">
                <a:solidFill>
                  <a:srgbClr val="25221E"/>
                </a:solidFill>
                <a:latin typeface="Arial"/>
                <a:cs typeface="Arial"/>
              </a:rPr>
              <a:t>de  </a:t>
            </a:r>
            <a:r>
              <a:rPr sz="2000" spc="65" dirty="0">
                <a:solidFill>
                  <a:srgbClr val="25221E"/>
                </a:solidFill>
                <a:latin typeface="Arial"/>
                <a:cs typeface="Arial"/>
              </a:rPr>
              <a:t>I</a:t>
            </a:r>
            <a:r>
              <a:rPr sz="2000" spc="-5" dirty="0">
                <a:solidFill>
                  <a:srgbClr val="25221E"/>
                </a:solidFill>
                <a:latin typeface="Arial"/>
                <a:cs typeface="Arial"/>
              </a:rPr>
              <a:t>n</a:t>
            </a:r>
            <a:r>
              <a:rPr sz="2000" spc="-30" dirty="0">
                <a:solidFill>
                  <a:srgbClr val="25221E"/>
                </a:solidFill>
                <a:latin typeface="Arial"/>
                <a:cs typeface="Arial"/>
              </a:rPr>
              <a:t>t</a:t>
            </a:r>
            <a:r>
              <a:rPr sz="2000" spc="-5" dirty="0">
                <a:solidFill>
                  <a:srgbClr val="25221E"/>
                </a:solidFill>
                <a:latin typeface="Arial"/>
                <a:cs typeface="Arial"/>
              </a:rPr>
              <a:t>e</a:t>
            </a:r>
            <a:r>
              <a:rPr sz="2000" spc="10" dirty="0">
                <a:solidFill>
                  <a:srgbClr val="25221E"/>
                </a:solidFill>
                <a:latin typeface="Arial"/>
                <a:cs typeface="Arial"/>
              </a:rPr>
              <a:t>rr</a:t>
            </a:r>
            <a:r>
              <a:rPr sz="2000" spc="-5" dirty="0">
                <a:solidFill>
                  <a:srgbClr val="25221E"/>
                </a:solidFill>
                <a:latin typeface="Arial"/>
                <a:cs typeface="Arial"/>
              </a:rPr>
              <a:t>u</a:t>
            </a:r>
            <a:r>
              <a:rPr sz="2000" spc="90" dirty="0">
                <a:solidFill>
                  <a:srgbClr val="25221E"/>
                </a:solidFill>
                <a:latin typeface="Arial"/>
                <a:cs typeface="Arial"/>
              </a:rPr>
              <a:t>p</a:t>
            </a:r>
            <a:r>
              <a:rPr sz="2000" spc="15" dirty="0">
                <a:solidFill>
                  <a:srgbClr val="25221E"/>
                </a:solidFill>
                <a:latin typeface="Arial"/>
                <a:cs typeface="Arial"/>
              </a:rPr>
              <a:t>c</a:t>
            </a:r>
            <a:r>
              <a:rPr sz="2000" spc="-60" dirty="0">
                <a:solidFill>
                  <a:srgbClr val="25221E"/>
                </a:solidFill>
                <a:latin typeface="Arial"/>
                <a:cs typeface="Arial"/>
              </a:rPr>
              <a:t>i</a:t>
            </a:r>
            <a:r>
              <a:rPr sz="2000" spc="40" dirty="0">
                <a:solidFill>
                  <a:srgbClr val="25221E"/>
                </a:solidFill>
                <a:latin typeface="Arial"/>
                <a:cs typeface="Arial"/>
              </a:rPr>
              <a:t>ó</a:t>
            </a:r>
            <a:r>
              <a:rPr sz="2000" spc="15" dirty="0">
                <a:solidFill>
                  <a:srgbClr val="25221E"/>
                </a:solidFill>
                <a:latin typeface="Arial"/>
                <a:cs typeface="Arial"/>
              </a:rPr>
              <a:t>n</a:t>
            </a:r>
            <a:endParaRPr sz="2000">
              <a:latin typeface="Arial"/>
              <a:cs typeface="Arial"/>
            </a:endParaRPr>
          </a:p>
        </p:txBody>
      </p:sp>
      <p:sp>
        <p:nvSpPr>
          <p:cNvPr id="8" name="object 8"/>
          <p:cNvSpPr txBox="1"/>
          <p:nvPr/>
        </p:nvSpPr>
        <p:spPr>
          <a:xfrm>
            <a:off x="4486851" y="1759930"/>
            <a:ext cx="637540" cy="335915"/>
          </a:xfrm>
          <a:prstGeom prst="rect">
            <a:avLst/>
          </a:prstGeom>
        </p:spPr>
        <p:txBody>
          <a:bodyPr vert="horz" wrap="square" lIns="0" tIns="16510" rIns="0" bIns="0" rtlCol="0">
            <a:spAutoFit/>
          </a:bodyPr>
          <a:lstStyle/>
          <a:p>
            <a:pPr marL="12700">
              <a:lnSpc>
                <a:spcPct val="100000"/>
              </a:lnSpc>
              <a:spcBef>
                <a:spcPts val="130"/>
              </a:spcBef>
            </a:pPr>
            <a:r>
              <a:rPr sz="2000" spc="-204" dirty="0">
                <a:solidFill>
                  <a:srgbClr val="25221E"/>
                </a:solidFill>
                <a:latin typeface="Arial"/>
                <a:cs typeface="Arial"/>
              </a:rPr>
              <a:t>T</a:t>
            </a:r>
            <a:r>
              <a:rPr sz="2000" spc="-50" dirty="0">
                <a:solidFill>
                  <a:srgbClr val="25221E"/>
                </a:solidFill>
                <a:latin typeface="Arial"/>
                <a:cs typeface="Arial"/>
              </a:rPr>
              <a:t>a</a:t>
            </a:r>
            <a:r>
              <a:rPr sz="2000" spc="40" dirty="0">
                <a:solidFill>
                  <a:srgbClr val="25221E"/>
                </a:solidFill>
                <a:latin typeface="Arial"/>
                <a:cs typeface="Arial"/>
              </a:rPr>
              <a:t>b</a:t>
            </a:r>
            <a:r>
              <a:rPr sz="2000" spc="-15" dirty="0">
                <a:solidFill>
                  <a:srgbClr val="25221E"/>
                </a:solidFill>
                <a:latin typeface="Arial"/>
                <a:cs typeface="Arial"/>
              </a:rPr>
              <a:t>l</a:t>
            </a:r>
            <a:r>
              <a:rPr sz="2000" spc="15" dirty="0">
                <a:solidFill>
                  <a:srgbClr val="25221E"/>
                </a:solidFill>
                <a:latin typeface="Arial"/>
                <a:cs typeface="Arial"/>
              </a:rPr>
              <a:t>a</a:t>
            </a:r>
            <a:endParaRPr sz="2000">
              <a:latin typeface="Arial"/>
              <a:cs typeface="Arial"/>
            </a:endParaRPr>
          </a:p>
        </p:txBody>
      </p:sp>
      <p:sp>
        <p:nvSpPr>
          <p:cNvPr id="9" name="object 9"/>
          <p:cNvSpPr txBox="1"/>
          <p:nvPr/>
        </p:nvSpPr>
        <p:spPr>
          <a:xfrm>
            <a:off x="4474082" y="2188326"/>
            <a:ext cx="688340" cy="335915"/>
          </a:xfrm>
          <a:prstGeom prst="rect">
            <a:avLst/>
          </a:prstGeom>
        </p:spPr>
        <p:txBody>
          <a:bodyPr vert="horz" wrap="square" lIns="0" tIns="16510" rIns="0" bIns="0" rtlCol="0">
            <a:spAutoFit/>
          </a:bodyPr>
          <a:lstStyle/>
          <a:p>
            <a:pPr marL="12700">
              <a:lnSpc>
                <a:spcPct val="100000"/>
              </a:lnSpc>
              <a:spcBef>
                <a:spcPts val="130"/>
              </a:spcBef>
            </a:pPr>
            <a:r>
              <a:rPr sz="2000" spc="15" dirty="0">
                <a:solidFill>
                  <a:srgbClr val="25221E"/>
                </a:solidFill>
                <a:latin typeface="Arial"/>
                <a:cs typeface="Arial"/>
              </a:rPr>
              <a:t>I</a:t>
            </a:r>
            <a:r>
              <a:rPr sz="2000" spc="-50" dirty="0">
                <a:solidFill>
                  <a:srgbClr val="25221E"/>
                </a:solidFill>
                <a:latin typeface="Arial"/>
                <a:cs typeface="Arial"/>
              </a:rPr>
              <a:t>n</a:t>
            </a:r>
            <a:r>
              <a:rPr sz="2000" spc="15" dirty="0">
                <a:solidFill>
                  <a:srgbClr val="25221E"/>
                </a:solidFill>
                <a:latin typeface="Arial"/>
                <a:cs typeface="Arial"/>
              </a:rPr>
              <a:t>t</a:t>
            </a:r>
            <a:r>
              <a:rPr sz="2000" spc="-5" dirty="0">
                <a:solidFill>
                  <a:srgbClr val="25221E"/>
                </a:solidFill>
                <a:latin typeface="Arial"/>
                <a:cs typeface="Arial"/>
              </a:rPr>
              <a:t>e</a:t>
            </a:r>
            <a:r>
              <a:rPr sz="2000" spc="55" dirty="0">
                <a:solidFill>
                  <a:srgbClr val="25221E"/>
                </a:solidFill>
                <a:latin typeface="Arial"/>
                <a:cs typeface="Arial"/>
              </a:rPr>
              <a:t>r</a:t>
            </a:r>
            <a:r>
              <a:rPr sz="2000" spc="-90" dirty="0">
                <a:solidFill>
                  <a:srgbClr val="25221E"/>
                </a:solidFill>
                <a:latin typeface="Arial"/>
                <a:cs typeface="Arial"/>
              </a:rPr>
              <a:t>r</a:t>
            </a:r>
            <a:r>
              <a:rPr sz="2000" spc="5" dirty="0">
                <a:solidFill>
                  <a:srgbClr val="25221E"/>
                </a:solidFill>
                <a:latin typeface="Arial"/>
                <a:cs typeface="Arial"/>
              </a:rPr>
              <a:t>.</a:t>
            </a:r>
            <a:endParaRPr sz="2000">
              <a:latin typeface="Arial"/>
              <a:cs typeface="Arial"/>
            </a:endParaRPr>
          </a:p>
        </p:txBody>
      </p:sp>
      <p:grpSp>
        <p:nvGrpSpPr>
          <p:cNvPr id="10" name="object 10"/>
          <p:cNvGrpSpPr/>
          <p:nvPr/>
        </p:nvGrpSpPr>
        <p:grpSpPr>
          <a:xfrm>
            <a:off x="2586279" y="2064039"/>
            <a:ext cx="3785870" cy="1517650"/>
            <a:chOff x="2446096" y="2595879"/>
            <a:chExt cx="3785870" cy="1517650"/>
          </a:xfrm>
        </p:grpSpPr>
        <p:sp>
          <p:nvSpPr>
            <p:cNvPr id="11" name="object 11"/>
            <p:cNvSpPr/>
            <p:nvPr/>
          </p:nvSpPr>
          <p:spPr>
            <a:xfrm>
              <a:off x="3339020" y="2638627"/>
              <a:ext cx="2721610" cy="1475105"/>
            </a:xfrm>
            <a:custGeom>
              <a:avLst/>
              <a:gdLst/>
              <a:ahLst/>
              <a:cxnLst/>
              <a:rect l="l" t="t" r="r" b="b"/>
              <a:pathLst>
                <a:path w="2721610" h="1475104">
                  <a:moveTo>
                    <a:pt x="1192479" y="887310"/>
                  </a:moveTo>
                  <a:lnTo>
                    <a:pt x="0" y="887310"/>
                  </a:lnTo>
                  <a:lnTo>
                    <a:pt x="0" y="899515"/>
                  </a:lnTo>
                  <a:lnTo>
                    <a:pt x="1192479" y="899515"/>
                  </a:lnTo>
                  <a:lnTo>
                    <a:pt x="1192479" y="887310"/>
                  </a:lnTo>
                  <a:close/>
                </a:path>
                <a:path w="2721610" h="1475104">
                  <a:moveTo>
                    <a:pt x="2134362" y="6134"/>
                  </a:moveTo>
                  <a:lnTo>
                    <a:pt x="2122182" y="0"/>
                  </a:lnTo>
                  <a:lnTo>
                    <a:pt x="1663534" y="881214"/>
                  </a:lnTo>
                  <a:lnTo>
                    <a:pt x="1675815" y="887247"/>
                  </a:lnTo>
                  <a:lnTo>
                    <a:pt x="2134362" y="6134"/>
                  </a:lnTo>
                  <a:close/>
                </a:path>
                <a:path w="2721610" h="1475104">
                  <a:moveTo>
                    <a:pt x="2721597" y="1462417"/>
                  </a:moveTo>
                  <a:lnTo>
                    <a:pt x="886688" y="1462417"/>
                  </a:lnTo>
                  <a:lnTo>
                    <a:pt x="886688" y="1474622"/>
                  </a:lnTo>
                  <a:lnTo>
                    <a:pt x="2721597" y="1474622"/>
                  </a:lnTo>
                  <a:lnTo>
                    <a:pt x="2721597" y="1462417"/>
                  </a:lnTo>
                  <a:close/>
                </a:path>
              </a:pathLst>
            </a:custGeom>
            <a:solidFill>
              <a:srgbClr val="25221E"/>
            </a:solidFill>
          </p:spPr>
          <p:txBody>
            <a:bodyPr wrap="square" lIns="0" tIns="0" rIns="0" bIns="0" rtlCol="0"/>
            <a:lstStyle/>
            <a:p>
              <a:endParaRPr/>
            </a:p>
          </p:txBody>
        </p:sp>
        <p:sp>
          <p:nvSpPr>
            <p:cNvPr id="12" name="object 12"/>
            <p:cNvSpPr/>
            <p:nvPr/>
          </p:nvSpPr>
          <p:spPr>
            <a:xfrm>
              <a:off x="4433747" y="3483127"/>
              <a:ext cx="97764" cy="9163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5773038" y="3238179"/>
              <a:ext cx="459105" cy="12700"/>
            </a:xfrm>
            <a:custGeom>
              <a:avLst/>
              <a:gdLst/>
              <a:ahLst/>
              <a:cxnLst/>
              <a:rect l="l" t="t" r="r" b="b"/>
              <a:pathLst>
                <a:path w="459104" h="12700">
                  <a:moveTo>
                    <a:pt x="458583" y="0"/>
                  </a:moveTo>
                  <a:lnTo>
                    <a:pt x="0" y="0"/>
                  </a:lnTo>
                  <a:lnTo>
                    <a:pt x="0" y="12474"/>
                  </a:lnTo>
                  <a:lnTo>
                    <a:pt x="458583" y="12474"/>
                  </a:lnTo>
                  <a:lnTo>
                    <a:pt x="458583" y="0"/>
                  </a:lnTo>
                  <a:close/>
                </a:path>
              </a:pathLst>
            </a:custGeom>
            <a:solidFill>
              <a:srgbClr val="25221E"/>
            </a:solidFill>
          </p:spPr>
          <p:txBody>
            <a:bodyPr wrap="square" lIns="0" tIns="0" rIns="0" bIns="0" rtlCol="0"/>
            <a:lstStyle/>
            <a:p>
              <a:endParaRPr/>
            </a:p>
          </p:txBody>
        </p:sp>
        <p:sp>
          <p:nvSpPr>
            <p:cNvPr id="14" name="object 14"/>
            <p:cNvSpPr/>
            <p:nvPr/>
          </p:nvSpPr>
          <p:spPr>
            <a:xfrm>
              <a:off x="5773038" y="3195421"/>
              <a:ext cx="103911" cy="91846"/>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4513186" y="2889402"/>
              <a:ext cx="201930" cy="440690"/>
            </a:xfrm>
            <a:custGeom>
              <a:avLst/>
              <a:gdLst/>
              <a:ahLst/>
              <a:cxnLst/>
              <a:rect l="l" t="t" r="r" b="b"/>
              <a:pathLst>
                <a:path w="201929" h="440689">
                  <a:moveTo>
                    <a:pt x="12179" y="0"/>
                  </a:moveTo>
                  <a:lnTo>
                    <a:pt x="0" y="0"/>
                  </a:lnTo>
                  <a:lnTo>
                    <a:pt x="189712" y="440613"/>
                  </a:lnTo>
                  <a:lnTo>
                    <a:pt x="201891" y="434581"/>
                  </a:lnTo>
                  <a:lnTo>
                    <a:pt x="12179" y="0"/>
                  </a:lnTo>
                  <a:close/>
                </a:path>
              </a:pathLst>
            </a:custGeom>
            <a:solidFill>
              <a:srgbClr val="25221E"/>
            </a:solidFill>
          </p:spPr>
          <p:txBody>
            <a:bodyPr wrap="square" lIns="0" tIns="0" rIns="0" bIns="0" rtlCol="0"/>
            <a:lstStyle/>
            <a:p>
              <a:endParaRPr/>
            </a:p>
          </p:txBody>
        </p:sp>
        <p:sp>
          <p:nvSpPr>
            <p:cNvPr id="16" name="object 16"/>
            <p:cNvSpPr/>
            <p:nvPr/>
          </p:nvSpPr>
          <p:spPr>
            <a:xfrm>
              <a:off x="4629493" y="3214369"/>
              <a:ext cx="85585" cy="115646"/>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381752" y="2638628"/>
              <a:ext cx="85483" cy="116293"/>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2488882" y="3054796"/>
              <a:ext cx="12700" cy="777240"/>
            </a:xfrm>
            <a:custGeom>
              <a:avLst/>
              <a:gdLst/>
              <a:ahLst/>
              <a:cxnLst/>
              <a:rect l="l" t="t" r="r" b="b"/>
              <a:pathLst>
                <a:path w="12700" h="777239">
                  <a:moveTo>
                    <a:pt x="12222" y="0"/>
                  </a:moveTo>
                  <a:lnTo>
                    <a:pt x="0" y="0"/>
                  </a:lnTo>
                  <a:lnTo>
                    <a:pt x="0" y="777123"/>
                  </a:lnTo>
                  <a:lnTo>
                    <a:pt x="12222" y="777123"/>
                  </a:lnTo>
                  <a:lnTo>
                    <a:pt x="12222" y="0"/>
                  </a:lnTo>
                  <a:close/>
                </a:path>
              </a:pathLst>
            </a:custGeom>
            <a:solidFill>
              <a:srgbClr val="25221E"/>
            </a:solidFill>
          </p:spPr>
          <p:txBody>
            <a:bodyPr wrap="square" lIns="0" tIns="0" rIns="0" bIns="0" rtlCol="0"/>
            <a:lstStyle/>
            <a:p>
              <a:endParaRPr/>
            </a:p>
          </p:txBody>
        </p:sp>
        <p:sp>
          <p:nvSpPr>
            <p:cNvPr id="19" name="object 19"/>
            <p:cNvSpPr/>
            <p:nvPr/>
          </p:nvSpPr>
          <p:spPr>
            <a:xfrm>
              <a:off x="2446096" y="3764508"/>
              <a:ext cx="97980" cy="79616"/>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2843517" y="2595879"/>
              <a:ext cx="502284" cy="936625"/>
            </a:xfrm>
            <a:custGeom>
              <a:avLst/>
              <a:gdLst/>
              <a:ahLst/>
              <a:cxnLst/>
              <a:rect l="l" t="t" r="r" b="b"/>
              <a:pathLst>
                <a:path w="502285" h="936625">
                  <a:moveTo>
                    <a:pt x="501688" y="6146"/>
                  </a:moveTo>
                  <a:lnTo>
                    <a:pt x="498665" y="6146"/>
                  </a:lnTo>
                  <a:lnTo>
                    <a:pt x="498665" y="3162"/>
                  </a:lnTo>
                  <a:lnTo>
                    <a:pt x="501650" y="6146"/>
                  </a:lnTo>
                  <a:lnTo>
                    <a:pt x="501650" y="0"/>
                  </a:lnTo>
                  <a:lnTo>
                    <a:pt x="498665" y="0"/>
                  </a:lnTo>
                  <a:lnTo>
                    <a:pt x="495503" y="0"/>
                  </a:lnTo>
                  <a:lnTo>
                    <a:pt x="0" y="0"/>
                  </a:lnTo>
                  <a:lnTo>
                    <a:pt x="0" y="6350"/>
                  </a:lnTo>
                  <a:lnTo>
                    <a:pt x="0" y="12700"/>
                  </a:lnTo>
                  <a:lnTo>
                    <a:pt x="489470" y="12700"/>
                  </a:lnTo>
                  <a:lnTo>
                    <a:pt x="489470" y="936129"/>
                  </a:lnTo>
                  <a:lnTo>
                    <a:pt x="501688" y="936129"/>
                  </a:lnTo>
                  <a:lnTo>
                    <a:pt x="501688" y="6146"/>
                  </a:lnTo>
                  <a:close/>
                </a:path>
              </a:pathLst>
            </a:custGeom>
            <a:solidFill>
              <a:srgbClr val="25221E"/>
            </a:solidFill>
          </p:spPr>
          <p:txBody>
            <a:bodyPr wrap="square" lIns="0" tIns="0" rIns="0" bIns="0" rtlCol="0"/>
            <a:lstStyle/>
            <a:p>
              <a:endParaRPr/>
            </a:p>
          </p:txBody>
        </p:sp>
      </p:grpSp>
      <p:sp>
        <p:nvSpPr>
          <p:cNvPr id="21" name="object 21"/>
          <p:cNvSpPr txBox="1"/>
          <p:nvPr/>
        </p:nvSpPr>
        <p:spPr>
          <a:xfrm>
            <a:off x="6400019" y="2382571"/>
            <a:ext cx="2206625" cy="631190"/>
          </a:xfrm>
          <a:prstGeom prst="rect">
            <a:avLst/>
          </a:prstGeom>
        </p:spPr>
        <p:txBody>
          <a:bodyPr vert="horz" wrap="square" lIns="0" tIns="34290" rIns="0" bIns="0" rtlCol="0">
            <a:spAutoFit/>
          </a:bodyPr>
          <a:lstStyle/>
          <a:p>
            <a:pPr marL="12700" marR="5080">
              <a:lnSpc>
                <a:spcPts val="2330"/>
              </a:lnSpc>
              <a:spcBef>
                <a:spcPts val="270"/>
              </a:spcBef>
            </a:pPr>
            <a:r>
              <a:rPr sz="2000" spc="5" dirty="0">
                <a:solidFill>
                  <a:srgbClr val="25221E"/>
                </a:solidFill>
                <a:latin typeface="Arial"/>
                <a:cs typeface="Arial"/>
              </a:rPr>
              <a:t>Rutina</a:t>
            </a:r>
            <a:r>
              <a:rPr sz="2000" spc="-55" dirty="0">
                <a:solidFill>
                  <a:srgbClr val="25221E"/>
                </a:solidFill>
                <a:latin typeface="Arial"/>
                <a:cs typeface="Arial"/>
              </a:rPr>
              <a:t> </a:t>
            </a:r>
            <a:r>
              <a:rPr sz="2000" spc="5" dirty="0">
                <a:solidFill>
                  <a:srgbClr val="25221E"/>
                </a:solidFill>
                <a:latin typeface="Arial"/>
                <a:cs typeface="Arial"/>
              </a:rPr>
              <a:t>Tratamiento  </a:t>
            </a:r>
            <a:r>
              <a:rPr sz="2000" spc="10" dirty="0">
                <a:solidFill>
                  <a:srgbClr val="25221E"/>
                </a:solidFill>
                <a:latin typeface="Arial"/>
                <a:cs typeface="Arial"/>
              </a:rPr>
              <a:t>de </a:t>
            </a:r>
            <a:r>
              <a:rPr sz="2000" spc="25" dirty="0">
                <a:solidFill>
                  <a:srgbClr val="25221E"/>
                </a:solidFill>
                <a:latin typeface="Arial"/>
                <a:cs typeface="Arial"/>
              </a:rPr>
              <a:t>la</a:t>
            </a:r>
            <a:r>
              <a:rPr sz="2000" spc="-35" dirty="0">
                <a:solidFill>
                  <a:srgbClr val="25221E"/>
                </a:solidFill>
                <a:latin typeface="Arial"/>
                <a:cs typeface="Arial"/>
              </a:rPr>
              <a:t> </a:t>
            </a:r>
            <a:r>
              <a:rPr sz="2000" spc="10" dirty="0">
                <a:solidFill>
                  <a:srgbClr val="25221E"/>
                </a:solidFill>
                <a:latin typeface="Arial"/>
                <a:cs typeface="Arial"/>
              </a:rPr>
              <a:t>Interrupción</a:t>
            </a:r>
            <a:endParaRPr sz="2000">
              <a:latin typeface="Arial"/>
              <a:cs typeface="Arial"/>
            </a:endParaRPr>
          </a:p>
        </p:txBody>
      </p:sp>
      <p:sp>
        <p:nvSpPr>
          <p:cNvPr id="22" name="object 22"/>
          <p:cNvSpPr txBox="1"/>
          <p:nvPr/>
        </p:nvSpPr>
        <p:spPr>
          <a:xfrm>
            <a:off x="5523038" y="1550782"/>
            <a:ext cx="546735" cy="335915"/>
          </a:xfrm>
          <a:prstGeom prst="rect">
            <a:avLst/>
          </a:prstGeom>
        </p:spPr>
        <p:txBody>
          <a:bodyPr vert="horz" wrap="square" lIns="0" tIns="17145" rIns="0" bIns="0" rtlCol="0">
            <a:spAutoFit/>
          </a:bodyPr>
          <a:lstStyle/>
          <a:p>
            <a:pPr marL="12700">
              <a:lnSpc>
                <a:spcPct val="100000"/>
              </a:lnSpc>
              <a:spcBef>
                <a:spcPts val="135"/>
              </a:spcBef>
            </a:pPr>
            <a:r>
              <a:rPr sz="2000" b="1" spc="70" dirty="0">
                <a:solidFill>
                  <a:srgbClr val="25221E"/>
                </a:solidFill>
                <a:latin typeface="Arial"/>
                <a:cs typeface="Arial"/>
              </a:rPr>
              <a:t>S</a:t>
            </a:r>
            <a:r>
              <a:rPr sz="2000" b="1" spc="20" dirty="0">
                <a:solidFill>
                  <a:srgbClr val="25221E"/>
                </a:solidFill>
                <a:latin typeface="Arial"/>
                <a:cs typeface="Arial"/>
              </a:rPr>
              <a:t>.</a:t>
            </a:r>
            <a:r>
              <a:rPr sz="2000" b="1" spc="-10" dirty="0">
                <a:solidFill>
                  <a:srgbClr val="25221E"/>
                </a:solidFill>
                <a:latin typeface="Arial"/>
                <a:cs typeface="Arial"/>
              </a:rPr>
              <a:t>O</a:t>
            </a:r>
            <a:r>
              <a:rPr sz="2000" b="1" spc="10" dirty="0">
                <a:solidFill>
                  <a:srgbClr val="25221E"/>
                </a:solidFill>
                <a:latin typeface="Arial"/>
                <a:cs typeface="Arial"/>
              </a:rPr>
              <a:t>.</a:t>
            </a:r>
            <a:endParaRPr sz="2000">
              <a:latin typeface="Arial"/>
              <a:cs typeface="Arial"/>
            </a:endParaRPr>
          </a:p>
        </p:txBody>
      </p:sp>
      <p:sp>
        <p:nvSpPr>
          <p:cNvPr id="23" name="object 23"/>
          <p:cNvSpPr txBox="1"/>
          <p:nvPr/>
        </p:nvSpPr>
        <p:spPr>
          <a:xfrm>
            <a:off x="4762039" y="3804130"/>
            <a:ext cx="1088390" cy="335915"/>
          </a:xfrm>
          <a:prstGeom prst="rect">
            <a:avLst/>
          </a:prstGeom>
        </p:spPr>
        <p:txBody>
          <a:bodyPr vert="horz" wrap="square" lIns="0" tIns="17145" rIns="0" bIns="0" rtlCol="0">
            <a:spAutoFit/>
          </a:bodyPr>
          <a:lstStyle/>
          <a:p>
            <a:pPr marL="12700">
              <a:lnSpc>
                <a:spcPct val="100000"/>
              </a:lnSpc>
              <a:spcBef>
                <a:spcPts val="135"/>
              </a:spcBef>
            </a:pPr>
            <a:r>
              <a:rPr sz="2000" b="1" spc="15" dirty="0">
                <a:solidFill>
                  <a:srgbClr val="25221E"/>
                </a:solidFill>
                <a:latin typeface="Arial"/>
                <a:cs typeface="Arial"/>
              </a:rPr>
              <a:t>Memoria</a:t>
            </a:r>
            <a:endParaRPr sz="2000">
              <a:latin typeface="Arial"/>
              <a:cs typeface="Arial"/>
            </a:endParaRPr>
          </a:p>
        </p:txBody>
      </p:sp>
      <p:sp>
        <p:nvSpPr>
          <p:cNvPr id="28" name="object 2">
            <a:extLst>
              <a:ext uri="{FF2B5EF4-FFF2-40B4-BE49-F238E27FC236}">
                <a16:creationId xmlns:a16="http://schemas.microsoft.com/office/drawing/2014/main" id="{3A3D0FF0-79C0-4B5A-A2B5-4D4B2E8BAC6F}"/>
              </a:ext>
            </a:extLst>
          </p:cNvPr>
          <p:cNvSpPr txBox="1">
            <a:spLocks/>
          </p:cNvSpPr>
          <p:nvPr/>
        </p:nvSpPr>
        <p:spPr>
          <a:xfrm>
            <a:off x="0" y="4777772"/>
            <a:ext cx="9144000" cy="1771319"/>
          </a:xfrm>
          <a:prstGeom prst="rect">
            <a:avLst/>
          </a:prstGeom>
        </p:spPr>
        <p:txBody>
          <a:bodyPr vert="horz" wrap="square" lIns="0" tIns="12700" rIns="0" bIns="0" rtlCol="0" anchor="ctr">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R="1078230" lvl="2">
              <a:lnSpc>
                <a:spcPct val="103000"/>
              </a:lnSpc>
              <a:tabLst>
                <a:tab pos="1512570" algn="l"/>
              </a:tabLst>
            </a:pPr>
            <a:r>
              <a:rPr lang="es-ES" sz="1600" b="1" kern="0" spc="-5" dirty="0">
                <a:solidFill>
                  <a:sysClr val="windowText" lastClr="000000"/>
                </a:solidFill>
                <a:latin typeface="Arial"/>
                <a:cs typeface="Arial"/>
              </a:rPr>
              <a:t>Aceptación de Interrupción:</a:t>
            </a:r>
          </a:p>
          <a:p>
            <a:pPr marR="1078230" lvl="2">
              <a:lnSpc>
                <a:spcPct val="103000"/>
              </a:lnSpc>
              <a:tabLst>
                <a:tab pos="1512570" algn="l"/>
              </a:tabLst>
            </a:pPr>
            <a:r>
              <a:rPr lang="es-ES" sz="1600" kern="0" spc="-5" dirty="0">
                <a:solidFill>
                  <a:sysClr val="windowText" lastClr="000000"/>
                </a:solidFill>
                <a:latin typeface="Arial"/>
                <a:ea typeface="Verdana" panose="020B0604030504040204" pitchFamily="34" charset="0"/>
                <a:cs typeface="Arial"/>
              </a:rPr>
              <a:t>	-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Salva</a:t>
            </a:r>
            <a:r>
              <a:rPr lang="es-ES" sz="1600" kern="0" spc="185"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algunos</a:t>
            </a:r>
            <a:r>
              <a:rPr lang="es-ES" sz="1600" kern="0" spc="19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registros</a:t>
            </a:r>
            <a:r>
              <a:rPr lang="es-ES" sz="1600" kern="0" spc="185"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del</a:t>
            </a:r>
            <a:r>
              <a:rPr lang="es-ES" sz="1600" kern="0" spc="19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procesador,</a:t>
            </a:r>
            <a:r>
              <a:rPr lang="es-ES" sz="1600" kern="0" spc="19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como</a:t>
            </a:r>
            <a:r>
              <a:rPr lang="es-ES" sz="1600" kern="0" spc="185"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son</a:t>
            </a:r>
            <a:r>
              <a:rPr lang="es-ES" sz="1600" kern="0" spc="19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el</a:t>
            </a:r>
            <a:r>
              <a:rPr lang="es-ES" sz="1600" kern="0" spc="19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de</a:t>
            </a:r>
            <a:r>
              <a:rPr lang="es-ES" sz="1600" kern="0" spc="19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estado</a:t>
            </a:r>
            <a:r>
              <a:rPr lang="es-ES" sz="1600" kern="0" spc="18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y</a:t>
            </a:r>
            <a:r>
              <a:rPr lang="es-ES" sz="1600" kern="0" spc="19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el</a:t>
            </a:r>
            <a:r>
              <a:rPr lang="es-ES" sz="1600" kern="0" spc="19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contador</a:t>
            </a:r>
            <a:r>
              <a:rPr lang="es-ES" sz="1600" kern="0" spc="19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de </a:t>
            </a:r>
            <a:r>
              <a:rPr lang="es-ES" sz="1600" kern="0" spc="-1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programa.</a:t>
            </a:r>
            <a:br>
              <a:rPr lang="es-ES" sz="1600" kern="0" dirty="0">
                <a:solidFill>
                  <a:sysClr val="windowText" lastClr="000000"/>
                </a:solidFill>
                <a:latin typeface="Times New Roman" panose="02020603050405020304" pitchFamily="18" charset="0"/>
                <a:ea typeface="Verdana" panose="020B0604030504040204" pitchFamily="34" charset="0"/>
                <a:cs typeface="Verdana" panose="020B0604030504040204" pitchFamily="34" charset="0"/>
              </a:rPr>
            </a:br>
            <a:r>
              <a:rPr lang="es-ES" sz="1600" kern="0" dirty="0">
                <a:solidFill>
                  <a:sysClr val="windowText" lastClr="000000"/>
                </a:solidFill>
                <a:latin typeface="Times New Roman" panose="02020603050405020304" pitchFamily="18" charset="0"/>
                <a:ea typeface="Verdana" panose="020B0604030504040204" pitchFamily="34" charset="0"/>
                <a:cs typeface="Verdana" panose="020B0604030504040204" pitchFamily="34" charset="0"/>
              </a:rPr>
              <a:t>	-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Eleva</a:t>
            </a:r>
            <a:r>
              <a:rPr lang="es-ES" sz="1600" kern="0" spc="-35"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el</a:t>
            </a:r>
            <a:r>
              <a:rPr lang="es-ES" sz="1600" kern="0" spc="-25"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nivel</a:t>
            </a:r>
            <a:r>
              <a:rPr lang="es-ES" sz="1600" kern="0" spc="-25"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de</a:t>
            </a:r>
            <a:r>
              <a:rPr lang="es-ES" sz="1600" kern="0" spc="-25"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ejecución</a:t>
            </a:r>
            <a:r>
              <a:rPr lang="es-ES" sz="1600" kern="0" spc="-35"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del</a:t>
            </a:r>
            <a:r>
              <a:rPr lang="es-ES" sz="1600" kern="0" spc="-25"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procesador,</a:t>
            </a:r>
            <a:r>
              <a:rPr lang="es-ES" sz="1600" kern="0" spc="-25"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pasándolo</a:t>
            </a:r>
            <a:r>
              <a:rPr lang="es-ES" sz="1600" kern="0" spc="-3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a</a:t>
            </a:r>
            <a:r>
              <a:rPr lang="es-ES" sz="1600" kern="0" spc="-3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spc="-1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núcleo.</a:t>
            </a:r>
            <a:br>
              <a:rPr lang="es-ES" sz="1600" kern="0" dirty="0">
                <a:solidFill>
                  <a:sysClr val="windowText" lastClr="000000"/>
                </a:solidFill>
                <a:latin typeface="Times New Roman" panose="02020603050405020304" pitchFamily="18" charset="0"/>
                <a:ea typeface="Verdana" panose="020B0604030504040204" pitchFamily="34" charset="0"/>
                <a:cs typeface="Verdana" panose="020B0604030504040204" pitchFamily="34" charset="0"/>
              </a:rPr>
            </a:br>
            <a:r>
              <a:rPr lang="es-ES" sz="1600" kern="0" dirty="0">
                <a:solidFill>
                  <a:sysClr val="windowText" lastClr="000000"/>
                </a:solidFill>
                <a:latin typeface="Times New Roman" panose="02020603050405020304" pitchFamily="18" charset="0"/>
                <a:ea typeface="Verdana" panose="020B0604030504040204" pitchFamily="34" charset="0"/>
                <a:cs typeface="Verdana" panose="020B0604030504040204" pitchFamily="34" charset="0"/>
              </a:rPr>
              <a:t>	 -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Carga</a:t>
            </a:r>
            <a:r>
              <a:rPr lang="es-ES" sz="1600" kern="0" spc="10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un</a:t>
            </a:r>
            <a:r>
              <a:rPr lang="es-ES" sz="1600" kern="0" spc="10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nuevo</a:t>
            </a:r>
            <a:r>
              <a:rPr lang="es-ES" sz="1600" kern="0" spc="10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valor</a:t>
            </a:r>
            <a:r>
              <a:rPr lang="es-ES" sz="1600" kern="0" spc="10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en el</a:t>
            </a:r>
            <a:r>
              <a:rPr lang="es-ES" sz="1600" kern="0" spc="10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contador</a:t>
            </a:r>
            <a:r>
              <a:rPr lang="es-ES" sz="1600" kern="0" spc="10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de</a:t>
            </a:r>
            <a:r>
              <a:rPr lang="es-ES" sz="1600" kern="0" spc="10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programa, por</a:t>
            </a:r>
            <a:r>
              <a:rPr lang="es-ES" sz="1600" kern="0" spc="10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lo que pasa a</a:t>
            </a:r>
            <a:r>
              <a:rPr lang="es-ES" sz="1600" kern="0" spc="10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ejecutar</a:t>
            </a:r>
            <a:r>
              <a:rPr lang="es-ES" sz="1600" kern="0" spc="10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 </a:t>
            </a:r>
            <a:r>
              <a:rPr lang="es-ES" sz="1600" kern="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otro </a:t>
            </a:r>
            <a:r>
              <a:rPr lang="es-ES" sz="1600" kern="0" spc="-10" dirty="0">
                <a:solidFill>
                  <a:sysClr val="windowText" lastClr="000000"/>
                </a:solidFill>
                <a:latin typeface="Arial" panose="020B0604020202020204" pitchFamily="34" charset="0"/>
                <a:ea typeface="Verdana" panose="020B0604030504040204" pitchFamily="34" charset="0"/>
                <a:cs typeface="Times New Roman" panose="02020603050405020304" pitchFamily="18" charset="0"/>
              </a:rPr>
              <a:t>programa.</a:t>
            </a:r>
            <a:br>
              <a:rPr lang="es-ES" sz="1600" kern="0" dirty="0">
                <a:solidFill>
                  <a:sysClr val="windowText" lastClr="000000"/>
                </a:solidFill>
                <a:latin typeface="Times New Roman" panose="02020603050405020304" pitchFamily="18" charset="0"/>
                <a:ea typeface="Verdana" panose="020B0604030504040204" pitchFamily="34" charset="0"/>
                <a:cs typeface="Verdana" panose="020B0604030504040204" pitchFamily="34" charset="0"/>
              </a:rPr>
            </a:br>
            <a:endParaRPr lang="es-ES" sz="1600" kern="0" dirty="0">
              <a:solidFill>
                <a:sysClr val="windowText" lastClr="000000"/>
              </a:solidFill>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2117" y="-47240"/>
            <a:ext cx="4250055" cy="543560"/>
          </a:xfrm>
          <a:prstGeom prst="rect">
            <a:avLst/>
          </a:prstGeom>
        </p:spPr>
        <p:txBody>
          <a:bodyPr vert="horz" wrap="square" lIns="0" tIns="12700" rIns="0" bIns="0" rtlCol="0">
            <a:spAutoFit/>
          </a:bodyPr>
          <a:lstStyle/>
          <a:p>
            <a:pPr marL="12700">
              <a:lnSpc>
                <a:spcPct val="100000"/>
              </a:lnSpc>
              <a:spcBef>
                <a:spcPts val="100"/>
              </a:spcBef>
            </a:pPr>
            <a:r>
              <a:rPr sz="3400" spc="-5" dirty="0">
                <a:latin typeface="Arial"/>
                <a:cs typeface="Arial"/>
              </a:rPr>
              <a:t>Jerarquía </a:t>
            </a:r>
            <a:r>
              <a:rPr sz="3400" dirty="0">
                <a:latin typeface="Arial"/>
                <a:cs typeface="Arial"/>
              </a:rPr>
              <a:t>de</a:t>
            </a:r>
            <a:r>
              <a:rPr sz="3400" spc="-55" dirty="0">
                <a:latin typeface="Arial"/>
                <a:cs typeface="Arial"/>
              </a:rPr>
              <a:t> </a:t>
            </a:r>
            <a:r>
              <a:rPr sz="3400" dirty="0">
                <a:latin typeface="Arial"/>
                <a:cs typeface="Arial"/>
              </a:rPr>
              <a:t>Memoria</a:t>
            </a:r>
          </a:p>
        </p:txBody>
      </p:sp>
      <p:sp>
        <p:nvSpPr>
          <p:cNvPr id="16" name="object 16"/>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17" name="object 17"/>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11</a:t>
            </a:fld>
            <a:endParaRPr spc="-25" dirty="0">
              <a:latin typeface="Trebuchet MS"/>
              <a:cs typeface="Trebuchet MS"/>
            </a:endParaRPr>
          </a:p>
        </p:txBody>
      </p:sp>
      <p:sp>
        <p:nvSpPr>
          <p:cNvPr id="3" name="object 3"/>
          <p:cNvSpPr txBox="1"/>
          <p:nvPr/>
        </p:nvSpPr>
        <p:spPr>
          <a:xfrm>
            <a:off x="476885" y="3240187"/>
            <a:ext cx="8190230" cy="4039566"/>
          </a:xfrm>
          <a:prstGeom prst="rect">
            <a:avLst/>
          </a:prstGeom>
        </p:spPr>
        <p:txBody>
          <a:bodyPr vert="horz" wrap="square" lIns="0" tIns="33019" rIns="0" bIns="0" rtlCol="0">
            <a:spAutoFit/>
          </a:bodyPr>
          <a:lstStyle/>
          <a:p>
            <a:pPr marL="292100" marR="106045" indent="-279400">
              <a:lnSpc>
                <a:spcPts val="2800"/>
              </a:lnSpc>
              <a:spcBef>
                <a:spcPts val="259"/>
              </a:spcBef>
              <a:buClr>
                <a:srgbClr val="FF9900"/>
              </a:buClr>
              <a:buSzPct val="114583"/>
              <a:buChar char="•"/>
              <a:tabLst>
                <a:tab pos="297815" algn="l"/>
                <a:tab pos="298450" algn="l"/>
              </a:tabLst>
            </a:pPr>
            <a:r>
              <a:rPr sz="2400" spc="-5" dirty="0">
                <a:latin typeface="Arial"/>
                <a:cs typeface="Arial"/>
              </a:rPr>
              <a:t>Elementos </a:t>
            </a:r>
            <a:r>
              <a:rPr sz="2400" dirty="0">
                <a:latin typeface="Arial"/>
                <a:cs typeface="Arial"/>
              </a:rPr>
              <a:t>de </a:t>
            </a:r>
            <a:r>
              <a:rPr sz="2400" spc="-5" dirty="0">
                <a:latin typeface="Arial"/>
                <a:cs typeface="Arial"/>
              </a:rPr>
              <a:t>información </a:t>
            </a:r>
            <a:r>
              <a:rPr sz="2400" dirty="0">
                <a:latin typeface="Arial"/>
                <a:cs typeface="Arial"/>
              </a:rPr>
              <a:t>replicados en varios niveles de  la</a:t>
            </a:r>
            <a:r>
              <a:rPr sz="2400" spc="-5" dirty="0">
                <a:latin typeface="Arial"/>
                <a:cs typeface="Arial"/>
              </a:rPr>
              <a:t> </a:t>
            </a:r>
            <a:r>
              <a:rPr sz="2400" spc="-5" dirty="0" err="1">
                <a:latin typeface="Arial"/>
                <a:cs typeface="Arial"/>
              </a:rPr>
              <a:t>jerarquía</a:t>
            </a:r>
            <a:r>
              <a:rPr lang="es-ES" sz="2400" spc="-5" dirty="0">
                <a:latin typeface="Arial"/>
                <a:cs typeface="Arial"/>
              </a:rPr>
              <a:t>.Principio de localidad.</a:t>
            </a:r>
            <a:endParaRPr sz="2400" dirty="0">
              <a:latin typeface="Arial"/>
              <a:cs typeface="Arial"/>
            </a:endParaRPr>
          </a:p>
          <a:p>
            <a:pPr marL="298450" indent="-285750">
              <a:lnSpc>
                <a:spcPct val="100000"/>
              </a:lnSpc>
              <a:spcBef>
                <a:spcPts val="515"/>
              </a:spcBef>
              <a:buClr>
                <a:srgbClr val="FF9900"/>
              </a:buClr>
              <a:buSzPct val="114583"/>
              <a:buChar char="•"/>
              <a:tabLst>
                <a:tab pos="297815" algn="l"/>
                <a:tab pos="298450" algn="l"/>
              </a:tabLst>
            </a:pPr>
            <a:r>
              <a:rPr sz="2400" dirty="0">
                <a:latin typeface="Arial"/>
                <a:cs typeface="Arial"/>
              </a:rPr>
              <a:t>Problema de</a:t>
            </a:r>
            <a:r>
              <a:rPr sz="2400" spc="-5" dirty="0">
                <a:latin typeface="Arial"/>
                <a:cs typeface="Arial"/>
              </a:rPr>
              <a:t> </a:t>
            </a:r>
            <a:r>
              <a:rPr sz="2400" dirty="0" err="1">
                <a:latin typeface="Arial"/>
                <a:cs typeface="Arial"/>
              </a:rPr>
              <a:t>coherencia</a:t>
            </a:r>
            <a:r>
              <a:rPr lang="es-ES" sz="2400" dirty="0">
                <a:latin typeface="Arial"/>
                <a:cs typeface="Arial"/>
              </a:rPr>
              <a:t>. (Es necesario que todo se actualice entre niveles)</a:t>
            </a:r>
            <a:endParaRPr sz="2400" dirty="0">
              <a:latin typeface="Arial"/>
              <a:cs typeface="Arial"/>
            </a:endParaRPr>
          </a:p>
          <a:p>
            <a:pPr marL="298450" indent="-285750">
              <a:lnSpc>
                <a:spcPct val="100000"/>
              </a:lnSpc>
              <a:spcBef>
                <a:spcPts val="620"/>
              </a:spcBef>
              <a:buClr>
                <a:srgbClr val="FF9900"/>
              </a:buClr>
              <a:buSzPct val="114583"/>
              <a:buChar char="•"/>
              <a:tabLst>
                <a:tab pos="297815" algn="l"/>
                <a:tab pos="298450" algn="l"/>
              </a:tabLst>
            </a:pPr>
            <a:r>
              <a:rPr sz="2400" dirty="0">
                <a:latin typeface="Arial"/>
                <a:cs typeface="Arial"/>
              </a:rPr>
              <a:t>Migración de la </a:t>
            </a:r>
            <a:r>
              <a:rPr sz="2400" spc="-5" dirty="0">
                <a:latin typeface="Arial"/>
                <a:cs typeface="Arial"/>
              </a:rPr>
              <a:t>información: </a:t>
            </a:r>
            <a:r>
              <a:rPr sz="2400" spc="-5" dirty="0" err="1">
                <a:latin typeface="Arial"/>
                <a:cs typeface="Arial"/>
              </a:rPr>
              <a:t>automática</a:t>
            </a:r>
            <a:r>
              <a:rPr lang="es-ES" sz="2400" spc="-5" dirty="0">
                <a:latin typeface="Arial"/>
                <a:cs typeface="Arial"/>
              </a:rPr>
              <a:t>(Predice los datos que harán falta y los importa)</a:t>
            </a:r>
            <a:r>
              <a:rPr sz="2400" spc="-5" dirty="0">
                <a:latin typeface="Arial"/>
                <a:cs typeface="Arial"/>
              </a:rPr>
              <a:t> </a:t>
            </a:r>
            <a:r>
              <a:rPr sz="2400" dirty="0">
                <a:latin typeface="Arial"/>
                <a:cs typeface="Arial"/>
              </a:rPr>
              <a:t>vs. bajo</a:t>
            </a:r>
            <a:r>
              <a:rPr sz="2400" spc="-5" dirty="0">
                <a:latin typeface="Arial"/>
                <a:cs typeface="Arial"/>
              </a:rPr>
              <a:t> </a:t>
            </a:r>
            <a:r>
              <a:rPr sz="2400" dirty="0" err="1">
                <a:latin typeface="Arial"/>
                <a:cs typeface="Arial"/>
              </a:rPr>
              <a:t>demanda</a:t>
            </a:r>
            <a:r>
              <a:rPr lang="es-ES" sz="2400" dirty="0">
                <a:latin typeface="Arial"/>
                <a:cs typeface="Arial"/>
              </a:rPr>
              <a:t>(El proceso lo pide al sistema operativo)</a:t>
            </a:r>
            <a:endParaRPr sz="2400" dirty="0">
              <a:latin typeface="Arial"/>
              <a:cs typeface="Arial"/>
            </a:endParaRPr>
          </a:p>
          <a:p>
            <a:pPr marL="298450" indent="-285750">
              <a:lnSpc>
                <a:spcPct val="100000"/>
              </a:lnSpc>
              <a:spcBef>
                <a:spcPts val="520"/>
              </a:spcBef>
              <a:buClr>
                <a:srgbClr val="FF9900"/>
              </a:buClr>
              <a:buSzPct val="114583"/>
              <a:buChar char="•"/>
              <a:tabLst>
                <a:tab pos="297815" algn="l"/>
                <a:tab pos="298450" algn="l"/>
              </a:tabLst>
            </a:pPr>
            <a:r>
              <a:rPr sz="2400" spc="-10" dirty="0">
                <a:latin typeface="Arial"/>
                <a:cs typeface="Arial"/>
              </a:rPr>
              <a:t>Traducción </a:t>
            </a:r>
            <a:r>
              <a:rPr sz="2400" dirty="0">
                <a:latin typeface="Arial"/>
                <a:cs typeface="Arial"/>
              </a:rPr>
              <a:t>de</a:t>
            </a:r>
            <a:r>
              <a:rPr sz="2400" spc="5" dirty="0">
                <a:latin typeface="Arial"/>
                <a:cs typeface="Arial"/>
              </a:rPr>
              <a:t> </a:t>
            </a:r>
            <a:r>
              <a:rPr sz="2400" dirty="0" err="1">
                <a:latin typeface="Arial"/>
                <a:cs typeface="Arial"/>
              </a:rPr>
              <a:t>direcciones</a:t>
            </a:r>
            <a:endParaRPr lang="es-ES" sz="2400" dirty="0">
              <a:latin typeface="Arial"/>
              <a:cs typeface="Arial"/>
            </a:endParaRPr>
          </a:p>
          <a:p>
            <a:pPr marL="298450" indent="-285750">
              <a:lnSpc>
                <a:spcPct val="100000"/>
              </a:lnSpc>
              <a:spcBef>
                <a:spcPts val="520"/>
              </a:spcBef>
              <a:buClr>
                <a:srgbClr val="FF9900"/>
              </a:buClr>
              <a:buSzPct val="114583"/>
              <a:buChar char="•"/>
              <a:tabLst>
                <a:tab pos="297815" algn="l"/>
                <a:tab pos="298450" algn="l"/>
              </a:tabLst>
            </a:pPr>
            <a:r>
              <a:rPr lang="es-ES" sz="2400" dirty="0">
                <a:latin typeface="Arial"/>
                <a:cs typeface="Arial"/>
              </a:rPr>
              <a:t>Tiempo Acceso vs. Tamaño</a:t>
            </a:r>
          </a:p>
          <a:p>
            <a:pPr marL="12700">
              <a:lnSpc>
                <a:spcPct val="100000"/>
              </a:lnSpc>
              <a:spcBef>
                <a:spcPts val="520"/>
              </a:spcBef>
              <a:buClr>
                <a:srgbClr val="FF9900"/>
              </a:buClr>
              <a:buSzPct val="114583"/>
              <a:tabLst>
                <a:tab pos="297815" algn="l"/>
                <a:tab pos="298450" algn="l"/>
              </a:tabLst>
            </a:pPr>
            <a:r>
              <a:rPr lang="es-ES" sz="2400" dirty="0">
                <a:latin typeface="Arial"/>
                <a:cs typeface="Arial"/>
              </a:rPr>
              <a:t>(Más arriba, más </a:t>
            </a:r>
            <a:r>
              <a:rPr lang="es-ES" sz="2400" dirty="0" err="1">
                <a:latin typeface="Arial"/>
                <a:cs typeface="Arial"/>
              </a:rPr>
              <a:t>velocidad;más</a:t>
            </a:r>
            <a:r>
              <a:rPr lang="es-ES" sz="2400" dirty="0">
                <a:latin typeface="Arial"/>
                <a:cs typeface="Arial"/>
              </a:rPr>
              <a:t> abajo, más espacio.)</a:t>
            </a:r>
            <a:endParaRPr sz="2400" dirty="0">
              <a:latin typeface="Arial"/>
              <a:cs typeface="Arial"/>
            </a:endParaRPr>
          </a:p>
        </p:txBody>
      </p:sp>
      <p:sp>
        <p:nvSpPr>
          <p:cNvPr id="4" name="object 4"/>
          <p:cNvSpPr txBox="1"/>
          <p:nvPr/>
        </p:nvSpPr>
        <p:spPr>
          <a:xfrm>
            <a:off x="4121868" y="1030361"/>
            <a:ext cx="370205" cy="219075"/>
          </a:xfrm>
          <a:prstGeom prst="rect">
            <a:avLst/>
          </a:prstGeom>
        </p:spPr>
        <p:txBody>
          <a:bodyPr vert="horz" wrap="square" lIns="0" tIns="15240" rIns="0" bIns="0" rtlCol="0">
            <a:spAutoFit/>
          </a:bodyPr>
          <a:lstStyle/>
          <a:p>
            <a:pPr marL="12700">
              <a:lnSpc>
                <a:spcPct val="100000"/>
              </a:lnSpc>
              <a:spcBef>
                <a:spcPts val="120"/>
              </a:spcBef>
            </a:pPr>
            <a:r>
              <a:rPr sz="1250" b="1" spc="5" dirty="0">
                <a:solidFill>
                  <a:srgbClr val="25221E"/>
                </a:solidFill>
                <a:latin typeface="Arial"/>
                <a:cs typeface="Arial"/>
              </a:rPr>
              <a:t>R</a:t>
            </a:r>
            <a:r>
              <a:rPr sz="1250" b="1" spc="25" dirty="0">
                <a:solidFill>
                  <a:srgbClr val="25221E"/>
                </a:solidFill>
                <a:latin typeface="Arial"/>
                <a:cs typeface="Arial"/>
              </a:rPr>
              <a:t>e</a:t>
            </a:r>
            <a:r>
              <a:rPr sz="1250" b="1" spc="-45" dirty="0">
                <a:solidFill>
                  <a:srgbClr val="25221E"/>
                </a:solidFill>
                <a:latin typeface="Arial"/>
                <a:cs typeface="Arial"/>
              </a:rPr>
              <a:t>g</a:t>
            </a:r>
            <a:r>
              <a:rPr sz="1250" b="1" spc="5" dirty="0">
                <a:solidFill>
                  <a:srgbClr val="25221E"/>
                </a:solidFill>
                <a:latin typeface="Arial"/>
                <a:cs typeface="Arial"/>
              </a:rPr>
              <a:t>.</a:t>
            </a:r>
            <a:endParaRPr sz="1250">
              <a:latin typeface="Arial"/>
              <a:cs typeface="Arial"/>
            </a:endParaRPr>
          </a:p>
        </p:txBody>
      </p:sp>
      <p:sp>
        <p:nvSpPr>
          <p:cNvPr id="5" name="object 5"/>
          <p:cNvSpPr txBox="1"/>
          <p:nvPr/>
        </p:nvSpPr>
        <p:spPr>
          <a:xfrm>
            <a:off x="3907790" y="1481090"/>
            <a:ext cx="737870" cy="219075"/>
          </a:xfrm>
          <a:prstGeom prst="rect">
            <a:avLst/>
          </a:prstGeom>
        </p:spPr>
        <p:txBody>
          <a:bodyPr vert="horz" wrap="square" lIns="0" tIns="15240" rIns="0" bIns="0" rtlCol="0">
            <a:spAutoFit/>
          </a:bodyPr>
          <a:lstStyle/>
          <a:p>
            <a:pPr marL="12700">
              <a:lnSpc>
                <a:spcPct val="100000"/>
              </a:lnSpc>
              <a:spcBef>
                <a:spcPts val="120"/>
              </a:spcBef>
            </a:pPr>
            <a:r>
              <a:rPr sz="1250" b="1" spc="25" dirty="0">
                <a:solidFill>
                  <a:srgbClr val="25221E"/>
                </a:solidFill>
                <a:latin typeface="Arial"/>
                <a:cs typeface="Arial"/>
              </a:rPr>
              <a:t>M.</a:t>
            </a:r>
            <a:r>
              <a:rPr sz="1250" b="1" spc="-80" dirty="0">
                <a:solidFill>
                  <a:srgbClr val="25221E"/>
                </a:solidFill>
                <a:latin typeface="Arial"/>
                <a:cs typeface="Arial"/>
              </a:rPr>
              <a:t> </a:t>
            </a:r>
            <a:r>
              <a:rPr sz="1250" b="1" spc="10" dirty="0">
                <a:solidFill>
                  <a:srgbClr val="25221E"/>
                </a:solidFill>
                <a:latin typeface="Arial"/>
                <a:cs typeface="Arial"/>
              </a:rPr>
              <a:t>Cache</a:t>
            </a:r>
            <a:endParaRPr sz="1250" dirty="0">
              <a:latin typeface="Arial"/>
              <a:cs typeface="Arial"/>
            </a:endParaRPr>
          </a:p>
        </p:txBody>
      </p:sp>
      <p:sp>
        <p:nvSpPr>
          <p:cNvPr id="6" name="object 6"/>
          <p:cNvSpPr txBox="1"/>
          <p:nvPr/>
        </p:nvSpPr>
        <p:spPr>
          <a:xfrm>
            <a:off x="3710728" y="2031882"/>
            <a:ext cx="1160780" cy="219075"/>
          </a:xfrm>
          <a:prstGeom prst="rect">
            <a:avLst/>
          </a:prstGeom>
        </p:spPr>
        <p:txBody>
          <a:bodyPr vert="horz" wrap="square" lIns="0" tIns="15240" rIns="0" bIns="0" rtlCol="0">
            <a:spAutoFit/>
          </a:bodyPr>
          <a:lstStyle/>
          <a:p>
            <a:pPr marL="12700">
              <a:lnSpc>
                <a:spcPct val="100000"/>
              </a:lnSpc>
              <a:spcBef>
                <a:spcPts val="120"/>
              </a:spcBef>
            </a:pPr>
            <a:r>
              <a:rPr sz="1250" b="1" spc="5" dirty="0">
                <a:solidFill>
                  <a:srgbClr val="25221E"/>
                </a:solidFill>
                <a:latin typeface="Arial"/>
                <a:cs typeface="Arial"/>
              </a:rPr>
              <a:t>Mem.</a:t>
            </a:r>
            <a:r>
              <a:rPr sz="1250" b="1" spc="-25" dirty="0">
                <a:solidFill>
                  <a:srgbClr val="25221E"/>
                </a:solidFill>
                <a:latin typeface="Arial"/>
                <a:cs typeface="Arial"/>
              </a:rPr>
              <a:t> </a:t>
            </a:r>
            <a:r>
              <a:rPr sz="1250" b="1" dirty="0">
                <a:solidFill>
                  <a:srgbClr val="25221E"/>
                </a:solidFill>
                <a:latin typeface="Arial"/>
                <a:cs typeface="Arial"/>
              </a:rPr>
              <a:t>Principal</a:t>
            </a:r>
            <a:endParaRPr sz="1250">
              <a:latin typeface="Arial"/>
              <a:cs typeface="Arial"/>
            </a:endParaRPr>
          </a:p>
        </p:txBody>
      </p:sp>
      <p:sp>
        <p:nvSpPr>
          <p:cNvPr id="7" name="object 7"/>
          <p:cNvSpPr txBox="1"/>
          <p:nvPr/>
        </p:nvSpPr>
        <p:spPr>
          <a:xfrm>
            <a:off x="4023001" y="2609592"/>
            <a:ext cx="553720" cy="219075"/>
          </a:xfrm>
          <a:prstGeom prst="rect">
            <a:avLst/>
          </a:prstGeom>
        </p:spPr>
        <p:txBody>
          <a:bodyPr vert="horz" wrap="square" lIns="0" tIns="15240" rIns="0" bIns="0" rtlCol="0">
            <a:spAutoFit/>
          </a:bodyPr>
          <a:lstStyle/>
          <a:p>
            <a:pPr marL="12700">
              <a:lnSpc>
                <a:spcPct val="100000"/>
              </a:lnSpc>
              <a:spcBef>
                <a:spcPts val="120"/>
              </a:spcBef>
            </a:pPr>
            <a:r>
              <a:rPr sz="1250" b="1" spc="5" dirty="0">
                <a:solidFill>
                  <a:srgbClr val="25221E"/>
                </a:solidFill>
                <a:latin typeface="Arial"/>
                <a:cs typeface="Arial"/>
              </a:rPr>
              <a:t>D</a:t>
            </a:r>
            <a:r>
              <a:rPr sz="1250" b="1" spc="10" dirty="0">
                <a:solidFill>
                  <a:srgbClr val="25221E"/>
                </a:solidFill>
                <a:latin typeface="Arial"/>
                <a:cs typeface="Arial"/>
              </a:rPr>
              <a:t>i</a:t>
            </a:r>
            <a:r>
              <a:rPr sz="1250" b="1" spc="-5" dirty="0">
                <a:solidFill>
                  <a:srgbClr val="25221E"/>
                </a:solidFill>
                <a:latin typeface="Arial"/>
                <a:cs typeface="Arial"/>
              </a:rPr>
              <a:t>s</a:t>
            </a:r>
            <a:r>
              <a:rPr sz="1250" b="1" spc="25" dirty="0">
                <a:solidFill>
                  <a:srgbClr val="25221E"/>
                </a:solidFill>
                <a:latin typeface="Arial"/>
                <a:cs typeface="Arial"/>
              </a:rPr>
              <a:t>c</a:t>
            </a:r>
            <a:r>
              <a:rPr sz="1250" b="1" spc="-15" dirty="0">
                <a:solidFill>
                  <a:srgbClr val="25221E"/>
                </a:solidFill>
                <a:latin typeface="Arial"/>
                <a:cs typeface="Arial"/>
              </a:rPr>
              <a:t>o</a:t>
            </a:r>
            <a:r>
              <a:rPr sz="1250" b="1" spc="10" dirty="0">
                <a:solidFill>
                  <a:srgbClr val="25221E"/>
                </a:solidFill>
                <a:latin typeface="Arial"/>
                <a:cs typeface="Arial"/>
              </a:rPr>
              <a:t>s</a:t>
            </a:r>
            <a:endParaRPr sz="1250">
              <a:latin typeface="Arial"/>
              <a:cs typeface="Arial"/>
            </a:endParaRPr>
          </a:p>
        </p:txBody>
      </p:sp>
      <p:sp>
        <p:nvSpPr>
          <p:cNvPr id="8" name="object 8"/>
          <p:cNvSpPr txBox="1"/>
          <p:nvPr/>
        </p:nvSpPr>
        <p:spPr>
          <a:xfrm>
            <a:off x="6004113" y="1506979"/>
            <a:ext cx="939165" cy="219075"/>
          </a:xfrm>
          <a:prstGeom prst="rect">
            <a:avLst/>
          </a:prstGeom>
        </p:spPr>
        <p:txBody>
          <a:bodyPr vert="horz" wrap="square" lIns="0" tIns="15240" rIns="0" bIns="0" rtlCol="0">
            <a:spAutoFit/>
          </a:bodyPr>
          <a:lstStyle/>
          <a:p>
            <a:pPr marL="12700">
              <a:lnSpc>
                <a:spcPct val="100000"/>
              </a:lnSpc>
              <a:spcBef>
                <a:spcPts val="120"/>
              </a:spcBef>
            </a:pPr>
            <a:r>
              <a:rPr sz="1250" b="1" spc="10" dirty="0">
                <a:solidFill>
                  <a:srgbClr val="25221E"/>
                </a:solidFill>
                <a:latin typeface="Arial"/>
                <a:cs typeface="Arial"/>
              </a:rPr>
              <a:t>Gestión</a:t>
            </a:r>
            <a:r>
              <a:rPr sz="1250" b="1" spc="-80" dirty="0">
                <a:solidFill>
                  <a:srgbClr val="25221E"/>
                </a:solidFill>
                <a:latin typeface="Arial"/>
                <a:cs typeface="Arial"/>
              </a:rPr>
              <a:t> </a:t>
            </a:r>
            <a:r>
              <a:rPr sz="1250" b="1" spc="10" dirty="0">
                <a:solidFill>
                  <a:srgbClr val="25221E"/>
                </a:solidFill>
                <a:latin typeface="Arial"/>
                <a:cs typeface="Arial"/>
              </a:rPr>
              <a:t>HW</a:t>
            </a:r>
            <a:endParaRPr sz="1250">
              <a:latin typeface="Arial"/>
              <a:cs typeface="Arial"/>
            </a:endParaRPr>
          </a:p>
        </p:txBody>
      </p:sp>
      <p:sp>
        <p:nvSpPr>
          <p:cNvPr id="9" name="object 9"/>
          <p:cNvSpPr txBox="1"/>
          <p:nvPr/>
        </p:nvSpPr>
        <p:spPr>
          <a:xfrm>
            <a:off x="2116709" y="1046613"/>
            <a:ext cx="545465" cy="219075"/>
          </a:xfrm>
          <a:prstGeom prst="rect">
            <a:avLst/>
          </a:prstGeom>
        </p:spPr>
        <p:txBody>
          <a:bodyPr vert="horz" wrap="square" lIns="0" tIns="15240" rIns="0" bIns="0" rtlCol="0">
            <a:spAutoFit/>
          </a:bodyPr>
          <a:lstStyle/>
          <a:p>
            <a:pPr marL="12700">
              <a:lnSpc>
                <a:spcPct val="100000"/>
              </a:lnSpc>
              <a:spcBef>
                <a:spcPts val="120"/>
              </a:spcBef>
            </a:pPr>
            <a:r>
              <a:rPr sz="1250" b="1" spc="5" dirty="0">
                <a:solidFill>
                  <a:srgbClr val="25221E"/>
                </a:solidFill>
                <a:latin typeface="Arial"/>
                <a:cs typeface="Arial"/>
              </a:rPr>
              <a:t>Nivel</a:t>
            </a:r>
            <a:r>
              <a:rPr sz="1250" b="1" spc="-75" dirty="0">
                <a:solidFill>
                  <a:srgbClr val="25221E"/>
                </a:solidFill>
                <a:latin typeface="Arial"/>
                <a:cs typeface="Arial"/>
              </a:rPr>
              <a:t> </a:t>
            </a:r>
            <a:r>
              <a:rPr sz="1250" b="1" spc="10" dirty="0">
                <a:solidFill>
                  <a:srgbClr val="25221E"/>
                </a:solidFill>
                <a:latin typeface="Arial"/>
                <a:cs typeface="Arial"/>
              </a:rPr>
              <a:t>0</a:t>
            </a:r>
            <a:endParaRPr sz="1250">
              <a:latin typeface="Arial"/>
              <a:cs typeface="Arial"/>
            </a:endParaRPr>
          </a:p>
        </p:txBody>
      </p:sp>
      <p:sp>
        <p:nvSpPr>
          <p:cNvPr id="10" name="object 10"/>
          <p:cNvSpPr txBox="1"/>
          <p:nvPr/>
        </p:nvSpPr>
        <p:spPr>
          <a:xfrm>
            <a:off x="2116709" y="2047127"/>
            <a:ext cx="545465" cy="219075"/>
          </a:xfrm>
          <a:prstGeom prst="rect">
            <a:avLst/>
          </a:prstGeom>
        </p:spPr>
        <p:txBody>
          <a:bodyPr vert="horz" wrap="square" lIns="0" tIns="15240" rIns="0" bIns="0" rtlCol="0">
            <a:spAutoFit/>
          </a:bodyPr>
          <a:lstStyle/>
          <a:p>
            <a:pPr marL="12700">
              <a:lnSpc>
                <a:spcPct val="100000"/>
              </a:lnSpc>
              <a:spcBef>
                <a:spcPts val="120"/>
              </a:spcBef>
            </a:pPr>
            <a:r>
              <a:rPr sz="1250" b="1" spc="5" dirty="0">
                <a:solidFill>
                  <a:srgbClr val="25221E"/>
                </a:solidFill>
                <a:latin typeface="Arial"/>
                <a:cs typeface="Arial"/>
              </a:rPr>
              <a:t>Nivel</a:t>
            </a:r>
            <a:r>
              <a:rPr sz="1250" b="1" spc="-75" dirty="0">
                <a:solidFill>
                  <a:srgbClr val="25221E"/>
                </a:solidFill>
                <a:latin typeface="Arial"/>
                <a:cs typeface="Arial"/>
              </a:rPr>
              <a:t> </a:t>
            </a:r>
            <a:r>
              <a:rPr sz="1250" b="1" spc="10" dirty="0">
                <a:solidFill>
                  <a:srgbClr val="25221E"/>
                </a:solidFill>
                <a:latin typeface="Arial"/>
                <a:cs typeface="Arial"/>
              </a:rPr>
              <a:t>2</a:t>
            </a:r>
            <a:endParaRPr sz="1250">
              <a:latin typeface="Arial"/>
              <a:cs typeface="Arial"/>
            </a:endParaRPr>
          </a:p>
        </p:txBody>
      </p:sp>
      <p:sp>
        <p:nvSpPr>
          <p:cNvPr id="11" name="object 11"/>
          <p:cNvSpPr txBox="1"/>
          <p:nvPr/>
        </p:nvSpPr>
        <p:spPr>
          <a:xfrm>
            <a:off x="2116709" y="1484414"/>
            <a:ext cx="545465" cy="219075"/>
          </a:xfrm>
          <a:prstGeom prst="rect">
            <a:avLst/>
          </a:prstGeom>
        </p:spPr>
        <p:txBody>
          <a:bodyPr vert="horz" wrap="square" lIns="0" tIns="15240" rIns="0" bIns="0" rtlCol="0">
            <a:spAutoFit/>
          </a:bodyPr>
          <a:lstStyle/>
          <a:p>
            <a:pPr marL="12700">
              <a:lnSpc>
                <a:spcPct val="100000"/>
              </a:lnSpc>
              <a:spcBef>
                <a:spcPts val="120"/>
              </a:spcBef>
            </a:pPr>
            <a:r>
              <a:rPr sz="1250" b="1" spc="5" dirty="0">
                <a:solidFill>
                  <a:srgbClr val="25221E"/>
                </a:solidFill>
                <a:latin typeface="Arial"/>
                <a:cs typeface="Arial"/>
              </a:rPr>
              <a:t>Nivel</a:t>
            </a:r>
            <a:r>
              <a:rPr sz="1250" b="1" spc="-75" dirty="0">
                <a:solidFill>
                  <a:srgbClr val="25221E"/>
                </a:solidFill>
                <a:latin typeface="Arial"/>
                <a:cs typeface="Arial"/>
              </a:rPr>
              <a:t> </a:t>
            </a:r>
            <a:r>
              <a:rPr sz="1250" b="1" spc="10" dirty="0">
                <a:solidFill>
                  <a:srgbClr val="25221E"/>
                </a:solidFill>
                <a:latin typeface="Arial"/>
                <a:cs typeface="Arial"/>
              </a:rPr>
              <a:t>1</a:t>
            </a:r>
            <a:endParaRPr sz="1250">
              <a:latin typeface="Arial"/>
              <a:cs typeface="Arial"/>
            </a:endParaRPr>
          </a:p>
        </p:txBody>
      </p:sp>
      <p:sp>
        <p:nvSpPr>
          <p:cNvPr id="12" name="object 12"/>
          <p:cNvSpPr txBox="1"/>
          <p:nvPr/>
        </p:nvSpPr>
        <p:spPr>
          <a:xfrm>
            <a:off x="2116709" y="2609754"/>
            <a:ext cx="545465" cy="219075"/>
          </a:xfrm>
          <a:prstGeom prst="rect">
            <a:avLst/>
          </a:prstGeom>
        </p:spPr>
        <p:txBody>
          <a:bodyPr vert="horz" wrap="square" lIns="0" tIns="15240" rIns="0" bIns="0" rtlCol="0">
            <a:spAutoFit/>
          </a:bodyPr>
          <a:lstStyle/>
          <a:p>
            <a:pPr marL="12700">
              <a:lnSpc>
                <a:spcPct val="100000"/>
              </a:lnSpc>
              <a:spcBef>
                <a:spcPts val="120"/>
              </a:spcBef>
            </a:pPr>
            <a:r>
              <a:rPr sz="1250" b="1" spc="5" dirty="0">
                <a:solidFill>
                  <a:srgbClr val="25221E"/>
                </a:solidFill>
                <a:latin typeface="Arial"/>
                <a:cs typeface="Arial"/>
              </a:rPr>
              <a:t>Nivel</a:t>
            </a:r>
            <a:r>
              <a:rPr sz="1250" b="1" spc="-75" dirty="0">
                <a:solidFill>
                  <a:srgbClr val="25221E"/>
                </a:solidFill>
                <a:latin typeface="Arial"/>
                <a:cs typeface="Arial"/>
              </a:rPr>
              <a:t> </a:t>
            </a:r>
            <a:r>
              <a:rPr sz="1250" b="1" spc="10" dirty="0">
                <a:solidFill>
                  <a:srgbClr val="25221E"/>
                </a:solidFill>
                <a:latin typeface="Arial"/>
                <a:cs typeface="Arial"/>
              </a:rPr>
              <a:t>3</a:t>
            </a:r>
            <a:endParaRPr sz="1250">
              <a:latin typeface="Arial"/>
              <a:cs typeface="Arial"/>
            </a:endParaRPr>
          </a:p>
        </p:txBody>
      </p:sp>
      <p:sp>
        <p:nvSpPr>
          <p:cNvPr id="13" name="object 13"/>
          <p:cNvSpPr txBox="1"/>
          <p:nvPr/>
        </p:nvSpPr>
        <p:spPr>
          <a:xfrm>
            <a:off x="6000818" y="2006061"/>
            <a:ext cx="991869" cy="219075"/>
          </a:xfrm>
          <a:prstGeom prst="rect">
            <a:avLst/>
          </a:prstGeom>
        </p:spPr>
        <p:txBody>
          <a:bodyPr vert="horz" wrap="square" lIns="0" tIns="15240" rIns="0" bIns="0" rtlCol="0">
            <a:spAutoFit/>
          </a:bodyPr>
          <a:lstStyle/>
          <a:p>
            <a:pPr marL="12700">
              <a:lnSpc>
                <a:spcPct val="100000"/>
              </a:lnSpc>
              <a:spcBef>
                <a:spcPts val="120"/>
              </a:spcBef>
            </a:pPr>
            <a:r>
              <a:rPr sz="1250" b="1" spc="5" dirty="0">
                <a:solidFill>
                  <a:srgbClr val="EB3D00"/>
                </a:solidFill>
                <a:latin typeface="Arial"/>
                <a:cs typeface="Arial"/>
              </a:rPr>
              <a:t>Gestión</a:t>
            </a:r>
            <a:r>
              <a:rPr sz="1250" b="1" spc="-60" dirty="0">
                <a:solidFill>
                  <a:srgbClr val="EB3D00"/>
                </a:solidFill>
                <a:latin typeface="Arial"/>
                <a:cs typeface="Arial"/>
              </a:rPr>
              <a:t> </a:t>
            </a:r>
            <a:r>
              <a:rPr sz="1250" b="1" spc="5" dirty="0">
                <a:solidFill>
                  <a:srgbClr val="EB3D00"/>
                </a:solidFill>
                <a:latin typeface="Arial"/>
                <a:cs typeface="Arial"/>
              </a:rPr>
              <a:t>S.O.</a:t>
            </a:r>
            <a:endParaRPr sz="1250">
              <a:latin typeface="Arial"/>
              <a:cs typeface="Arial"/>
            </a:endParaRPr>
          </a:p>
        </p:txBody>
      </p:sp>
      <p:sp>
        <p:nvSpPr>
          <p:cNvPr id="14" name="object 14"/>
          <p:cNvSpPr txBox="1"/>
          <p:nvPr/>
        </p:nvSpPr>
        <p:spPr>
          <a:xfrm>
            <a:off x="6000818" y="2577639"/>
            <a:ext cx="991869" cy="219075"/>
          </a:xfrm>
          <a:prstGeom prst="rect">
            <a:avLst/>
          </a:prstGeom>
        </p:spPr>
        <p:txBody>
          <a:bodyPr vert="horz" wrap="square" lIns="0" tIns="15240" rIns="0" bIns="0" rtlCol="0">
            <a:spAutoFit/>
          </a:bodyPr>
          <a:lstStyle/>
          <a:p>
            <a:pPr marL="12700">
              <a:lnSpc>
                <a:spcPct val="100000"/>
              </a:lnSpc>
              <a:spcBef>
                <a:spcPts val="120"/>
              </a:spcBef>
            </a:pPr>
            <a:r>
              <a:rPr sz="1250" b="1" spc="5" dirty="0">
                <a:solidFill>
                  <a:srgbClr val="EB3D00"/>
                </a:solidFill>
                <a:latin typeface="Arial"/>
                <a:cs typeface="Arial"/>
              </a:rPr>
              <a:t>Gestión</a:t>
            </a:r>
            <a:r>
              <a:rPr sz="1250" b="1" spc="-50" dirty="0">
                <a:solidFill>
                  <a:srgbClr val="EB3D00"/>
                </a:solidFill>
                <a:latin typeface="Arial"/>
                <a:cs typeface="Arial"/>
              </a:rPr>
              <a:t> </a:t>
            </a:r>
            <a:r>
              <a:rPr sz="1250" b="1" dirty="0">
                <a:solidFill>
                  <a:srgbClr val="EB3D00"/>
                </a:solidFill>
                <a:latin typeface="Arial"/>
                <a:cs typeface="Arial"/>
              </a:rPr>
              <a:t>S.O.</a:t>
            </a:r>
            <a:endParaRPr sz="1250">
              <a:latin typeface="Arial"/>
              <a:cs typeface="Arial"/>
            </a:endParaRPr>
          </a:p>
        </p:txBody>
      </p:sp>
      <p:sp>
        <p:nvSpPr>
          <p:cNvPr id="15" name="object 15"/>
          <p:cNvSpPr/>
          <p:nvPr/>
        </p:nvSpPr>
        <p:spPr>
          <a:xfrm>
            <a:off x="2895600" y="762000"/>
            <a:ext cx="2762250" cy="2304415"/>
          </a:xfrm>
          <a:custGeom>
            <a:avLst/>
            <a:gdLst/>
            <a:ahLst/>
            <a:cxnLst/>
            <a:rect l="l" t="t" r="r" b="b"/>
            <a:pathLst>
              <a:path w="2762250" h="2304415">
                <a:moveTo>
                  <a:pt x="2762097" y="2304097"/>
                </a:moveTo>
                <a:lnTo>
                  <a:pt x="2754503" y="2288870"/>
                </a:lnTo>
                <a:lnTo>
                  <a:pt x="2754503" y="2285073"/>
                </a:lnTo>
                <a:lnTo>
                  <a:pt x="2752229" y="2285073"/>
                </a:lnTo>
                <a:lnTo>
                  <a:pt x="2726080" y="2241258"/>
                </a:lnTo>
                <a:lnTo>
                  <a:pt x="2726080" y="2284692"/>
                </a:lnTo>
                <a:lnTo>
                  <a:pt x="35966" y="2284692"/>
                </a:lnTo>
                <a:lnTo>
                  <a:pt x="364807" y="1732000"/>
                </a:lnTo>
                <a:lnTo>
                  <a:pt x="2396261" y="1732000"/>
                </a:lnTo>
                <a:lnTo>
                  <a:pt x="2726080" y="2284692"/>
                </a:lnTo>
                <a:lnTo>
                  <a:pt x="2726080" y="2241258"/>
                </a:lnTo>
                <a:lnTo>
                  <a:pt x="2384806" y="1669389"/>
                </a:lnTo>
                <a:lnTo>
                  <a:pt x="2384806" y="1712798"/>
                </a:lnTo>
                <a:lnTo>
                  <a:pt x="376237" y="1712798"/>
                </a:lnTo>
                <a:lnTo>
                  <a:pt x="705307" y="1159738"/>
                </a:lnTo>
                <a:lnTo>
                  <a:pt x="2054771" y="1159738"/>
                </a:lnTo>
                <a:lnTo>
                  <a:pt x="2384806" y="1712798"/>
                </a:lnTo>
                <a:lnTo>
                  <a:pt x="2384806" y="1669389"/>
                </a:lnTo>
                <a:lnTo>
                  <a:pt x="2043417" y="1097318"/>
                </a:lnTo>
                <a:lnTo>
                  <a:pt x="2043417" y="1140714"/>
                </a:lnTo>
                <a:lnTo>
                  <a:pt x="716635" y="1140714"/>
                </a:lnTo>
                <a:lnTo>
                  <a:pt x="1043571" y="591248"/>
                </a:lnTo>
                <a:lnTo>
                  <a:pt x="1715528" y="591248"/>
                </a:lnTo>
                <a:lnTo>
                  <a:pt x="2043417" y="1140714"/>
                </a:lnTo>
                <a:lnTo>
                  <a:pt x="2043417" y="1097318"/>
                </a:lnTo>
                <a:lnTo>
                  <a:pt x="1701901" y="525043"/>
                </a:lnTo>
                <a:lnTo>
                  <a:pt x="1701901" y="568413"/>
                </a:lnTo>
                <a:lnTo>
                  <a:pt x="1057148" y="568413"/>
                </a:lnTo>
                <a:lnTo>
                  <a:pt x="1379067" y="27393"/>
                </a:lnTo>
                <a:lnTo>
                  <a:pt x="1701901" y="568413"/>
                </a:lnTo>
                <a:lnTo>
                  <a:pt x="1701901" y="525043"/>
                </a:lnTo>
                <a:lnTo>
                  <a:pt x="1388579" y="0"/>
                </a:lnTo>
                <a:lnTo>
                  <a:pt x="1379054" y="5715"/>
                </a:lnTo>
                <a:lnTo>
                  <a:pt x="1369542" y="0"/>
                </a:lnTo>
                <a:lnTo>
                  <a:pt x="690816" y="1140714"/>
                </a:lnTo>
                <a:lnTo>
                  <a:pt x="690524" y="1140714"/>
                </a:lnTo>
                <a:lnTo>
                  <a:pt x="690524" y="1141222"/>
                </a:lnTo>
                <a:lnTo>
                  <a:pt x="9918" y="2285073"/>
                </a:lnTo>
                <a:lnTo>
                  <a:pt x="7670" y="2285073"/>
                </a:lnTo>
                <a:lnTo>
                  <a:pt x="7670" y="2288870"/>
                </a:lnTo>
                <a:lnTo>
                  <a:pt x="0" y="2304097"/>
                </a:lnTo>
                <a:lnTo>
                  <a:pt x="7670" y="2304097"/>
                </a:lnTo>
                <a:lnTo>
                  <a:pt x="15265" y="2304097"/>
                </a:lnTo>
                <a:lnTo>
                  <a:pt x="2746832" y="2304097"/>
                </a:lnTo>
                <a:lnTo>
                  <a:pt x="2754503" y="2304097"/>
                </a:lnTo>
                <a:lnTo>
                  <a:pt x="2762097" y="2304097"/>
                </a:lnTo>
                <a:close/>
              </a:path>
            </a:pathLst>
          </a:custGeom>
          <a:solidFill>
            <a:srgbClr val="25221E"/>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240518-F869-4419-BD20-5BB4122DF71B}"/>
              </a:ext>
            </a:extLst>
          </p:cNvPr>
          <p:cNvSpPr>
            <a:spLocks noGrp="1"/>
          </p:cNvSpPr>
          <p:nvPr>
            <p:ph type="title"/>
          </p:nvPr>
        </p:nvSpPr>
        <p:spPr>
          <a:xfrm>
            <a:off x="533400" y="152400"/>
            <a:ext cx="7886700" cy="777874"/>
          </a:xfrm>
        </p:spPr>
        <p:txBody>
          <a:bodyPr/>
          <a:lstStyle/>
          <a:p>
            <a:r>
              <a:rPr lang="es-ES" dirty="0"/>
              <a:t>Reloj</a:t>
            </a:r>
          </a:p>
        </p:txBody>
      </p:sp>
      <p:sp>
        <p:nvSpPr>
          <p:cNvPr id="3" name="Marcador de contenido 2">
            <a:extLst>
              <a:ext uri="{FF2B5EF4-FFF2-40B4-BE49-F238E27FC236}">
                <a16:creationId xmlns:a16="http://schemas.microsoft.com/office/drawing/2014/main" id="{CA77B056-0C08-459D-938F-A4DC3F1046A9}"/>
              </a:ext>
            </a:extLst>
          </p:cNvPr>
          <p:cNvSpPr>
            <a:spLocks noGrp="1"/>
          </p:cNvSpPr>
          <p:nvPr>
            <p:ph idx="1"/>
          </p:nvPr>
        </p:nvSpPr>
        <p:spPr>
          <a:xfrm>
            <a:off x="628650" y="930274"/>
            <a:ext cx="7886700" cy="5246689"/>
          </a:xfrm>
        </p:spPr>
        <p:txBody>
          <a:bodyPr/>
          <a:lstStyle/>
          <a:p>
            <a:pPr marL="768985" marR="1072515" indent="0">
              <a:lnSpc>
                <a:spcPct val="91000"/>
              </a:lnSpc>
              <a:spcBef>
                <a:spcPts val="5"/>
              </a:spcBef>
              <a:spcAft>
                <a:spcPts val="0"/>
              </a:spcAft>
              <a:buNone/>
            </a:pPr>
            <a:r>
              <a:rPr lang="es-ES" sz="1800" dirty="0">
                <a:effectLst/>
                <a:latin typeface="Times New Roman" panose="02020603050405020304" pitchFamily="18" charset="0"/>
                <a:ea typeface="Times New Roman" panose="02020603050405020304" pitchFamily="18" charset="0"/>
              </a:rPr>
              <a:t>El</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término</a:t>
            </a:r>
            <a:r>
              <a:rPr lang="es-ES" sz="1800" spc="-10" dirty="0">
                <a:effectLst/>
                <a:latin typeface="Times New Roman" panose="02020603050405020304" pitchFamily="18" charset="0"/>
                <a:ea typeface="Times New Roman" panose="02020603050405020304" pitchFamily="18" charset="0"/>
              </a:rPr>
              <a:t> </a:t>
            </a:r>
            <a:r>
              <a:rPr lang="es-ES" sz="1800" i="1" dirty="0">
                <a:effectLst/>
                <a:latin typeface="Times New Roman" panose="02020603050405020304" pitchFamily="18" charset="0"/>
                <a:ea typeface="Times New Roman" panose="02020603050405020304" pitchFamily="18" charset="0"/>
              </a:rPr>
              <a:t>reloj</a:t>
            </a:r>
            <a:r>
              <a:rPr lang="es-ES" sz="1800" i="1"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se</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aplica</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a</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las</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computadoras</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con</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tres</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acepciones</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diferentes,:</a:t>
            </a:r>
          </a:p>
          <a:p>
            <a:pPr marL="768985" marR="1072515" indent="0">
              <a:lnSpc>
                <a:spcPct val="91000"/>
              </a:lnSpc>
              <a:spcBef>
                <a:spcPts val="5"/>
              </a:spcBef>
              <a:spcAft>
                <a:spcPts val="0"/>
              </a:spcAft>
              <a:buNone/>
            </a:pPr>
            <a:r>
              <a:rPr lang="es-ES" sz="1800" dirty="0">
                <a:latin typeface="Times New Roman" panose="02020603050405020304" pitchFamily="18" charset="0"/>
                <a:ea typeface="Times New Roman" panose="02020603050405020304" pitchFamily="18" charset="0"/>
              </a:rPr>
              <a:t>(El oscilador es el reloj, todo se hace en torno a él; dependiendo de su frecuencia en hercios)</a:t>
            </a:r>
            <a:endParaRPr lang="es-ES" sz="1800" dirty="0">
              <a:effectLst/>
              <a:latin typeface="Times New Roman" panose="02020603050405020304" pitchFamily="18" charset="0"/>
              <a:ea typeface="Times New Roman" panose="02020603050405020304" pitchFamily="18" charset="0"/>
            </a:endParaRPr>
          </a:p>
          <a:p>
            <a:pPr marL="0" indent="0">
              <a:buNone/>
            </a:pPr>
            <a:endParaRPr lang="es-ES" sz="1800" dirty="0">
              <a:effectLst/>
              <a:latin typeface="Times New Roman" panose="02020603050405020304" pitchFamily="18" charset="0"/>
              <a:ea typeface="Times New Roman" panose="02020603050405020304" pitchFamily="18" charset="0"/>
            </a:endParaRPr>
          </a:p>
          <a:p>
            <a:pPr marL="1143000" lvl="2" indent="-228600">
              <a:buFont typeface="Verdana" panose="020B0604030504040204" pitchFamily="34" charset="0"/>
              <a:buChar char="•"/>
              <a:tabLst>
                <a:tab pos="1501140" algn="l"/>
              </a:tabLst>
            </a:pPr>
            <a:r>
              <a:rPr lang="es-ES" sz="1800" dirty="0">
                <a:effectLst/>
                <a:latin typeface="Times New Roman" panose="02020603050405020304" pitchFamily="18" charset="0"/>
                <a:ea typeface="Verdana" panose="020B0604030504040204" pitchFamily="34" charset="0"/>
                <a:cs typeface="Verdana" panose="020B0604030504040204" pitchFamily="34" charset="0"/>
              </a:rPr>
              <a:t>Señal</a:t>
            </a:r>
            <a:r>
              <a:rPr lang="es-ES" sz="1800" spc="-4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que</a:t>
            </a:r>
            <a:r>
              <a:rPr lang="es-ES" sz="1800" spc="-35"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gobierna</a:t>
            </a:r>
            <a:r>
              <a:rPr lang="es-ES" sz="1800" spc="-35"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el</a:t>
            </a:r>
            <a:r>
              <a:rPr lang="es-ES" sz="1800" spc="-4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ritmo</a:t>
            </a:r>
            <a:r>
              <a:rPr lang="es-ES" sz="1800" spc="-35"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de</a:t>
            </a:r>
            <a:r>
              <a:rPr lang="es-ES" sz="1800" spc="-4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ejecución</a:t>
            </a:r>
            <a:r>
              <a:rPr lang="es-ES" sz="1800" spc="-3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de</a:t>
            </a:r>
            <a:r>
              <a:rPr lang="es-ES" sz="1800" spc="-35"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las</a:t>
            </a:r>
            <a:r>
              <a:rPr lang="es-ES" sz="1800" spc="-3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instrucciones</a:t>
            </a:r>
            <a:r>
              <a:rPr lang="es-ES" sz="1800" spc="-30" dirty="0">
                <a:effectLst/>
                <a:latin typeface="Times New Roman" panose="02020603050405020304" pitchFamily="18" charset="0"/>
                <a:ea typeface="Verdana" panose="020B0604030504040204" pitchFamily="34" charset="0"/>
                <a:cs typeface="Verdana" panose="020B0604030504040204" pitchFamily="34" charset="0"/>
              </a:rPr>
              <a:t> </a:t>
            </a:r>
            <a:r>
              <a:rPr lang="es-ES" sz="1800" spc="-10" dirty="0">
                <a:effectLst/>
                <a:latin typeface="Times New Roman" panose="02020603050405020304" pitchFamily="18" charset="0"/>
                <a:ea typeface="Verdana" panose="020B0604030504040204" pitchFamily="34" charset="0"/>
                <a:cs typeface="Verdana" panose="020B0604030504040204" pitchFamily="34" charset="0"/>
              </a:rPr>
              <a:t>máquina.</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1143000" lvl="2" indent="-228600">
              <a:buFont typeface="Verdana" panose="020B0604030504040204" pitchFamily="34" charset="0"/>
              <a:buChar char="•"/>
              <a:tabLst>
                <a:tab pos="1501140" algn="l"/>
              </a:tabLst>
            </a:pPr>
            <a:r>
              <a:rPr lang="es-ES" sz="1800" dirty="0">
                <a:effectLst/>
                <a:latin typeface="Times New Roman" panose="02020603050405020304" pitchFamily="18" charset="0"/>
                <a:ea typeface="Verdana" panose="020B0604030504040204" pitchFamily="34" charset="0"/>
                <a:cs typeface="Verdana" panose="020B0604030504040204" pitchFamily="34" charset="0"/>
              </a:rPr>
              <a:t>Generador</a:t>
            </a:r>
            <a:r>
              <a:rPr lang="es-ES" sz="1800" spc="-6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de</a:t>
            </a:r>
            <a:r>
              <a:rPr lang="es-ES" sz="1800" spc="-55"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interrupciones</a:t>
            </a:r>
            <a:r>
              <a:rPr lang="es-ES" sz="1800" spc="-55" dirty="0">
                <a:effectLst/>
                <a:latin typeface="Times New Roman" panose="02020603050405020304" pitchFamily="18" charset="0"/>
                <a:ea typeface="Verdana" panose="020B0604030504040204" pitchFamily="34" charset="0"/>
                <a:cs typeface="Verdana" panose="020B0604030504040204" pitchFamily="34" charset="0"/>
              </a:rPr>
              <a:t> </a:t>
            </a:r>
            <a:r>
              <a:rPr lang="es-ES" sz="1800" spc="-10" dirty="0">
                <a:effectLst/>
                <a:latin typeface="Times New Roman" panose="02020603050405020304" pitchFamily="18" charset="0"/>
                <a:ea typeface="Verdana" panose="020B0604030504040204" pitchFamily="34" charset="0"/>
                <a:cs typeface="Verdana" panose="020B0604030504040204" pitchFamily="34" charset="0"/>
              </a:rPr>
              <a:t>periódicas.</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1143000" lvl="2" indent="-228600">
              <a:buFont typeface="Verdana" panose="020B0604030504040204" pitchFamily="34" charset="0"/>
              <a:buChar char="•"/>
              <a:tabLst>
                <a:tab pos="1501140" algn="l"/>
              </a:tabLst>
            </a:pPr>
            <a:r>
              <a:rPr lang="es-ES" sz="1800" dirty="0">
                <a:effectLst/>
                <a:latin typeface="Times New Roman" panose="02020603050405020304" pitchFamily="18" charset="0"/>
                <a:ea typeface="Verdana" panose="020B0604030504040204" pitchFamily="34" charset="0"/>
                <a:cs typeface="Verdana" panose="020B0604030504040204" pitchFamily="34" charset="0"/>
              </a:rPr>
              <a:t>Contador</a:t>
            </a:r>
            <a:r>
              <a:rPr lang="es-ES" sz="1800" spc="-35"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de</a:t>
            </a:r>
            <a:r>
              <a:rPr lang="es-ES" sz="1800" spc="-3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fecha</a:t>
            </a:r>
            <a:r>
              <a:rPr lang="es-ES" sz="1800" spc="-30" dirty="0">
                <a:effectLst/>
                <a:latin typeface="Times New Roman" panose="02020603050405020304" pitchFamily="18" charset="0"/>
                <a:ea typeface="Verdana" panose="020B0604030504040204" pitchFamily="34" charset="0"/>
                <a:cs typeface="Verdana" panose="020B0604030504040204" pitchFamily="34" charset="0"/>
              </a:rPr>
              <a:t> </a:t>
            </a:r>
            <a:r>
              <a:rPr lang="es-ES" sz="1800" dirty="0">
                <a:effectLst/>
                <a:latin typeface="Times New Roman" panose="02020603050405020304" pitchFamily="18" charset="0"/>
                <a:ea typeface="Verdana" panose="020B0604030504040204" pitchFamily="34" charset="0"/>
                <a:cs typeface="Verdana" panose="020B0604030504040204" pitchFamily="34" charset="0"/>
              </a:rPr>
              <a:t>y</a:t>
            </a:r>
            <a:r>
              <a:rPr lang="es-ES" sz="1800" spc="-25" dirty="0">
                <a:effectLst/>
                <a:latin typeface="Times New Roman" panose="02020603050405020304" pitchFamily="18" charset="0"/>
                <a:ea typeface="Verdana" panose="020B0604030504040204" pitchFamily="34" charset="0"/>
                <a:cs typeface="Verdana" panose="020B0604030504040204" pitchFamily="34" charset="0"/>
              </a:rPr>
              <a:t> </a:t>
            </a:r>
            <a:r>
              <a:rPr lang="es-ES" sz="1800" spc="-10" dirty="0">
                <a:effectLst/>
                <a:latin typeface="Times New Roman" panose="02020603050405020304" pitchFamily="18" charset="0"/>
                <a:ea typeface="Verdana" panose="020B0604030504040204" pitchFamily="34" charset="0"/>
                <a:cs typeface="Verdana" panose="020B0604030504040204" pitchFamily="34" charset="0"/>
              </a:rPr>
              <a:t>hora,</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endParaRPr lang="es-ES" dirty="0"/>
          </a:p>
          <a:p>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a:t>
            </a:r>
            <a:r>
              <a:rPr lang="es-ES" sz="1800" spc="-5"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caso</a:t>
            </a:r>
            <a:r>
              <a:rPr lang="es-ES" sz="1800" spc="-5"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5"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UNIX(Linux)</a:t>
            </a:r>
            <a:r>
              <a:rPr lang="es-ES" sz="1800" spc="-5"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5"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cuentan</a:t>
            </a:r>
            <a:r>
              <a:rPr lang="es-ES" sz="18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segundos</a:t>
            </a:r>
            <a:r>
              <a:rPr lang="es-ES" sz="18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a:t>
            </a:r>
            <a:r>
              <a:rPr lang="es-ES" sz="18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5"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toma</a:t>
            </a:r>
            <a:r>
              <a:rPr lang="es-ES" sz="1800" spc="-15"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como</a:t>
            </a:r>
            <a:r>
              <a:rPr lang="es-ES" sz="18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referencia</a:t>
            </a:r>
            <a:r>
              <a:rPr lang="es-ES" sz="18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las</a:t>
            </a:r>
            <a:r>
              <a:rPr lang="es-ES" sz="1800" spc="-5"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a:t>
            </a:r>
            <a:r>
              <a:rPr lang="es-ES" sz="18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horas</a:t>
            </a:r>
            <a:r>
              <a:rPr lang="es-ES" sz="1800" spc="-15"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del</a:t>
            </a:r>
            <a:r>
              <a:rPr lang="es-ES" sz="18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r>
              <a:rPr lang="es-ES" sz="18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enero de 1970. si se utiliza una palabra de 32 bits, el mayor número que se puede almacenar es el 2.147.483.647, que se corresponde a las 3h 14m y 7s de enero de 2038. esto significa que, a partir de ese instante, el contador tomará el valor de 0 y la fecha volverá a ser el 1 de enero de </a:t>
            </a:r>
            <a:r>
              <a:rPr lang="es-ES" sz="18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1970</a:t>
            </a:r>
            <a:endParaRPr lang="es-ES" dirty="0"/>
          </a:p>
        </p:txBody>
      </p:sp>
      <p:pic>
        <p:nvPicPr>
          <p:cNvPr id="4" name="image13.png">
            <a:extLst>
              <a:ext uri="{FF2B5EF4-FFF2-40B4-BE49-F238E27FC236}">
                <a16:creationId xmlns:a16="http://schemas.microsoft.com/office/drawing/2014/main" id="{8CDE947F-EAEC-4D54-A103-7C9689ADF5D3}"/>
              </a:ext>
            </a:extLst>
          </p:cNvPr>
          <p:cNvPicPr>
            <a:picLocks noChangeAspect="1"/>
          </p:cNvPicPr>
          <p:nvPr/>
        </p:nvPicPr>
        <p:blipFill>
          <a:blip r:embed="rId2" cstate="print"/>
          <a:stretch>
            <a:fillRect/>
          </a:stretch>
        </p:blipFill>
        <p:spPr>
          <a:xfrm>
            <a:off x="2438400" y="5299120"/>
            <a:ext cx="4442111" cy="1404303"/>
          </a:xfrm>
          <a:prstGeom prst="rect">
            <a:avLst/>
          </a:prstGeom>
        </p:spPr>
      </p:pic>
    </p:spTree>
    <p:extLst>
      <p:ext uri="{BB962C8B-B14F-4D97-AF65-F5344CB8AC3E}">
        <p14:creationId xmlns:p14="http://schemas.microsoft.com/office/powerpoint/2010/main" val="2954135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57CCB-CE75-40B7-8C34-29595E4586E7}"/>
              </a:ext>
            </a:extLst>
          </p:cNvPr>
          <p:cNvSpPr>
            <a:spLocks noGrp="1"/>
          </p:cNvSpPr>
          <p:nvPr>
            <p:ph type="title"/>
          </p:nvPr>
        </p:nvSpPr>
        <p:spPr/>
        <p:txBody>
          <a:bodyPr/>
          <a:lstStyle/>
          <a:p>
            <a:r>
              <a:rPr lang="es-ES" dirty="0"/>
              <a:t>Memoria Virtual</a:t>
            </a:r>
          </a:p>
        </p:txBody>
      </p:sp>
      <p:sp>
        <p:nvSpPr>
          <p:cNvPr id="3" name="Marcador de contenido 2">
            <a:extLst>
              <a:ext uri="{FF2B5EF4-FFF2-40B4-BE49-F238E27FC236}">
                <a16:creationId xmlns:a16="http://schemas.microsoft.com/office/drawing/2014/main" id="{87C91AF6-2688-4A8F-B63E-7BB14883386A}"/>
              </a:ext>
            </a:extLst>
          </p:cNvPr>
          <p:cNvSpPr>
            <a:spLocks noGrp="1"/>
          </p:cNvSpPr>
          <p:nvPr>
            <p:ph idx="1"/>
          </p:nvPr>
        </p:nvSpPr>
        <p:spPr/>
        <p:txBody>
          <a:bodyPr/>
          <a:lstStyle/>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En un sistema sin memoria virtual, el sistema operativo divide la memoria principal en trozos y asigna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uno</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cada</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uno</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programas</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están</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ejecutando</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instante</a:t>
            </a:r>
            <a:r>
              <a:rPr lang="es-ES" sz="18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determinado.</a:t>
            </a:r>
          </a:p>
          <a:p>
            <a:r>
              <a:rPr lang="es-ES" sz="1800" dirty="0">
                <a:latin typeface="Arial" panose="020B0604020202020204" pitchFamily="34" charset="0"/>
                <a:ea typeface="Times New Roman" panose="02020603050405020304" pitchFamily="18" charset="0"/>
                <a:cs typeface="Times New Roman" panose="02020603050405020304" pitchFamily="18" charset="0"/>
              </a:rPr>
              <a:t>E</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 espacio asignado a un programa consiste en una zona de memoria principal contigua,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no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asignan</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varios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trozos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disjuntos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memoria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mismo</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programa.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endParaRPr lang="es-ES" dirty="0"/>
          </a:p>
        </p:txBody>
      </p:sp>
      <p:pic>
        <p:nvPicPr>
          <p:cNvPr id="4" name="image21.png">
            <a:extLst>
              <a:ext uri="{FF2B5EF4-FFF2-40B4-BE49-F238E27FC236}">
                <a16:creationId xmlns:a16="http://schemas.microsoft.com/office/drawing/2014/main" id="{02315664-76B5-475A-B038-D9C59A5C90AE}"/>
              </a:ext>
            </a:extLst>
          </p:cNvPr>
          <p:cNvPicPr>
            <a:picLocks noChangeAspect="1"/>
          </p:cNvPicPr>
          <p:nvPr/>
        </p:nvPicPr>
        <p:blipFill>
          <a:blip r:embed="rId2" cstate="print"/>
          <a:stretch>
            <a:fillRect/>
          </a:stretch>
        </p:blipFill>
        <p:spPr>
          <a:xfrm>
            <a:off x="2209800" y="3886200"/>
            <a:ext cx="3810000" cy="1911125"/>
          </a:xfrm>
          <a:prstGeom prst="rect">
            <a:avLst/>
          </a:prstGeom>
        </p:spPr>
      </p:pic>
    </p:spTree>
    <p:extLst>
      <p:ext uri="{BB962C8B-B14F-4D97-AF65-F5344CB8AC3E}">
        <p14:creationId xmlns:p14="http://schemas.microsoft.com/office/powerpoint/2010/main" val="9244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761F4-A0FA-40C9-A131-463AAD1459AA}"/>
              </a:ext>
            </a:extLst>
          </p:cNvPr>
          <p:cNvSpPr>
            <a:spLocks noGrp="1"/>
          </p:cNvSpPr>
          <p:nvPr>
            <p:ph type="title"/>
          </p:nvPr>
        </p:nvSpPr>
        <p:spPr/>
        <p:txBody>
          <a:bodyPr/>
          <a:lstStyle/>
          <a:p>
            <a:r>
              <a:rPr lang="es-ES" dirty="0"/>
              <a:t>Concepto de Memoria Virtual	</a:t>
            </a:r>
          </a:p>
        </p:txBody>
      </p:sp>
      <p:sp>
        <p:nvSpPr>
          <p:cNvPr id="3" name="Marcador de contenido 2">
            <a:extLst>
              <a:ext uri="{FF2B5EF4-FFF2-40B4-BE49-F238E27FC236}">
                <a16:creationId xmlns:a16="http://schemas.microsoft.com/office/drawing/2014/main" id="{0CCA5D4B-1658-44C2-9C73-2A666A1BA22B}"/>
              </a:ext>
            </a:extLst>
          </p:cNvPr>
          <p:cNvSpPr>
            <a:spLocks noGrp="1"/>
          </p:cNvSpPr>
          <p:nvPr>
            <p:ph idx="1"/>
          </p:nvPr>
        </p:nvSpPr>
        <p:spPr/>
        <p:txBody>
          <a:bodyPr/>
          <a:lstStyle/>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memoria virtual utiliza dos niveles de la jerarquía de memoria: la memoria principal y una memoria de respaldo (que suele ser el disco, aunque puede ser una memoria expandida).</a:t>
            </a: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Las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direcciones generadas por el procesador se refieren</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 este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mapa</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virtual, pero, sin embargo,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 accesos reales se realiza sobre la memoria principal.</a:t>
            </a: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 su funcionamiento, la memoria virtual exige una gestión automática de la parte de la jerarquía de memoria formada por los niveles de memoria principal y de disco.</a:t>
            </a: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gestión de la memoria virtual es automática y la realiza el sistema operativo con ayuda del hardware de la máquina</a:t>
            </a:r>
            <a:endParaRPr lang="es-ES" sz="1800" dirty="0">
              <a:effectLst/>
              <a:latin typeface="Times New Roman" panose="02020603050405020304" pitchFamily="18" charset="0"/>
              <a:ea typeface="Times New Roman" panose="02020603050405020304" pitchFamily="18" charset="0"/>
            </a:endParaRPr>
          </a:p>
          <a:p>
            <a:pPr marL="0" indent="0">
              <a:buNone/>
            </a:pPr>
            <a:endParaRPr lang="es-ES" dirty="0"/>
          </a:p>
        </p:txBody>
      </p:sp>
    </p:spTree>
    <p:extLst>
      <p:ext uri="{BB962C8B-B14F-4D97-AF65-F5344CB8AC3E}">
        <p14:creationId xmlns:p14="http://schemas.microsoft.com/office/powerpoint/2010/main" val="1634655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58721"/>
            <a:ext cx="8534400" cy="536044"/>
          </a:xfrm>
          <a:prstGeom prst="rect">
            <a:avLst/>
          </a:prstGeom>
        </p:spPr>
        <p:txBody>
          <a:bodyPr vert="horz" wrap="square" lIns="0" tIns="12700" rIns="0" bIns="0" rtlCol="0">
            <a:spAutoFit/>
          </a:bodyPr>
          <a:lstStyle/>
          <a:p>
            <a:pPr marL="12700">
              <a:lnSpc>
                <a:spcPct val="100000"/>
              </a:lnSpc>
              <a:spcBef>
                <a:spcPts val="100"/>
              </a:spcBef>
            </a:pPr>
            <a:r>
              <a:rPr lang="es-ES" sz="3400" dirty="0">
                <a:latin typeface="Arial"/>
                <a:cs typeface="Arial"/>
              </a:rPr>
              <a:t>Aspectos Principales de la </a:t>
            </a:r>
            <a:r>
              <a:rPr sz="3400" dirty="0">
                <a:latin typeface="Arial"/>
                <a:cs typeface="Arial"/>
              </a:rPr>
              <a:t>Memoria</a:t>
            </a:r>
            <a:r>
              <a:rPr sz="3400" spc="-90" dirty="0">
                <a:latin typeface="Arial"/>
                <a:cs typeface="Arial"/>
              </a:rPr>
              <a:t> </a:t>
            </a:r>
            <a:r>
              <a:rPr sz="3400" spc="-10" dirty="0">
                <a:latin typeface="Arial"/>
                <a:cs typeface="Arial"/>
              </a:rPr>
              <a:t>Virtual</a:t>
            </a:r>
            <a:endParaRPr sz="3400" dirty="0">
              <a:latin typeface="Arial"/>
              <a:cs typeface="Arial"/>
            </a:endParaRPr>
          </a:p>
        </p:txBody>
      </p:sp>
      <p:sp>
        <p:nvSpPr>
          <p:cNvPr id="30" name="object 30"/>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31" name="object 31"/>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15</a:t>
            </a:fld>
            <a:endParaRPr spc="-25" dirty="0">
              <a:latin typeface="Trebuchet MS"/>
              <a:cs typeface="Trebuchet MS"/>
            </a:endParaRPr>
          </a:p>
        </p:txBody>
      </p:sp>
      <p:grpSp>
        <p:nvGrpSpPr>
          <p:cNvPr id="3" name="object 3"/>
          <p:cNvGrpSpPr/>
          <p:nvPr/>
        </p:nvGrpSpPr>
        <p:grpSpPr>
          <a:xfrm>
            <a:off x="2614193" y="1691639"/>
            <a:ext cx="5122545" cy="3094355"/>
            <a:chOff x="2614193" y="1691639"/>
            <a:chExt cx="5122545" cy="3094355"/>
          </a:xfrm>
        </p:grpSpPr>
        <p:sp>
          <p:nvSpPr>
            <p:cNvPr id="4" name="object 4"/>
            <p:cNvSpPr/>
            <p:nvPr/>
          </p:nvSpPr>
          <p:spPr>
            <a:xfrm>
              <a:off x="2621851" y="1699247"/>
              <a:ext cx="5107305" cy="3079115"/>
            </a:xfrm>
            <a:custGeom>
              <a:avLst/>
              <a:gdLst/>
              <a:ahLst/>
              <a:cxnLst/>
              <a:rect l="l" t="t" r="r" b="b"/>
              <a:pathLst>
                <a:path w="5107305" h="3079115">
                  <a:moveTo>
                    <a:pt x="5107152" y="0"/>
                  </a:moveTo>
                  <a:lnTo>
                    <a:pt x="0" y="0"/>
                  </a:lnTo>
                  <a:lnTo>
                    <a:pt x="0" y="3079051"/>
                  </a:lnTo>
                  <a:lnTo>
                    <a:pt x="5107152" y="3079051"/>
                  </a:lnTo>
                  <a:lnTo>
                    <a:pt x="5107152" y="0"/>
                  </a:lnTo>
                  <a:close/>
                </a:path>
              </a:pathLst>
            </a:custGeom>
            <a:solidFill>
              <a:srgbClr val="ACDBC8"/>
            </a:solidFill>
          </p:spPr>
          <p:txBody>
            <a:bodyPr wrap="square" lIns="0" tIns="0" rIns="0" bIns="0" rtlCol="0"/>
            <a:lstStyle/>
            <a:p>
              <a:endParaRPr/>
            </a:p>
          </p:txBody>
        </p:sp>
        <p:sp>
          <p:nvSpPr>
            <p:cNvPr id="5" name="object 5"/>
            <p:cNvSpPr/>
            <p:nvPr/>
          </p:nvSpPr>
          <p:spPr>
            <a:xfrm>
              <a:off x="2614193" y="1691639"/>
              <a:ext cx="5122545" cy="3094355"/>
            </a:xfrm>
            <a:custGeom>
              <a:avLst/>
              <a:gdLst/>
              <a:ahLst/>
              <a:cxnLst/>
              <a:rect l="l" t="t" r="r" b="b"/>
              <a:pathLst>
                <a:path w="5122545" h="3094354">
                  <a:moveTo>
                    <a:pt x="5122469" y="63"/>
                  </a:moveTo>
                  <a:lnTo>
                    <a:pt x="5118620" y="63"/>
                  </a:lnTo>
                  <a:lnTo>
                    <a:pt x="5107152" y="0"/>
                  </a:lnTo>
                  <a:lnTo>
                    <a:pt x="5107152" y="15240"/>
                  </a:lnTo>
                  <a:lnTo>
                    <a:pt x="5107152" y="3078480"/>
                  </a:lnTo>
                  <a:lnTo>
                    <a:pt x="15316" y="3078480"/>
                  </a:lnTo>
                  <a:lnTo>
                    <a:pt x="15316" y="15240"/>
                  </a:lnTo>
                  <a:lnTo>
                    <a:pt x="5107152" y="15240"/>
                  </a:lnTo>
                  <a:lnTo>
                    <a:pt x="5107152" y="0"/>
                  </a:lnTo>
                  <a:lnTo>
                    <a:pt x="7658" y="0"/>
                  </a:lnTo>
                  <a:lnTo>
                    <a:pt x="0" y="63"/>
                  </a:lnTo>
                  <a:lnTo>
                    <a:pt x="0" y="7581"/>
                  </a:lnTo>
                  <a:lnTo>
                    <a:pt x="0" y="3086658"/>
                  </a:lnTo>
                  <a:lnTo>
                    <a:pt x="3263" y="3086658"/>
                  </a:lnTo>
                  <a:lnTo>
                    <a:pt x="3263" y="3089910"/>
                  </a:lnTo>
                  <a:lnTo>
                    <a:pt x="0" y="3086658"/>
                  </a:lnTo>
                  <a:lnTo>
                    <a:pt x="0" y="3094266"/>
                  </a:lnTo>
                  <a:lnTo>
                    <a:pt x="7658" y="3094266"/>
                  </a:lnTo>
                  <a:lnTo>
                    <a:pt x="7099" y="3093720"/>
                  </a:lnTo>
                  <a:lnTo>
                    <a:pt x="5110416" y="3093720"/>
                  </a:lnTo>
                  <a:lnTo>
                    <a:pt x="5114810" y="3093720"/>
                  </a:lnTo>
                  <a:lnTo>
                    <a:pt x="5115357" y="3093720"/>
                  </a:lnTo>
                  <a:lnTo>
                    <a:pt x="5114810" y="3094266"/>
                  </a:lnTo>
                  <a:lnTo>
                    <a:pt x="5122469" y="3094266"/>
                  </a:lnTo>
                  <a:lnTo>
                    <a:pt x="5122469" y="3086658"/>
                  </a:lnTo>
                  <a:lnTo>
                    <a:pt x="5119192" y="3089922"/>
                  </a:lnTo>
                  <a:lnTo>
                    <a:pt x="5119192" y="3086100"/>
                  </a:lnTo>
                  <a:lnTo>
                    <a:pt x="5122469" y="3086100"/>
                  </a:lnTo>
                  <a:lnTo>
                    <a:pt x="5122469" y="7620"/>
                  </a:lnTo>
                  <a:lnTo>
                    <a:pt x="5118620" y="7620"/>
                  </a:lnTo>
                  <a:lnTo>
                    <a:pt x="5118620" y="3810"/>
                  </a:lnTo>
                  <a:lnTo>
                    <a:pt x="5122469" y="7581"/>
                  </a:lnTo>
                  <a:lnTo>
                    <a:pt x="5122469" y="63"/>
                  </a:lnTo>
                  <a:close/>
                </a:path>
              </a:pathLst>
            </a:custGeom>
            <a:solidFill>
              <a:srgbClr val="25221E"/>
            </a:solidFill>
          </p:spPr>
          <p:txBody>
            <a:bodyPr wrap="square" lIns="0" tIns="0" rIns="0" bIns="0" rtlCol="0"/>
            <a:lstStyle/>
            <a:p>
              <a:endParaRPr/>
            </a:p>
          </p:txBody>
        </p:sp>
      </p:grpSp>
      <p:sp>
        <p:nvSpPr>
          <p:cNvPr id="6" name="object 6"/>
          <p:cNvSpPr txBox="1"/>
          <p:nvPr/>
        </p:nvSpPr>
        <p:spPr>
          <a:xfrm>
            <a:off x="3029777" y="1813557"/>
            <a:ext cx="4490720" cy="640080"/>
          </a:xfrm>
          <a:prstGeom prst="rect">
            <a:avLst/>
          </a:prstGeom>
        </p:spPr>
        <p:txBody>
          <a:bodyPr vert="horz" wrap="square" lIns="0" tIns="14604" rIns="0" bIns="0" rtlCol="0">
            <a:spAutoFit/>
          </a:bodyPr>
          <a:lstStyle/>
          <a:p>
            <a:pPr marL="12700" algn="ctr">
              <a:lnSpc>
                <a:spcPts val="2410"/>
              </a:lnSpc>
              <a:spcBef>
                <a:spcPts val="114"/>
              </a:spcBef>
            </a:pPr>
            <a:r>
              <a:rPr sz="2100" b="1" spc="-10" dirty="0">
                <a:solidFill>
                  <a:srgbClr val="25221E"/>
                </a:solidFill>
                <a:latin typeface="Times New Roman"/>
                <a:cs typeface="Times New Roman"/>
              </a:rPr>
              <a:t>Mapa </a:t>
            </a:r>
            <a:r>
              <a:rPr sz="2100" b="1" spc="20" dirty="0">
                <a:solidFill>
                  <a:srgbClr val="25221E"/>
                </a:solidFill>
                <a:latin typeface="Times New Roman"/>
                <a:cs typeface="Times New Roman"/>
              </a:rPr>
              <a:t>de </a:t>
            </a:r>
            <a:r>
              <a:rPr sz="2100" b="1" spc="10" dirty="0">
                <a:solidFill>
                  <a:srgbClr val="25221E"/>
                </a:solidFill>
                <a:latin typeface="Times New Roman"/>
                <a:cs typeface="Times New Roman"/>
              </a:rPr>
              <a:t>memoria</a:t>
            </a:r>
            <a:r>
              <a:rPr sz="2100" b="1" spc="-20" dirty="0">
                <a:solidFill>
                  <a:srgbClr val="25221E"/>
                </a:solidFill>
                <a:latin typeface="Times New Roman"/>
                <a:cs typeface="Times New Roman"/>
              </a:rPr>
              <a:t> </a:t>
            </a:r>
            <a:r>
              <a:rPr sz="2100" b="1" dirty="0">
                <a:solidFill>
                  <a:srgbClr val="25221E"/>
                </a:solidFill>
                <a:latin typeface="Times New Roman"/>
                <a:cs typeface="Times New Roman"/>
              </a:rPr>
              <a:t>virtual</a:t>
            </a:r>
            <a:endParaRPr sz="2100">
              <a:latin typeface="Times New Roman"/>
              <a:cs typeface="Times New Roman"/>
            </a:endParaRPr>
          </a:p>
          <a:p>
            <a:pPr algn="ctr">
              <a:lnSpc>
                <a:spcPts val="2410"/>
              </a:lnSpc>
            </a:pPr>
            <a:r>
              <a:rPr sz="2100" dirty="0">
                <a:solidFill>
                  <a:srgbClr val="25221E"/>
                </a:solidFill>
                <a:latin typeface="Times New Roman"/>
                <a:cs typeface="Times New Roman"/>
              </a:rPr>
              <a:t>(direcciones generadas por </a:t>
            </a:r>
            <a:r>
              <a:rPr sz="2100" spc="15" dirty="0">
                <a:solidFill>
                  <a:srgbClr val="25221E"/>
                </a:solidFill>
                <a:latin typeface="Times New Roman"/>
                <a:cs typeface="Times New Roman"/>
              </a:rPr>
              <a:t>el</a:t>
            </a:r>
            <a:r>
              <a:rPr sz="2100" spc="-45" dirty="0">
                <a:solidFill>
                  <a:srgbClr val="25221E"/>
                </a:solidFill>
                <a:latin typeface="Times New Roman"/>
                <a:cs typeface="Times New Roman"/>
              </a:rPr>
              <a:t> </a:t>
            </a:r>
            <a:r>
              <a:rPr sz="2100" dirty="0">
                <a:solidFill>
                  <a:srgbClr val="25221E"/>
                </a:solidFill>
                <a:latin typeface="Times New Roman"/>
                <a:cs typeface="Times New Roman"/>
              </a:rPr>
              <a:t>procesador)</a:t>
            </a:r>
            <a:endParaRPr sz="2100">
              <a:latin typeface="Times New Roman"/>
              <a:cs typeface="Times New Roman"/>
            </a:endParaRPr>
          </a:p>
        </p:txBody>
      </p:sp>
      <p:sp>
        <p:nvSpPr>
          <p:cNvPr id="7" name="object 7"/>
          <p:cNvSpPr txBox="1"/>
          <p:nvPr/>
        </p:nvSpPr>
        <p:spPr>
          <a:xfrm>
            <a:off x="3811405" y="4252814"/>
            <a:ext cx="718185" cy="347980"/>
          </a:xfrm>
          <a:prstGeom prst="rect">
            <a:avLst/>
          </a:prstGeom>
        </p:spPr>
        <p:txBody>
          <a:bodyPr vert="horz" wrap="square" lIns="0" tIns="14604" rIns="0" bIns="0" rtlCol="0">
            <a:spAutoFit/>
          </a:bodyPr>
          <a:lstStyle/>
          <a:p>
            <a:pPr marL="12700">
              <a:lnSpc>
                <a:spcPct val="100000"/>
              </a:lnSpc>
              <a:spcBef>
                <a:spcPts val="114"/>
              </a:spcBef>
            </a:pPr>
            <a:r>
              <a:rPr sz="2100" b="1" spc="10" dirty="0">
                <a:solidFill>
                  <a:srgbClr val="25221E"/>
                </a:solidFill>
                <a:latin typeface="Times New Roman"/>
                <a:cs typeface="Times New Roman"/>
              </a:rPr>
              <a:t>M</a:t>
            </a:r>
            <a:r>
              <a:rPr sz="2100" b="1" spc="-60" dirty="0">
                <a:solidFill>
                  <a:srgbClr val="25221E"/>
                </a:solidFill>
                <a:latin typeface="Times New Roman"/>
                <a:cs typeface="Times New Roman"/>
              </a:rPr>
              <a:t>M</a:t>
            </a:r>
            <a:r>
              <a:rPr sz="2100" b="1" spc="10" dirty="0">
                <a:solidFill>
                  <a:srgbClr val="25221E"/>
                </a:solidFill>
                <a:latin typeface="Times New Roman"/>
                <a:cs typeface="Times New Roman"/>
              </a:rPr>
              <a:t>U</a:t>
            </a:r>
            <a:endParaRPr sz="2100">
              <a:latin typeface="Times New Roman"/>
              <a:cs typeface="Times New Roman"/>
            </a:endParaRPr>
          </a:p>
        </p:txBody>
      </p:sp>
      <p:sp>
        <p:nvSpPr>
          <p:cNvPr id="8" name="object 8"/>
          <p:cNvSpPr/>
          <p:nvPr/>
        </p:nvSpPr>
        <p:spPr>
          <a:xfrm>
            <a:off x="3041129" y="2773679"/>
            <a:ext cx="2272030" cy="1890395"/>
          </a:xfrm>
          <a:custGeom>
            <a:avLst/>
            <a:gdLst/>
            <a:ahLst/>
            <a:cxnLst/>
            <a:rect l="l" t="t" r="r" b="b"/>
            <a:pathLst>
              <a:path w="2272029" h="1890395">
                <a:moveTo>
                  <a:pt x="1791347" y="1455775"/>
                </a:moveTo>
                <a:lnTo>
                  <a:pt x="1790992" y="1455775"/>
                </a:lnTo>
                <a:lnTo>
                  <a:pt x="1790992" y="1463040"/>
                </a:lnTo>
                <a:lnTo>
                  <a:pt x="1787855" y="1463040"/>
                </a:lnTo>
                <a:lnTo>
                  <a:pt x="1787156" y="1463040"/>
                </a:lnTo>
                <a:lnTo>
                  <a:pt x="1787156" y="1459230"/>
                </a:lnTo>
                <a:lnTo>
                  <a:pt x="1790992" y="1463040"/>
                </a:lnTo>
                <a:lnTo>
                  <a:pt x="1790992" y="1455775"/>
                </a:lnTo>
                <a:lnTo>
                  <a:pt x="1787156" y="1455775"/>
                </a:lnTo>
                <a:lnTo>
                  <a:pt x="1787156" y="1455420"/>
                </a:lnTo>
                <a:lnTo>
                  <a:pt x="1776044" y="1455420"/>
                </a:lnTo>
                <a:lnTo>
                  <a:pt x="1776044" y="1470660"/>
                </a:lnTo>
                <a:lnTo>
                  <a:pt x="1776044" y="1874520"/>
                </a:lnTo>
                <a:lnTo>
                  <a:pt x="487743" y="1874520"/>
                </a:lnTo>
                <a:lnTo>
                  <a:pt x="487743" y="1470660"/>
                </a:lnTo>
                <a:lnTo>
                  <a:pt x="1776044" y="1470660"/>
                </a:lnTo>
                <a:lnTo>
                  <a:pt x="1776044" y="1455420"/>
                </a:lnTo>
                <a:lnTo>
                  <a:pt x="480225" y="1455420"/>
                </a:lnTo>
                <a:lnTo>
                  <a:pt x="480225" y="1455775"/>
                </a:lnTo>
                <a:lnTo>
                  <a:pt x="472567" y="1455775"/>
                </a:lnTo>
                <a:lnTo>
                  <a:pt x="472567" y="1463382"/>
                </a:lnTo>
                <a:lnTo>
                  <a:pt x="472567" y="1882546"/>
                </a:lnTo>
                <a:lnTo>
                  <a:pt x="475983" y="1882546"/>
                </a:lnTo>
                <a:lnTo>
                  <a:pt x="475983" y="1885950"/>
                </a:lnTo>
                <a:lnTo>
                  <a:pt x="472567" y="1882546"/>
                </a:lnTo>
                <a:lnTo>
                  <a:pt x="472567" y="1890153"/>
                </a:lnTo>
                <a:lnTo>
                  <a:pt x="480225" y="1890153"/>
                </a:lnTo>
                <a:lnTo>
                  <a:pt x="479818" y="1889760"/>
                </a:lnTo>
                <a:lnTo>
                  <a:pt x="1779460" y="1889760"/>
                </a:lnTo>
                <a:lnTo>
                  <a:pt x="1783689" y="1889760"/>
                </a:lnTo>
                <a:lnTo>
                  <a:pt x="1784083" y="1889760"/>
                </a:lnTo>
                <a:lnTo>
                  <a:pt x="1783689" y="1890153"/>
                </a:lnTo>
                <a:lnTo>
                  <a:pt x="1791347" y="1890153"/>
                </a:lnTo>
                <a:lnTo>
                  <a:pt x="1791347" y="1882546"/>
                </a:lnTo>
                <a:lnTo>
                  <a:pt x="1787918" y="1885962"/>
                </a:lnTo>
                <a:lnTo>
                  <a:pt x="1787918" y="1882140"/>
                </a:lnTo>
                <a:lnTo>
                  <a:pt x="1791347" y="1882140"/>
                </a:lnTo>
                <a:lnTo>
                  <a:pt x="1791347" y="1463382"/>
                </a:lnTo>
                <a:lnTo>
                  <a:pt x="1791347" y="1463040"/>
                </a:lnTo>
                <a:lnTo>
                  <a:pt x="1791347" y="1455775"/>
                </a:lnTo>
                <a:close/>
              </a:path>
              <a:path w="2272029" h="1890395">
                <a:moveTo>
                  <a:pt x="2271433" y="76"/>
                </a:moveTo>
                <a:lnTo>
                  <a:pt x="2271331" y="7620"/>
                </a:lnTo>
                <a:lnTo>
                  <a:pt x="2267788" y="7620"/>
                </a:lnTo>
                <a:lnTo>
                  <a:pt x="2267585" y="7620"/>
                </a:lnTo>
                <a:lnTo>
                  <a:pt x="2267585" y="3810"/>
                </a:lnTo>
                <a:lnTo>
                  <a:pt x="2271331" y="7620"/>
                </a:lnTo>
                <a:lnTo>
                  <a:pt x="2271331" y="76"/>
                </a:lnTo>
                <a:lnTo>
                  <a:pt x="2267585" y="76"/>
                </a:lnTo>
                <a:lnTo>
                  <a:pt x="2256269" y="0"/>
                </a:lnTo>
                <a:lnTo>
                  <a:pt x="2256269" y="15240"/>
                </a:lnTo>
                <a:lnTo>
                  <a:pt x="2256269" y="1082040"/>
                </a:lnTo>
                <a:lnTo>
                  <a:pt x="15163" y="1082040"/>
                </a:lnTo>
                <a:lnTo>
                  <a:pt x="15163" y="15240"/>
                </a:lnTo>
                <a:lnTo>
                  <a:pt x="2256269" y="15240"/>
                </a:lnTo>
                <a:lnTo>
                  <a:pt x="2256269" y="0"/>
                </a:lnTo>
                <a:lnTo>
                  <a:pt x="7645" y="0"/>
                </a:lnTo>
                <a:lnTo>
                  <a:pt x="0" y="76"/>
                </a:lnTo>
                <a:lnTo>
                  <a:pt x="0" y="7721"/>
                </a:lnTo>
                <a:lnTo>
                  <a:pt x="0" y="1089875"/>
                </a:lnTo>
                <a:lnTo>
                  <a:pt x="3606" y="1089875"/>
                </a:lnTo>
                <a:lnTo>
                  <a:pt x="3606" y="1093470"/>
                </a:lnTo>
                <a:lnTo>
                  <a:pt x="0" y="1089875"/>
                </a:lnTo>
                <a:lnTo>
                  <a:pt x="0" y="1097483"/>
                </a:lnTo>
                <a:lnTo>
                  <a:pt x="7645" y="1097483"/>
                </a:lnTo>
                <a:lnTo>
                  <a:pt x="7429" y="1097280"/>
                </a:lnTo>
                <a:lnTo>
                  <a:pt x="2259876" y="1097280"/>
                </a:lnTo>
                <a:lnTo>
                  <a:pt x="2263914" y="1097280"/>
                </a:lnTo>
                <a:lnTo>
                  <a:pt x="2264105" y="1097280"/>
                </a:lnTo>
                <a:lnTo>
                  <a:pt x="2263914" y="1097483"/>
                </a:lnTo>
                <a:lnTo>
                  <a:pt x="2271433" y="1097483"/>
                </a:lnTo>
                <a:lnTo>
                  <a:pt x="2271433" y="1089875"/>
                </a:lnTo>
                <a:lnTo>
                  <a:pt x="2267877" y="1093482"/>
                </a:lnTo>
                <a:lnTo>
                  <a:pt x="2267877" y="1089660"/>
                </a:lnTo>
                <a:lnTo>
                  <a:pt x="2271433" y="1089660"/>
                </a:lnTo>
                <a:lnTo>
                  <a:pt x="2271433" y="7721"/>
                </a:lnTo>
                <a:lnTo>
                  <a:pt x="2271433" y="76"/>
                </a:lnTo>
                <a:close/>
              </a:path>
            </a:pathLst>
          </a:custGeom>
          <a:solidFill>
            <a:srgbClr val="25221E"/>
          </a:solidFill>
        </p:spPr>
        <p:txBody>
          <a:bodyPr wrap="square" lIns="0" tIns="0" rIns="0" bIns="0" rtlCol="0"/>
          <a:lstStyle/>
          <a:p>
            <a:endParaRPr/>
          </a:p>
        </p:txBody>
      </p:sp>
      <p:sp>
        <p:nvSpPr>
          <p:cNvPr id="9" name="object 9"/>
          <p:cNvSpPr txBox="1"/>
          <p:nvPr/>
        </p:nvSpPr>
        <p:spPr>
          <a:xfrm>
            <a:off x="3088983" y="2946072"/>
            <a:ext cx="2195195" cy="640080"/>
          </a:xfrm>
          <a:prstGeom prst="rect">
            <a:avLst/>
          </a:prstGeom>
        </p:spPr>
        <p:txBody>
          <a:bodyPr vert="horz" wrap="square" lIns="0" tIns="47625" rIns="0" bIns="0" rtlCol="0">
            <a:spAutoFit/>
          </a:bodyPr>
          <a:lstStyle/>
          <a:p>
            <a:pPr marL="204470" marR="5080" indent="-192405">
              <a:lnSpc>
                <a:spcPts val="2300"/>
              </a:lnSpc>
              <a:spcBef>
                <a:spcPts val="375"/>
              </a:spcBef>
            </a:pPr>
            <a:r>
              <a:rPr sz="2100" b="1" dirty="0">
                <a:solidFill>
                  <a:srgbClr val="25221E"/>
                </a:solidFill>
                <a:latin typeface="Times New Roman"/>
                <a:cs typeface="Times New Roman"/>
              </a:rPr>
              <a:t>Memoria</a:t>
            </a:r>
            <a:r>
              <a:rPr sz="2100" b="1" spc="-70" dirty="0">
                <a:solidFill>
                  <a:srgbClr val="25221E"/>
                </a:solidFill>
                <a:latin typeface="Times New Roman"/>
                <a:cs typeface="Times New Roman"/>
              </a:rPr>
              <a:t> </a:t>
            </a:r>
            <a:r>
              <a:rPr sz="2100" b="1" spc="5" dirty="0">
                <a:solidFill>
                  <a:srgbClr val="25221E"/>
                </a:solidFill>
                <a:latin typeface="Times New Roman"/>
                <a:cs typeface="Times New Roman"/>
              </a:rPr>
              <a:t>principal  </a:t>
            </a:r>
            <a:r>
              <a:rPr sz="2100" b="1" spc="15" dirty="0">
                <a:solidFill>
                  <a:srgbClr val="25221E"/>
                </a:solidFill>
                <a:latin typeface="Times New Roman"/>
                <a:cs typeface="Times New Roman"/>
              </a:rPr>
              <a:t>(RAM </a:t>
            </a:r>
            <a:r>
              <a:rPr sz="2100" b="1" spc="5" dirty="0">
                <a:solidFill>
                  <a:srgbClr val="25221E"/>
                </a:solidFill>
                <a:latin typeface="Times New Roman"/>
                <a:cs typeface="Times New Roman"/>
              </a:rPr>
              <a:t>+</a:t>
            </a:r>
            <a:r>
              <a:rPr sz="2100" b="1" spc="-75" dirty="0">
                <a:solidFill>
                  <a:srgbClr val="25221E"/>
                </a:solidFill>
                <a:latin typeface="Times New Roman"/>
                <a:cs typeface="Times New Roman"/>
              </a:rPr>
              <a:t> </a:t>
            </a:r>
            <a:r>
              <a:rPr sz="2100" b="1" spc="15" dirty="0">
                <a:solidFill>
                  <a:srgbClr val="25221E"/>
                </a:solidFill>
                <a:latin typeface="Times New Roman"/>
                <a:cs typeface="Times New Roman"/>
              </a:rPr>
              <a:t>ROM)</a:t>
            </a:r>
            <a:endParaRPr sz="2100">
              <a:latin typeface="Times New Roman"/>
              <a:cs typeface="Times New Roman"/>
            </a:endParaRPr>
          </a:p>
        </p:txBody>
      </p:sp>
      <p:grpSp>
        <p:nvGrpSpPr>
          <p:cNvPr id="10" name="object 10"/>
          <p:cNvGrpSpPr/>
          <p:nvPr/>
        </p:nvGrpSpPr>
        <p:grpSpPr>
          <a:xfrm>
            <a:off x="548623" y="2804223"/>
            <a:ext cx="7035800" cy="1981835"/>
            <a:chOff x="548623" y="2804223"/>
            <a:chExt cx="7035800" cy="1981835"/>
          </a:xfrm>
        </p:grpSpPr>
        <p:sp>
          <p:nvSpPr>
            <p:cNvPr id="11" name="object 11"/>
            <p:cNvSpPr/>
            <p:nvPr/>
          </p:nvSpPr>
          <p:spPr>
            <a:xfrm>
              <a:off x="5960605" y="2811868"/>
              <a:ext cx="1616075" cy="1456055"/>
            </a:xfrm>
            <a:custGeom>
              <a:avLst/>
              <a:gdLst/>
              <a:ahLst/>
              <a:cxnLst/>
              <a:rect l="l" t="t" r="r" b="b"/>
              <a:pathLst>
                <a:path w="1616075" h="1456054">
                  <a:moveTo>
                    <a:pt x="1051890" y="15570"/>
                  </a:moveTo>
                  <a:lnTo>
                    <a:pt x="571792" y="15570"/>
                  </a:lnTo>
                  <a:lnTo>
                    <a:pt x="457276" y="38392"/>
                  </a:lnTo>
                  <a:lnTo>
                    <a:pt x="426796" y="45910"/>
                  </a:lnTo>
                  <a:lnTo>
                    <a:pt x="388810" y="53555"/>
                  </a:lnTo>
                  <a:lnTo>
                    <a:pt x="297383" y="76365"/>
                  </a:lnTo>
                  <a:lnTo>
                    <a:pt x="266636" y="91668"/>
                  </a:lnTo>
                  <a:lnTo>
                    <a:pt x="236156" y="99187"/>
                  </a:lnTo>
                  <a:lnTo>
                    <a:pt x="213334" y="106832"/>
                  </a:lnTo>
                  <a:lnTo>
                    <a:pt x="182994" y="122008"/>
                  </a:lnTo>
                  <a:lnTo>
                    <a:pt x="160172" y="137299"/>
                  </a:lnTo>
                  <a:lnTo>
                    <a:pt x="137210" y="144818"/>
                  </a:lnTo>
                  <a:lnTo>
                    <a:pt x="114388" y="160121"/>
                  </a:lnTo>
                  <a:lnTo>
                    <a:pt x="84048" y="190588"/>
                  </a:lnTo>
                  <a:lnTo>
                    <a:pt x="60820" y="205752"/>
                  </a:lnTo>
                  <a:lnTo>
                    <a:pt x="53174" y="220916"/>
                  </a:lnTo>
                  <a:lnTo>
                    <a:pt x="37998" y="236486"/>
                  </a:lnTo>
                  <a:lnTo>
                    <a:pt x="22834" y="251790"/>
                  </a:lnTo>
                  <a:lnTo>
                    <a:pt x="7518" y="282130"/>
                  </a:lnTo>
                  <a:lnTo>
                    <a:pt x="7518" y="297421"/>
                  </a:lnTo>
                  <a:lnTo>
                    <a:pt x="0" y="312597"/>
                  </a:lnTo>
                  <a:lnTo>
                    <a:pt x="0" y="1455635"/>
                  </a:lnTo>
                  <a:lnTo>
                    <a:pt x="7518" y="1440408"/>
                  </a:lnTo>
                  <a:lnTo>
                    <a:pt x="7518" y="1425194"/>
                  </a:lnTo>
                  <a:lnTo>
                    <a:pt x="15176" y="1409966"/>
                  </a:lnTo>
                  <a:lnTo>
                    <a:pt x="22834" y="1387144"/>
                  </a:lnTo>
                  <a:lnTo>
                    <a:pt x="53174" y="1356715"/>
                  </a:lnTo>
                  <a:lnTo>
                    <a:pt x="60820" y="1341488"/>
                  </a:lnTo>
                  <a:lnTo>
                    <a:pt x="84048" y="1333881"/>
                  </a:lnTo>
                  <a:lnTo>
                    <a:pt x="114388" y="1303439"/>
                  </a:lnTo>
                  <a:lnTo>
                    <a:pt x="160172" y="1273022"/>
                  </a:lnTo>
                  <a:lnTo>
                    <a:pt x="182994" y="1265072"/>
                  </a:lnTo>
                  <a:lnTo>
                    <a:pt x="213334" y="1249845"/>
                  </a:lnTo>
                  <a:lnTo>
                    <a:pt x="236156" y="1242237"/>
                  </a:lnTo>
                  <a:lnTo>
                    <a:pt x="266636" y="1227023"/>
                  </a:lnTo>
                  <a:lnTo>
                    <a:pt x="358330" y="1204201"/>
                  </a:lnTo>
                  <a:lnTo>
                    <a:pt x="388810" y="1188986"/>
                  </a:lnTo>
                  <a:lnTo>
                    <a:pt x="426796" y="1181379"/>
                  </a:lnTo>
                  <a:lnTo>
                    <a:pt x="457276" y="1173759"/>
                  </a:lnTo>
                  <a:lnTo>
                    <a:pt x="495261" y="1173759"/>
                  </a:lnTo>
                  <a:lnTo>
                    <a:pt x="571792" y="1158544"/>
                  </a:lnTo>
                  <a:lnTo>
                    <a:pt x="609790" y="1158544"/>
                  </a:lnTo>
                  <a:lnTo>
                    <a:pt x="647915" y="1150937"/>
                  </a:lnTo>
                  <a:lnTo>
                    <a:pt x="685914" y="1150937"/>
                  </a:lnTo>
                  <a:lnTo>
                    <a:pt x="724039" y="1143317"/>
                  </a:lnTo>
                  <a:lnTo>
                    <a:pt x="1615884" y="1143317"/>
                  </a:lnTo>
                  <a:lnTo>
                    <a:pt x="1615884" y="297421"/>
                  </a:lnTo>
                  <a:lnTo>
                    <a:pt x="1608226" y="282130"/>
                  </a:lnTo>
                  <a:lnTo>
                    <a:pt x="1600581" y="266954"/>
                  </a:lnTo>
                  <a:lnTo>
                    <a:pt x="1593062" y="251790"/>
                  </a:lnTo>
                  <a:lnTo>
                    <a:pt x="1577759" y="236486"/>
                  </a:lnTo>
                  <a:lnTo>
                    <a:pt x="1570240" y="220916"/>
                  </a:lnTo>
                  <a:lnTo>
                    <a:pt x="1539760" y="190588"/>
                  </a:lnTo>
                  <a:lnTo>
                    <a:pt x="1516938" y="175285"/>
                  </a:lnTo>
                  <a:lnTo>
                    <a:pt x="1501635" y="160121"/>
                  </a:lnTo>
                  <a:lnTo>
                    <a:pt x="1478813" y="144818"/>
                  </a:lnTo>
                  <a:lnTo>
                    <a:pt x="1455991" y="137299"/>
                  </a:lnTo>
                  <a:lnTo>
                    <a:pt x="1433169" y="122008"/>
                  </a:lnTo>
                  <a:lnTo>
                    <a:pt x="1402422" y="106832"/>
                  </a:lnTo>
                  <a:lnTo>
                    <a:pt x="1379601" y="99187"/>
                  </a:lnTo>
                  <a:lnTo>
                    <a:pt x="1349120" y="91668"/>
                  </a:lnTo>
                  <a:lnTo>
                    <a:pt x="1318640" y="76365"/>
                  </a:lnTo>
                  <a:lnTo>
                    <a:pt x="1196873" y="45910"/>
                  </a:lnTo>
                  <a:lnTo>
                    <a:pt x="1082357" y="23088"/>
                  </a:lnTo>
                  <a:lnTo>
                    <a:pt x="1051890" y="15570"/>
                  </a:lnTo>
                  <a:close/>
                </a:path>
                <a:path w="1616075" h="1456054">
                  <a:moveTo>
                    <a:pt x="1615884" y="1143317"/>
                  </a:moveTo>
                  <a:lnTo>
                    <a:pt x="891717" y="1143317"/>
                  </a:lnTo>
                  <a:lnTo>
                    <a:pt x="929843" y="1150937"/>
                  </a:lnTo>
                  <a:lnTo>
                    <a:pt x="968247" y="1150937"/>
                  </a:lnTo>
                  <a:lnTo>
                    <a:pt x="1013891" y="1158544"/>
                  </a:lnTo>
                  <a:lnTo>
                    <a:pt x="1051890" y="1158544"/>
                  </a:lnTo>
                  <a:lnTo>
                    <a:pt x="1082357" y="1166152"/>
                  </a:lnTo>
                  <a:lnTo>
                    <a:pt x="1120482" y="1173759"/>
                  </a:lnTo>
                  <a:lnTo>
                    <a:pt x="1158481" y="1173759"/>
                  </a:lnTo>
                  <a:lnTo>
                    <a:pt x="1196873" y="1181379"/>
                  </a:lnTo>
                  <a:lnTo>
                    <a:pt x="1227353" y="1188986"/>
                  </a:lnTo>
                  <a:lnTo>
                    <a:pt x="1257833" y="1204201"/>
                  </a:lnTo>
                  <a:lnTo>
                    <a:pt x="1349120" y="1227023"/>
                  </a:lnTo>
                  <a:lnTo>
                    <a:pt x="1379601" y="1242237"/>
                  </a:lnTo>
                  <a:lnTo>
                    <a:pt x="1402422" y="1249845"/>
                  </a:lnTo>
                  <a:lnTo>
                    <a:pt x="1433169" y="1265072"/>
                  </a:lnTo>
                  <a:lnTo>
                    <a:pt x="1455991" y="1273022"/>
                  </a:lnTo>
                  <a:lnTo>
                    <a:pt x="1501635" y="1303439"/>
                  </a:lnTo>
                  <a:lnTo>
                    <a:pt x="1516938" y="1318666"/>
                  </a:lnTo>
                  <a:lnTo>
                    <a:pt x="1539760" y="1333881"/>
                  </a:lnTo>
                  <a:lnTo>
                    <a:pt x="1554937" y="1341488"/>
                  </a:lnTo>
                  <a:lnTo>
                    <a:pt x="1570240" y="1356715"/>
                  </a:lnTo>
                  <a:lnTo>
                    <a:pt x="1577759" y="1371930"/>
                  </a:lnTo>
                  <a:lnTo>
                    <a:pt x="1593062" y="1387144"/>
                  </a:lnTo>
                  <a:lnTo>
                    <a:pt x="1600581" y="1409966"/>
                  </a:lnTo>
                  <a:lnTo>
                    <a:pt x="1615884" y="1440408"/>
                  </a:lnTo>
                  <a:lnTo>
                    <a:pt x="1615884" y="1143317"/>
                  </a:lnTo>
                  <a:close/>
                </a:path>
                <a:path w="1616075" h="1456054">
                  <a:moveTo>
                    <a:pt x="968247" y="7518"/>
                  </a:moveTo>
                  <a:lnTo>
                    <a:pt x="647915" y="7518"/>
                  </a:lnTo>
                  <a:lnTo>
                    <a:pt x="609790" y="15570"/>
                  </a:lnTo>
                  <a:lnTo>
                    <a:pt x="1013891" y="15570"/>
                  </a:lnTo>
                  <a:lnTo>
                    <a:pt x="968247" y="7518"/>
                  </a:lnTo>
                  <a:close/>
                </a:path>
                <a:path w="1616075" h="1456054">
                  <a:moveTo>
                    <a:pt x="853719" y="0"/>
                  </a:moveTo>
                  <a:lnTo>
                    <a:pt x="769950" y="0"/>
                  </a:lnTo>
                  <a:lnTo>
                    <a:pt x="724039" y="7518"/>
                  </a:lnTo>
                  <a:lnTo>
                    <a:pt x="891717" y="7518"/>
                  </a:lnTo>
                  <a:lnTo>
                    <a:pt x="853719" y="0"/>
                  </a:lnTo>
                  <a:close/>
                </a:path>
              </a:pathLst>
            </a:custGeom>
            <a:solidFill>
              <a:srgbClr val="ACDBC8"/>
            </a:solidFill>
          </p:spPr>
          <p:txBody>
            <a:bodyPr wrap="square" lIns="0" tIns="0" rIns="0" bIns="0" rtlCol="0"/>
            <a:lstStyle/>
            <a:p>
              <a:endParaRPr/>
            </a:p>
          </p:txBody>
        </p:sp>
        <p:sp>
          <p:nvSpPr>
            <p:cNvPr id="12" name="object 12"/>
            <p:cNvSpPr/>
            <p:nvPr/>
          </p:nvSpPr>
          <p:spPr>
            <a:xfrm>
              <a:off x="5952960" y="2804223"/>
              <a:ext cx="1623695" cy="1463675"/>
            </a:xfrm>
            <a:custGeom>
              <a:avLst/>
              <a:gdLst/>
              <a:ahLst/>
              <a:cxnLst/>
              <a:rect l="l" t="t" r="r" b="b"/>
              <a:pathLst>
                <a:path w="1623695" h="1463675">
                  <a:moveTo>
                    <a:pt x="396455" y="1189024"/>
                  </a:moveTo>
                  <a:lnTo>
                    <a:pt x="365975" y="1204239"/>
                  </a:lnTo>
                  <a:lnTo>
                    <a:pt x="327977" y="1211846"/>
                  </a:lnTo>
                  <a:lnTo>
                    <a:pt x="297103" y="1219441"/>
                  </a:lnTo>
                  <a:lnTo>
                    <a:pt x="274281" y="1227061"/>
                  </a:lnTo>
                  <a:lnTo>
                    <a:pt x="243801" y="1242275"/>
                  </a:lnTo>
                  <a:lnTo>
                    <a:pt x="213461" y="1249883"/>
                  </a:lnTo>
                  <a:lnTo>
                    <a:pt x="190639" y="1265110"/>
                  </a:lnTo>
                  <a:lnTo>
                    <a:pt x="167817" y="1280668"/>
                  </a:lnTo>
                  <a:lnTo>
                    <a:pt x="144856" y="1288262"/>
                  </a:lnTo>
                  <a:lnTo>
                    <a:pt x="122034" y="1303477"/>
                  </a:lnTo>
                  <a:lnTo>
                    <a:pt x="99212" y="1318691"/>
                  </a:lnTo>
                  <a:lnTo>
                    <a:pt x="84035" y="1333919"/>
                  </a:lnTo>
                  <a:lnTo>
                    <a:pt x="68465" y="1349133"/>
                  </a:lnTo>
                  <a:lnTo>
                    <a:pt x="53301" y="1364361"/>
                  </a:lnTo>
                  <a:lnTo>
                    <a:pt x="37985" y="1379575"/>
                  </a:lnTo>
                  <a:lnTo>
                    <a:pt x="30480" y="1394790"/>
                  </a:lnTo>
                  <a:lnTo>
                    <a:pt x="15163" y="1410004"/>
                  </a:lnTo>
                  <a:lnTo>
                    <a:pt x="7645" y="1425232"/>
                  </a:lnTo>
                  <a:lnTo>
                    <a:pt x="7645" y="1448054"/>
                  </a:lnTo>
                  <a:lnTo>
                    <a:pt x="0" y="1463281"/>
                  </a:lnTo>
                  <a:lnTo>
                    <a:pt x="15163" y="1463281"/>
                  </a:lnTo>
                  <a:lnTo>
                    <a:pt x="22821" y="1448054"/>
                  </a:lnTo>
                  <a:lnTo>
                    <a:pt x="22821" y="1432839"/>
                  </a:lnTo>
                  <a:lnTo>
                    <a:pt x="30480" y="1417612"/>
                  </a:lnTo>
                  <a:lnTo>
                    <a:pt x="37985" y="1402397"/>
                  </a:lnTo>
                  <a:lnTo>
                    <a:pt x="53301" y="1387195"/>
                  </a:lnTo>
                  <a:lnTo>
                    <a:pt x="60820" y="1371968"/>
                  </a:lnTo>
                  <a:lnTo>
                    <a:pt x="76390" y="1356753"/>
                  </a:lnTo>
                  <a:lnTo>
                    <a:pt x="91694" y="1341526"/>
                  </a:lnTo>
                  <a:lnTo>
                    <a:pt x="114515" y="1333919"/>
                  </a:lnTo>
                  <a:lnTo>
                    <a:pt x="129692" y="1318691"/>
                  </a:lnTo>
                  <a:lnTo>
                    <a:pt x="152514" y="1303477"/>
                  </a:lnTo>
                  <a:lnTo>
                    <a:pt x="175336" y="1288262"/>
                  </a:lnTo>
                  <a:lnTo>
                    <a:pt x="198158" y="1280668"/>
                  </a:lnTo>
                  <a:lnTo>
                    <a:pt x="220980" y="1265110"/>
                  </a:lnTo>
                  <a:lnTo>
                    <a:pt x="251460" y="1257490"/>
                  </a:lnTo>
                  <a:lnTo>
                    <a:pt x="274281" y="1242275"/>
                  </a:lnTo>
                  <a:lnTo>
                    <a:pt x="305028" y="1234668"/>
                  </a:lnTo>
                  <a:lnTo>
                    <a:pt x="335495" y="1227061"/>
                  </a:lnTo>
                  <a:lnTo>
                    <a:pt x="365975" y="1219441"/>
                  </a:lnTo>
                  <a:lnTo>
                    <a:pt x="396455" y="1204239"/>
                  </a:lnTo>
                  <a:lnTo>
                    <a:pt x="396455" y="1189024"/>
                  </a:lnTo>
                  <a:close/>
                </a:path>
                <a:path w="1623695" h="1463675">
                  <a:moveTo>
                    <a:pt x="1272997" y="1204239"/>
                  </a:moveTo>
                  <a:lnTo>
                    <a:pt x="1234998" y="1189024"/>
                  </a:lnTo>
                  <a:lnTo>
                    <a:pt x="1234998" y="1204239"/>
                  </a:lnTo>
                  <a:lnTo>
                    <a:pt x="1265478" y="1219441"/>
                  </a:lnTo>
                  <a:lnTo>
                    <a:pt x="1272997" y="1204239"/>
                  </a:lnTo>
                  <a:close/>
                </a:path>
                <a:path w="1623695" h="1463675">
                  <a:moveTo>
                    <a:pt x="1623529" y="1425232"/>
                  </a:moveTo>
                  <a:lnTo>
                    <a:pt x="1615871" y="1410004"/>
                  </a:lnTo>
                  <a:lnTo>
                    <a:pt x="1608226" y="1394790"/>
                  </a:lnTo>
                  <a:lnTo>
                    <a:pt x="1593049" y="1379575"/>
                  </a:lnTo>
                  <a:lnTo>
                    <a:pt x="1577886" y="1364361"/>
                  </a:lnTo>
                  <a:lnTo>
                    <a:pt x="1562582" y="1349133"/>
                  </a:lnTo>
                  <a:lnTo>
                    <a:pt x="1547406" y="1333919"/>
                  </a:lnTo>
                  <a:lnTo>
                    <a:pt x="1532102" y="1318691"/>
                  </a:lnTo>
                  <a:lnTo>
                    <a:pt x="1509280" y="1303477"/>
                  </a:lnTo>
                  <a:lnTo>
                    <a:pt x="1486458" y="1288262"/>
                  </a:lnTo>
                  <a:lnTo>
                    <a:pt x="1463636" y="1280668"/>
                  </a:lnTo>
                  <a:lnTo>
                    <a:pt x="1440815" y="1265110"/>
                  </a:lnTo>
                  <a:lnTo>
                    <a:pt x="1417586" y="1249883"/>
                  </a:lnTo>
                  <a:lnTo>
                    <a:pt x="1387246" y="1242275"/>
                  </a:lnTo>
                  <a:lnTo>
                    <a:pt x="1364424" y="1227061"/>
                  </a:lnTo>
                  <a:lnTo>
                    <a:pt x="1356766" y="1242275"/>
                  </a:lnTo>
                  <a:lnTo>
                    <a:pt x="1387246" y="1257490"/>
                  </a:lnTo>
                  <a:lnTo>
                    <a:pt x="1410068" y="1265110"/>
                  </a:lnTo>
                  <a:lnTo>
                    <a:pt x="1433156" y="1280668"/>
                  </a:lnTo>
                  <a:lnTo>
                    <a:pt x="1457515" y="1286738"/>
                  </a:lnTo>
                  <a:lnTo>
                    <a:pt x="1455978" y="1288262"/>
                  </a:lnTo>
                  <a:lnTo>
                    <a:pt x="1478800" y="1303477"/>
                  </a:lnTo>
                  <a:lnTo>
                    <a:pt x="1501762" y="1318691"/>
                  </a:lnTo>
                  <a:lnTo>
                    <a:pt x="1524584" y="1333919"/>
                  </a:lnTo>
                  <a:lnTo>
                    <a:pt x="1539760" y="1341526"/>
                  </a:lnTo>
                  <a:lnTo>
                    <a:pt x="1554924" y="1356753"/>
                  </a:lnTo>
                  <a:lnTo>
                    <a:pt x="1570228" y="1371968"/>
                  </a:lnTo>
                  <a:lnTo>
                    <a:pt x="1582889" y="1384681"/>
                  </a:lnTo>
                  <a:lnTo>
                    <a:pt x="1577886" y="1387195"/>
                  </a:lnTo>
                  <a:lnTo>
                    <a:pt x="1593049" y="1402397"/>
                  </a:lnTo>
                  <a:lnTo>
                    <a:pt x="1600708" y="1417612"/>
                  </a:lnTo>
                  <a:lnTo>
                    <a:pt x="1608226" y="1432839"/>
                  </a:lnTo>
                  <a:lnTo>
                    <a:pt x="1615871" y="1448054"/>
                  </a:lnTo>
                  <a:lnTo>
                    <a:pt x="1623529" y="1448054"/>
                  </a:lnTo>
                  <a:lnTo>
                    <a:pt x="1623529" y="1425232"/>
                  </a:lnTo>
                  <a:close/>
                </a:path>
                <a:path w="1623695" h="1463675">
                  <a:moveTo>
                    <a:pt x="1623529" y="282257"/>
                  </a:moveTo>
                  <a:lnTo>
                    <a:pt x="1615871" y="266954"/>
                  </a:lnTo>
                  <a:lnTo>
                    <a:pt x="1608226" y="251790"/>
                  </a:lnTo>
                  <a:lnTo>
                    <a:pt x="1593049" y="236486"/>
                  </a:lnTo>
                  <a:lnTo>
                    <a:pt x="1577886" y="221056"/>
                  </a:lnTo>
                  <a:lnTo>
                    <a:pt x="1562582" y="205752"/>
                  </a:lnTo>
                  <a:lnTo>
                    <a:pt x="1547406" y="190588"/>
                  </a:lnTo>
                  <a:lnTo>
                    <a:pt x="1532102" y="175285"/>
                  </a:lnTo>
                  <a:lnTo>
                    <a:pt x="1509280" y="160121"/>
                  </a:lnTo>
                  <a:lnTo>
                    <a:pt x="1486458" y="144945"/>
                  </a:lnTo>
                  <a:lnTo>
                    <a:pt x="1463636" y="137299"/>
                  </a:lnTo>
                  <a:lnTo>
                    <a:pt x="1440815" y="122135"/>
                  </a:lnTo>
                  <a:lnTo>
                    <a:pt x="1417586" y="114477"/>
                  </a:lnTo>
                  <a:lnTo>
                    <a:pt x="1387246" y="99314"/>
                  </a:lnTo>
                  <a:lnTo>
                    <a:pt x="1364424" y="91668"/>
                  </a:lnTo>
                  <a:lnTo>
                    <a:pt x="1333944" y="76365"/>
                  </a:lnTo>
                  <a:lnTo>
                    <a:pt x="1303464" y="68846"/>
                  </a:lnTo>
                  <a:lnTo>
                    <a:pt x="1272997" y="61201"/>
                  </a:lnTo>
                  <a:lnTo>
                    <a:pt x="1234998" y="53555"/>
                  </a:lnTo>
                  <a:lnTo>
                    <a:pt x="1204518" y="46037"/>
                  </a:lnTo>
                  <a:lnTo>
                    <a:pt x="1166126" y="38379"/>
                  </a:lnTo>
                  <a:lnTo>
                    <a:pt x="1128128" y="30734"/>
                  </a:lnTo>
                  <a:lnTo>
                    <a:pt x="1097661" y="23215"/>
                  </a:lnTo>
                  <a:lnTo>
                    <a:pt x="1059535" y="15163"/>
                  </a:lnTo>
                  <a:lnTo>
                    <a:pt x="1021537" y="15163"/>
                  </a:lnTo>
                  <a:lnTo>
                    <a:pt x="975893" y="7645"/>
                  </a:lnTo>
                  <a:lnTo>
                    <a:pt x="937488" y="7645"/>
                  </a:lnTo>
                  <a:lnTo>
                    <a:pt x="899363" y="7645"/>
                  </a:lnTo>
                  <a:lnTo>
                    <a:pt x="861364" y="0"/>
                  </a:lnTo>
                  <a:lnTo>
                    <a:pt x="815721" y="0"/>
                  </a:lnTo>
                  <a:lnTo>
                    <a:pt x="777595" y="0"/>
                  </a:lnTo>
                  <a:lnTo>
                    <a:pt x="731685" y="7645"/>
                  </a:lnTo>
                  <a:lnTo>
                    <a:pt x="693547" y="7645"/>
                  </a:lnTo>
                  <a:lnTo>
                    <a:pt x="655561" y="7645"/>
                  </a:lnTo>
                  <a:lnTo>
                    <a:pt x="617435" y="15163"/>
                  </a:lnTo>
                  <a:lnTo>
                    <a:pt x="617435" y="30734"/>
                  </a:lnTo>
                  <a:lnTo>
                    <a:pt x="655561" y="23215"/>
                  </a:lnTo>
                  <a:lnTo>
                    <a:pt x="693547" y="23215"/>
                  </a:lnTo>
                  <a:lnTo>
                    <a:pt x="731685" y="23215"/>
                  </a:lnTo>
                  <a:lnTo>
                    <a:pt x="777595" y="15163"/>
                  </a:lnTo>
                  <a:lnTo>
                    <a:pt x="815721" y="15163"/>
                  </a:lnTo>
                  <a:lnTo>
                    <a:pt x="853719" y="15163"/>
                  </a:lnTo>
                  <a:lnTo>
                    <a:pt x="899363" y="23215"/>
                  </a:lnTo>
                  <a:lnTo>
                    <a:pt x="937488" y="23215"/>
                  </a:lnTo>
                  <a:lnTo>
                    <a:pt x="975893" y="23215"/>
                  </a:lnTo>
                  <a:lnTo>
                    <a:pt x="1013879" y="30734"/>
                  </a:lnTo>
                  <a:lnTo>
                    <a:pt x="1052017" y="30734"/>
                  </a:lnTo>
                  <a:lnTo>
                    <a:pt x="1090002" y="38379"/>
                  </a:lnTo>
                  <a:lnTo>
                    <a:pt x="1128128" y="46037"/>
                  </a:lnTo>
                  <a:lnTo>
                    <a:pt x="1166126" y="53555"/>
                  </a:lnTo>
                  <a:lnTo>
                    <a:pt x="1196606" y="61201"/>
                  </a:lnTo>
                  <a:lnTo>
                    <a:pt x="1234998" y="68846"/>
                  </a:lnTo>
                  <a:lnTo>
                    <a:pt x="1265478" y="76365"/>
                  </a:lnTo>
                  <a:lnTo>
                    <a:pt x="1295819" y="84010"/>
                  </a:lnTo>
                  <a:lnTo>
                    <a:pt x="1326286" y="91668"/>
                  </a:lnTo>
                  <a:lnTo>
                    <a:pt x="1356766" y="99314"/>
                  </a:lnTo>
                  <a:lnTo>
                    <a:pt x="1387246" y="114477"/>
                  </a:lnTo>
                  <a:lnTo>
                    <a:pt x="1410068" y="122135"/>
                  </a:lnTo>
                  <a:lnTo>
                    <a:pt x="1433156" y="137299"/>
                  </a:lnTo>
                  <a:lnTo>
                    <a:pt x="1457515" y="149428"/>
                  </a:lnTo>
                  <a:lnTo>
                    <a:pt x="1455978" y="152463"/>
                  </a:lnTo>
                  <a:lnTo>
                    <a:pt x="1478800" y="160121"/>
                  </a:lnTo>
                  <a:lnTo>
                    <a:pt x="1501762" y="175285"/>
                  </a:lnTo>
                  <a:lnTo>
                    <a:pt x="1524584" y="190588"/>
                  </a:lnTo>
                  <a:lnTo>
                    <a:pt x="1539760" y="205752"/>
                  </a:lnTo>
                  <a:lnTo>
                    <a:pt x="1542275" y="200761"/>
                  </a:lnTo>
                  <a:lnTo>
                    <a:pt x="1554924" y="213398"/>
                  </a:lnTo>
                  <a:lnTo>
                    <a:pt x="1570228" y="228561"/>
                  </a:lnTo>
                  <a:lnTo>
                    <a:pt x="1582915" y="241592"/>
                  </a:lnTo>
                  <a:lnTo>
                    <a:pt x="1577886" y="244132"/>
                  </a:lnTo>
                  <a:lnTo>
                    <a:pt x="1593049" y="259435"/>
                  </a:lnTo>
                  <a:lnTo>
                    <a:pt x="1600708" y="274599"/>
                  </a:lnTo>
                  <a:lnTo>
                    <a:pt x="1608226" y="289775"/>
                  </a:lnTo>
                  <a:lnTo>
                    <a:pt x="1615871" y="305066"/>
                  </a:lnTo>
                  <a:lnTo>
                    <a:pt x="1623529" y="305066"/>
                  </a:lnTo>
                  <a:lnTo>
                    <a:pt x="1623529" y="282257"/>
                  </a:lnTo>
                  <a:close/>
                </a:path>
              </a:pathLst>
            </a:custGeom>
            <a:solidFill>
              <a:srgbClr val="25221E"/>
            </a:solidFill>
          </p:spPr>
          <p:txBody>
            <a:bodyPr wrap="square" lIns="0" tIns="0" rIns="0" bIns="0" rtlCol="0"/>
            <a:lstStyle/>
            <a:p>
              <a:endParaRPr/>
            </a:p>
          </p:txBody>
        </p:sp>
        <p:sp>
          <p:nvSpPr>
            <p:cNvPr id="13" name="object 13"/>
            <p:cNvSpPr/>
            <p:nvPr/>
          </p:nvSpPr>
          <p:spPr>
            <a:xfrm>
              <a:off x="5952960" y="2811868"/>
              <a:ext cx="655955" cy="313055"/>
            </a:xfrm>
            <a:custGeom>
              <a:avLst/>
              <a:gdLst/>
              <a:ahLst/>
              <a:cxnLst/>
              <a:rect l="l" t="t" r="r" b="b"/>
              <a:pathLst>
                <a:path w="655954" h="313055">
                  <a:moveTo>
                    <a:pt x="655561" y="0"/>
                  </a:moveTo>
                  <a:lnTo>
                    <a:pt x="617435" y="7518"/>
                  </a:lnTo>
                  <a:lnTo>
                    <a:pt x="571779" y="7518"/>
                  </a:lnTo>
                  <a:lnTo>
                    <a:pt x="541312" y="15570"/>
                  </a:lnTo>
                  <a:lnTo>
                    <a:pt x="502907" y="23088"/>
                  </a:lnTo>
                  <a:lnTo>
                    <a:pt x="464921" y="30734"/>
                  </a:lnTo>
                  <a:lnTo>
                    <a:pt x="426923" y="38392"/>
                  </a:lnTo>
                  <a:lnTo>
                    <a:pt x="365975" y="53555"/>
                  </a:lnTo>
                  <a:lnTo>
                    <a:pt x="327977" y="61201"/>
                  </a:lnTo>
                  <a:lnTo>
                    <a:pt x="297103" y="68719"/>
                  </a:lnTo>
                  <a:lnTo>
                    <a:pt x="274281" y="84023"/>
                  </a:lnTo>
                  <a:lnTo>
                    <a:pt x="243801" y="91668"/>
                  </a:lnTo>
                  <a:lnTo>
                    <a:pt x="213461" y="106832"/>
                  </a:lnTo>
                  <a:lnTo>
                    <a:pt x="190639" y="114490"/>
                  </a:lnTo>
                  <a:lnTo>
                    <a:pt x="167817" y="129654"/>
                  </a:lnTo>
                  <a:lnTo>
                    <a:pt x="144856" y="137299"/>
                  </a:lnTo>
                  <a:lnTo>
                    <a:pt x="122034" y="152476"/>
                  </a:lnTo>
                  <a:lnTo>
                    <a:pt x="99212" y="167640"/>
                  </a:lnTo>
                  <a:lnTo>
                    <a:pt x="84035" y="182943"/>
                  </a:lnTo>
                  <a:lnTo>
                    <a:pt x="68465" y="198107"/>
                  </a:lnTo>
                  <a:lnTo>
                    <a:pt x="53301" y="213410"/>
                  </a:lnTo>
                  <a:lnTo>
                    <a:pt x="37985" y="228841"/>
                  </a:lnTo>
                  <a:lnTo>
                    <a:pt x="30480" y="244144"/>
                  </a:lnTo>
                  <a:lnTo>
                    <a:pt x="15163" y="259308"/>
                  </a:lnTo>
                  <a:lnTo>
                    <a:pt x="7645" y="274612"/>
                  </a:lnTo>
                  <a:lnTo>
                    <a:pt x="7645" y="282130"/>
                  </a:lnTo>
                  <a:lnTo>
                    <a:pt x="7645" y="297421"/>
                  </a:lnTo>
                  <a:lnTo>
                    <a:pt x="0" y="312597"/>
                  </a:lnTo>
                  <a:lnTo>
                    <a:pt x="15163" y="312597"/>
                  </a:lnTo>
                  <a:lnTo>
                    <a:pt x="22821" y="297421"/>
                  </a:lnTo>
                  <a:lnTo>
                    <a:pt x="22821" y="282130"/>
                  </a:lnTo>
                  <a:lnTo>
                    <a:pt x="30480" y="266954"/>
                  </a:lnTo>
                  <a:lnTo>
                    <a:pt x="37985" y="251790"/>
                  </a:lnTo>
                  <a:lnTo>
                    <a:pt x="53301" y="236486"/>
                  </a:lnTo>
                  <a:lnTo>
                    <a:pt x="60820" y="220916"/>
                  </a:lnTo>
                  <a:lnTo>
                    <a:pt x="76390" y="205752"/>
                  </a:lnTo>
                  <a:lnTo>
                    <a:pt x="89154" y="193103"/>
                  </a:lnTo>
                  <a:lnTo>
                    <a:pt x="91694" y="198107"/>
                  </a:lnTo>
                  <a:lnTo>
                    <a:pt x="114515" y="182943"/>
                  </a:lnTo>
                  <a:lnTo>
                    <a:pt x="129692" y="167640"/>
                  </a:lnTo>
                  <a:lnTo>
                    <a:pt x="152514" y="152476"/>
                  </a:lnTo>
                  <a:lnTo>
                    <a:pt x="175336" y="144818"/>
                  </a:lnTo>
                  <a:lnTo>
                    <a:pt x="198158" y="129654"/>
                  </a:lnTo>
                  <a:lnTo>
                    <a:pt x="220980" y="114490"/>
                  </a:lnTo>
                  <a:lnTo>
                    <a:pt x="251460" y="106832"/>
                  </a:lnTo>
                  <a:lnTo>
                    <a:pt x="274281" y="91668"/>
                  </a:lnTo>
                  <a:lnTo>
                    <a:pt x="305028" y="84023"/>
                  </a:lnTo>
                  <a:lnTo>
                    <a:pt x="335495" y="76365"/>
                  </a:lnTo>
                  <a:lnTo>
                    <a:pt x="365975" y="68719"/>
                  </a:lnTo>
                  <a:lnTo>
                    <a:pt x="396455" y="61201"/>
                  </a:lnTo>
                  <a:lnTo>
                    <a:pt x="434441" y="53555"/>
                  </a:lnTo>
                  <a:lnTo>
                    <a:pt x="464921" y="45910"/>
                  </a:lnTo>
                  <a:lnTo>
                    <a:pt x="502907" y="38392"/>
                  </a:lnTo>
                  <a:lnTo>
                    <a:pt x="541312" y="30734"/>
                  </a:lnTo>
                  <a:lnTo>
                    <a:pt x="579424" y="23088"/>
                  </a:lnTo>
                  <a:lnTo>
                    <a:pt x="617435" y="23088"/>
                  </a:lnTo>
                  <a:lnTo>
                    <a:pt x="655561" y="15570"/>
                  </a:lnTo>
                  <a:lnTo>
                    <a:pt x="655561" y="0"/>
                  </a:lnTo>
                  <a:close/>
                </a:path>
              </a:pathLst>
            </a:custGeom>
            <a:solidFill>
              <a:srgbClr val="25221E"/>
            </a:solidFill>
          </p:spPr>
          <p:txBody>
            <a:bodyPr wrap="square" lIns="0" tIns="0" rIns="0" bIns="0" rtlCol="0"/>
            <a:lstStyle/>
            <a:p>
              <a:endParaRPr/>
            </a:p>
          </p:txBody>
        </p:sp>
        <p:sp>
          <p:nvSpPr>
            <p:cNvPr id="14" name="object 14"/>
            <p:cNvSpPr/>
            <p:nvPr/>
          </p:nvSpPr>
          <p:spPr>
            <a:xfrm>
              <a:off x="5960605" y="3162579"/>
              <a:ext cx="1616075" cy="1448435"/>
            </a:xfrm>
            <a:custGeom>
              <a:avLst/>
              <a:gdLst/>
              <a:ahLst/>
              <a:cxnLst/>
              <a:rect l="l" t="t" r="r" b="b"/>
              <a:pathLst>
                <a:path w="1616075" h="1448435">
                  <a:moveTo>
                    <a:pt x="968247" y="1440383"/>
                  </a:moveTo>
                  <a:lnTo>
                    <a:pt x="647915" y="1440383"/>
                  </a:lnTo>
                  <a:lnTo>
                    <a:pt x="685914" y="1447990"/>
                  </a:lnTo>
                  <a:lnTo>
                    <a:pt x="929843" y="1447990"/>
                  </a:lnTo>
                  <a:lnTo>
                    <a:pt x="968247" y="1440383"/>
                  </a:lnTo>
                  <a:close/>
                </a:path>
                <a:path w="1616075" h="1448435">
                  <a:moveTo>
                    <a:pt x="1051890" y="1432775"/>
                  </a:moveTo>
                  <a:lnTo>
                    <a:pt x="571792" y="1432775"/>
                  </a:lnTo>
                  <a:lnTo>
                    <a:pt x="609790" y="1440383"/>
                  </a:lnTo>
                  <a:lnTo>
                    <a:pt x="1013891" y="1440383"/>
                  </a:lnTo>
                  <a:lnTo>
                    <a:pt x="1051890" y="1432775"/>
                  </a:lnTo>
                  <a:close/>
                </a:path>
                <a:path w="1616075" h="1448435">
                  <a:moveTo>
                    <a:pt x="0" y="0"/>
                  </a:moveTo>
                  <a:lnTo>
                    <a:pt x="0" y="1135684"/>
                  </a:lnTo>
                  <a:lnTo>
                    <a:pt x="7518" y="1158519"/>
                  </a:lnTo>
                  <a:lnTo>
                    <a:pt x="7518" y="1173734"/>
                  </a:lnTo>
                  <a:lnTo>
                    <a:pt x="22834" y="1204175"/>
                  </a:lnTo>
                  <a:lnTo>
                    <a:pt x="53174" y="1234605"/>
                  </a:lnTo>
                  <a:lnTo>
                    <a:pt x="60820" y="1249819"/>
                  </a:lnTo>
                  <a:lnTo>
                    <a:pt x="84048" y="1265034"/>
                  </a:lnTo>
                  <a:lnTo>
                    <a:pt x="99225" y="1280261"/>
                  </a:lnTo>
                  <a:lnTo>
                    <a:pt x="114388" y="1287868"/>
                  </a:lnTo>
                  <a:lnTo>
                    <a:pt x="182994" y="1333512"/>
                  </a:lnTo>
                  <a:lnTo>
                    <a:pt x="213334" y="1341462"/>
                  </a:lnTo>
                  <a:lnTo>
                    <a:pt x="236156" y="1356677"/>
                  </a:lnTo>
                  <a:lnTo>
                    <a:pt x="297383" y="1371904"/>
                  </a:lnTo>
                  <a:lnTo>
                    <a:pt x="327850" y="1387119"/>
                  </a:lnTo>
                  <a:lnTo>
                    <a:pt x="388810" y="1402334"/>
                  </a:lnTo>
                  <a:lnTo>
                    <a:pt x="426796" y="1409941"/>
                  </a:lnTo>
                  <a:lnTo>
                    <a:pt x="457276" y="1417548"/>
                  </a:lnTo>
                  <a:lnTo>
                    <a:pt x="533666" y="1432775"/>
                  </a:lnTo>
                  <a:lnTo>
                    <a:pt x="1082357" y="1432775"/>
                  </a:lnTo>
                  <a:lnTo>
                    <a:pt x="1196873" y="1409941"/>
                  </a:lnTo>
                  <a:lnTo>
                    <a:pt x="1288173" y="1387119"/>
                  </a:lnTo>
                  <a:lnTo>
                    <a:pt x="1318640" y="1371904"/>
                  </a:lnTo>
                  <a:lnTo>
                    <a:pt x="1379601" y="1356677"/>
                  </a:lnTo>
                  <a:lnTo>
                    <a:pt x="1402422" y="1341462"/>
                  </a:lnTo>
                  <a:lnTo>
                    <a:pt x="1433169" y="1333512"/>
                  </a:lnTo>
                  <a:lnTo>
                    <a:pt x="1501635" y="1287868"/>
                  </a:lnTo>
                  <a:lnTo>
                    <a:pt x="1516938" y="1280261"/>
                  </a:lnTo>
                  <a:lnTo>
                    <a:pt x="1539760" y="1265034"/>
                  </a:lnTo>
                  <a:lnTo>
                    <a:pt x="1570240" y="1234605"/>
                  </a:lnTo>
                  <a:lnTo>
                    <a:pt x="1577759" y="1219377"/>
                  </a:lnTo>
                  <a:lnTo>
                    <a:pt x="1593062" y="1204175"/>
                  </a:lnTo>
                  <a:lnTo>
                    <a:pt x="1600581" y="1188948"/>
                  </a:lnTo>
                  <a:lnTo>
                    <a:pt x="1615884" y="1158519"/>
                  </a:lnTo>
                  <a:lnTo>
                    <a:pt x="1615884" y="304965"/>
                  </a:lnTo>
                  <a:lnTo>
                    <a:pt x="685914" y="304965"/>
                  </a:lnTo>
                  <a:lnTo>
                    <a:pt x="647915" y="297421"/>
                  </a:lnTo>
                  <a:lnTo>
                    <a:pt x="609790" y="297421"/>
                  </a:lnTo>
                  <a:lnTo>
                    <a:pt x="571792" y="289369"/>
                  </a:lnTo>
                  <a:lnTo>
                    <a:pt x="533666" y="289369"/>
                  </a:lnTo>
                  <a:lnTo>
                    <a:pt x="457276" y="274205"/>
                  </a:lnTo>
                  <a:lnTo>
                    <a:pt x="426796" y="266547"/>
                  </a:lnTo>
                  <a:lnTo>
                    <a:pt x="388810" y="259041"/>
                  </a:lnTo>
                  <a:lnTo>
                    <a:pt x="297383" y="236220"/>
                  </a:lnTo>
                  <a:lnTo>
                    <a:pt x="266636" y="220916"/>
                  </a:lnTo>
                  <a:lnTo>
                    <a:pt x="236156" y="213271"/>
                  </a:lnTo>
                  <a:lnTo>
                    <a:pt x="213334" y="198094"/>
                  </a:lnTo>
                  <a:lnTo>
                    <a:pt x="182994" y="190449"/>
                  </a:lnTo>
                  <a:lnTo>
                    <a:pt x="137210" y="160121"/>
                  </a:lnTo>
                  <a:lnTo>
                    <a:pt x="114388" y="152463"/>
                  </a:lnTo>
                  <a:lnTo>
                    <a:pt x="84048" y="121996"/>
                  </a:lnTo>
                  <a:lnTo>
                    <a:pt x="60820" y="106832"/>
                  </a:lnTo>
                  <a:lnTo>
                    <a:pt x="53174" y="91528"/>
                  </a:lnTo>
                  <a:lnTo>
                    <a:pt x="22834" y="60794"/>
                  </a:lnTo>
                  <a:lnTo>
                    <a:pt x="15176" y="45631"/>
                  </a:lnTo>
                  <a:lnTo>
                    <a:pt x="7518" y="30327"/>
                  </a:lnTo>
                  <a:lnTo>
                    <a:pt x="7518" y="15163"/>
                  </a:lnTo>
                  <a:lnTo>
                    <a:pt x="0" y="0"/>
                  </a:lnTo>
                  <a:close/>
                </a:path>
                <a:path w="1616075" h="1448435">
                  <a:moveTo>
                    <a:pt x="1615884" y="15163"/>
                  </a:moveTo>
                  <a:lnTo>
                    <a:pt x="1608226" y="30327"/>
                  </a:lnTo>
                  <a:lnTo>
                    <a:pt x="1600581" y="45631"/>
                  </a:lnTo>
                  <a:lnTo>
                    <a:pt x="1593062" y="60794"/>
                  </a:lnTo>
                  <a:lnTo>
                    <a:pt x="1577759" y="76098"/>
                  </a:lnTo>
                  <a:lnTo>
                    <a:pt x="1570240" y="91528"/>
                  </a:lnTo>
                  <a:lnTo>
                    <a:pt x="1539760" y="121996"/>
                  </a:lnTo>
                  <a:lnTo>
                    <a:pt x="1516938" y="137299"/>
                  </a:lnTo>
                  <a:lnTo>
                    <a:pt x="1501635" y="152463"/>
                  </a:lnTo>
                  <a:lnTo>
                    <a:pt x="1478813" y="160121"/>
                  </a:lnTo>
                  <a:lnTo>
                    <a:pt x="1433169" y="190449"/>
                  </a:lnTo>
                  <a:lnTo>
                    <a:pt x="1402422" y="198094"/>
                  </a:lnTo>
                  <a:lnTo>
                    <a:pt x="1379601" y="213271"/>
                  </a:lnTo>
                  <a:lnTo>
                    <a:pt x="1349120" y="220916"/>
                  </a:lnTo>
                  <a:lnTo>
                    <a:pt x="1318640" y="236220"/>
                  </a:lnTo>
                  <a:lnTo>
                    <a:pt x="1196873" y="266547"/>
                  </a:lnTo>
                  <a:lnTo>
                    <a:pt x="1082357" y="289369"/>
                  </a:lnTo>
                  <a:lnTo>
                    <a:pt x="1051890" y="289369"/>
                  </a:lnTo>
                  <a:lnTo>
                    <a:pt x="1013891" y="297421"/>
                  </a:lnTo>
                  <a:lnTo>
                    <a:pt x="968247" y="297421"/>
                  </a:lnTo>
                  <a:lnTo>
                    <a:pt x="929843" y="304965"/>
                  </a:lnTo>
                  <a:lnTo>
                    <a:pt x="1615884" y="304965"/>
                  </a:lnTo>
                  <a:lnTo>
                    <a:pt x="1615884" y="15163"/>
                  </a:lnTo>
                  <a:close/>
                </a:path>
              </a:pathLst>
            </a:custGeom>
            <a:solidFill>
              <a:srgbClr val="ACDBC8"/>
            </a:solidFill>
          </p:spPr>
          <p:txBody>
            <a:bodyPr wrap="square" lIns="0" tIns="0" rIns="0" bIns="0" rtlCol="0"/>
            <a:lstStyle/>
            <a:p>
              <a:endParaRPr/>
            </a:p>
          </p:txBody>
        </p:sp>
        <p:sp>
          <p:nvSpPr>
            <p:cNvPr id="15" name="object 15"/>
            <p:cNvSpPr/>
            <p:nvPr/>
          </p:nvSpPr>
          <p:spPr>
            <a:xfrm>
              <a:off x="5952960" y="3109289"/>
              <a:ext cx="1631314" cy="1509395"/>
            </a:xfrm>
            <a:custGeom>
              <a:avLst/>
              <a:gdLst/>
              <a:ahLst/>
              <a:cxnLst/>
              <a:rect l="l" t="t" r="r" b="b"/>
              <a:pathLst>
                <a:path w="1631315" h="1509395">
                  <a:moveTo>
                    <a:pt x="1631048" y="0"/>
                  </a:moveTo>
                  <a:lnTo>
                    <a:pt x="1615871" y="0"/>
                  </a:lnTo>
                  <a:lnTo>
                    <a:pt x="1615871" y="1204188"/>
                  </a:lnTo>
                  <a:lnTo>
                    <a:pt x="1608226" y="1219415"/>
                  </a:lnTo>
                  <a:lnTo>
                    <a:pt x="1600708" y="1234630"/>
                  </a:lnTo>
                  <a:lnTo>
                    <a:pt x="1593049" y="1249857"/>
                  </a:lnTo>
                  <a:lnTo>
                    <a:pt x="1577886" y="1265059"/>
                  </a:lnTo>
                  <a:lnTo>
                    <a:pt x="1581632" y="1268831"/>
                  </a:lnTo>
                  <a:lnTo>
                    <a:pt x="1570228" y="1280274"/>
                  </a:lnTo>
                  <a:lnTo>
                    <a:pt x="1554924" y="1295501"/>
                  </a:lnTo>
                  <a:lnTo>
                    <a:pt x="1539760" y="1310716"/>
                  </a:lnTo>
                  <a:lnTo>
                    <a:pt x="1524584" y="1325943"/>
                  </a:lnTo>
                  <a:lnTo>
                    <a:pt x="1501762" y="1341158"/>
                  </a:lnTo>
                  <a:lnTo>
                    <a:pt x="1478800" y="1348765"/>
                  </a:lnTo>
                  <a:lnTo>
                    <a:pt x="1455978" y="1363992"/>
                  </a:lnTo>
                  <a:lnTo>
                    <a:pt x="1457515" y="1367053"/>
                  </a:lnTo>
                  <a:lnTo>
                    <a:pt x="1433156" y="1379194"/>
                  </a:lnTo>
                  <a:lnTo>
                    <a:pt x="1410068" y="1386801"/>
                  </a:lnTo>
                  <a:lnTo>
                    <a:pt x="1387246" y="1402359"/>
                  </a:lnTo>
                  <a:lnTo>
                    <a:pt x="1356766" y="1409966"/>
                  </a:lnTo>
                  <a:lnTo>
                    <a:pt x="1326286" y="1417586"/>
                  </a:lnTo>
                  <a:lnTo>
                    <a:pt x="1295819" y="1432801"/>
                  </a:lnTo>
                  <a:lnTo>
                    <a:pt x="1265478" y="1440408"/>
                  </a:lnTo>
                  <a:lnTo>
                    <a:pt x="1234998" y="1448003"/>
                  </a:lnTo>
                  <a:lnTo>
                    <a:pt x="1196606" y="1455623"/>
                  </a:lnTo>
                  <a:lnTo>
                    <a:pt x="1166126" y="1463230"/>
                  </a:lnTo>
                  <a:lnTo>
                    <a:pt x="1128128" y="1470837"/>
                  </a:lnTo>
                  <a:lnTo>
                    <a:pt x="1090002" y="1478445"/>
                  </a:lnTo>
                  <a:lnTo>
                    <a:pt x="1052017" y="1478445"/>
                  </a:lnTo>
                  <a:lnTo>
                    <a:pt x="1013879" y="1486065"/>
                  </a:lnTo>
                  <a:lnTo>
                    <a:pt x="975893" y="1486065"/>
                  </a:lnTo>
                  <a:lnTo>
                    <a:pt x="937488" y="1493672"/>
                  </a:lnTo>
                  <a:lnTo>
                    <a:pt x="899363" y="1493672"/>
                  </a:lnTo>
                  <a:lnTo>
                    <a:pt x="693547" y="1493672"/>
                  </a:lnTo>
                  <a:lnTo>
                    <a:pt x="655561" y="1486065"/>
                  </a:lnTo>
                  <a:lnTo>
                    <a:pt x="617435" y="1486065"/>
                  </a:lnTo>
                  <a:lnTo>
                    <a:pt x="579424" y="1478445"/>
                  </a:lnTo>
                  <a:lnTo>
                    <a:pt x="541312" y="1478445"/>
                  </a:lnTo>
                  <a:lnTo>
                    <a:pt x="502907" y="1470837"/>
                  </a:lnTo>
                  <a:lnTo>
                    <a:pt x="464921" y="1463230"/>
                  </a:lnTo>
                  <a:lnTo>
                    <a:pt x="434441" y="1455623"/>
                  </a:lnTo>
                  <a:lnTo>
                    <a:pt x="396455" y="1448003"/>
                  </a:lnTo>
                  <a:lnTo>
                    <a:pt x="365975" y="1440408"/>
                  </a:lnTo>
                  <a:lnTo>
                    <a:pt x="335495" y="1432801"/>
                  </a:lnTo>
                  <a:lnTo>
                    <a:pt x="305028" y="1417586"/>
                  </a:lnTo>
                  <a:lnTo>
                    <a:pt x="274281" y="1409966"/>
                  </a:lnTo>
                  <a:lnTo>
                    <a:pt x="251460" y="1402359"/>
                  </a:lnTo>
                  <a:lnTo>
                    <a:pt x="220980" y="1386801"/>
                  </a:lnTo>
                  <a:lnTo>
                    <a:pt x="198158" y="1379194"/>
                  </a:lnTo>
                  <a:lnTo>
                    <a:pt x="175336" y="1363992"/>
                  </a:lnTo>
                  <a:lnTo>
                    <a:pt x="152514" y="1348765"/>
                  </a:lnTo>
                  <a:lnTo>
                    <a:pt x="129692" y="1341158"/>
                  </a:lnTo>
                  <a:lnTo>
                    <a:pt x="114515" y="1325943"/>
                  </a:lnTo>
                  <a:lnTo>
                    <a:pt x="91694" y="1310716"/>
                  </a:lnTo>
                  <a:lnTo>
                    <a:pt x="76390" y="1295501"/>
                  </a:lnTo>
                  <a:lnTo>
                    <a:pt x="60820" y="1280274"/>
                  </a:lnTo>
                  <a:lnTo>
                    <a:pt x="53301" y="1265059"/>
                  </a:lnTo>
                  <a:lnTo>
                    <a:pt x="37985" y="1249857"/>
                  </a:lnTo>
                  <a:lnTo>
                    <a:pt x="30480" y="1234630"/>
                  </a:lnTo>
                  <a:lnTo>
                    <a:pt x="22821" y="1219415"/>
                  </a:lnTo>
                  <a:lnTo>
                    <a:pt x="22821" y="1204188"/>
                  </a:lnTo>
                  <a:lnTo>
                    <a:pt x="15163" y="1188974"/>
                  </a:lnTo>
                  <a:lnTo>
                    <a:pt x="15163" y="98920"/>
                  </a:lnTo>
                  <a:lnTo>
                    <a:pt x="30480" y="121742"/>
                  </a:lnTo>
                  <a:lnTo>
                    <a:pt x="37985" y="137312"/>
                  </a:lnTo>
                  <a:lnTo>
                    <a:pt x="53301" y="152476"/>
                  </a:lnTo>
                  <a:lnTo>
                    <a:pt x="68465" y="167640"/>
                  </a:lnTo>
                  <a:lnTo>
                    <a:pt x="84035" y="182943"/>
                  </a:lnTo>
                  <a:lnTo>
                    <a:pt x="91694" y="167640"/>
                  </a:lnTo>
                  <a:lnTo>
                    <a:pt x="76390" y="152476"/>
                  </a:lnTo>
                  <a:lnTo>
                    <a:pt x="60820" y="137312"/>
                  </a:lnTo>
                  <a:lnTo>
                    <a:pt x="53301" y="121742"/>
                  </a:lnTo>
                  <a:lnTo>
                    <a:pt x="50253" y="124841"/>
                  </a:lnTo>
                  <a:lnTo>
                    <a:pt x="37985" y="106438"/>
                  </a:lnTo>
                  <a:lnTo>
                    <a:pt x="36093" y="110286"/>
                  </a:lnTo>
                  <a:lnTo>
                    <a:pt x="30480" y="98920"/>
                  </a:lnTo>
                  <a:lnTo>
                    <a:pt x="22821" y="76111"/>
                  </a:lnTo>
                  <a:lnTo>
                    <a:pt x="22821" y="68453"/>
                  </a:lnTo>
                  <a:lnTo>
                    <a:pt x="22821" y="60807"/>
                  </a:lnTo>
                  <a:lnTo>
                    <a:pt x="20624" y="61925"/>
                  </a:lnTo>
                  <a:lnTo>
                    <a:pt x="15163" y="45643"/>
                  </a:lnTo>
                  <a:lnTo>
                    <a:pt x="15163" y="15189"/>
                  </a:lnTo>
                  <a:lnTo>
                    <a:pt x="0" y="15189"/>
                  </a:lnTo>
                  <a:lnTo>
                    <a:pt x="0" y="53289"/>
                  </a:lnTo>
                  <a:lnTo>
                    <a:pt x="0" y="1188974"/>
                  </a:lnTo>
                  <a:lnTo>
                    <a:pt x="0" y="1196581"/>
                  </a:lnTo>
                  <a:lnTo>
                    <a:pt x="7645" y="1211808"/>
                  </a:lnTo>
                  <a:lnTo>
                    <a:pt x="7645" y="1227023"/>
                  </a:lnTo>
                  <a:lnTo>
                    <a:pt x="15163" y="1242237"/>
                  </a:lnTo>
                  <a:lnTo>
                    <a:pt x="30480" y="1257465"/>
                  </a:lnTo>
                  <a:lnTo>
                    <a:pt x="30480" y="1265059"/>
                  </a:lnTo>
                  <a:lnTo>
                    <a:pt x="37985" y="1280274"/>
                  </a:lnTo>
                  <a:lnTo>
                    <a:pt x="53301" y="1295501"/>
                  </a:lnTo>
                  <a:lnTo>
                    <a:pt x="68465" y="1310716"/>
                  </a:lnTo>
                  <a:lnTo>
                    <a:pt x="84035" y="1325943"/>
                  </a:lnTo>
                  <a:lnTo>
                    <a:pt x="99212" y="1333550"/>
                  </a:lnTo>
                  <a:lnTo>
                    <a:pt x="122034" y="1348765"/>
                  </a:lnTo>
                  <a:lnTo>
                    <a:pt x="144856" y="1363992"/>
                  </a:lnTo>
                  <a:lnTo>
                    <a:pt x="167817" y="1379194"/>
                  </a:lnTo>
                  <a:lnTo>
                    <a:pt x="190639" y="1386801"/>
                  </a:lnTo>
                  <a:lnTo>
                    <a:pt x="213461" y="1402359"/>
                  </a:lnTo>
                  <a:lnTo>
                    <a:pt x="243801" y="1417586"/>
                  </a:lnTo>
                  <a:lnTo>
                    <a:pt x="274281" y="1425194"/>
                  </a:lnTo>
                  <a:lnTo>
                    <a:pt x="297103" y="1432801"/>
                  </a:lnTo>
                  <a:lnTo>
                    <a:pt x="327977" y="1448003"/>
                  </a:lnTo>
                  <a:lnTo>
                    <a:pt x="365975" y="1455623"/>
                  </a:lnTo>
                  <a:lnTo>
                    <a:pt x="396455" y="1463230"/>
                  </a:lnTo>
                  <a:lnTo>
                    <a:pt x="426923" y="1470837"/>
                  </a:lnTo>
                  <a:lnTo>
                    <a:pt x="464921" y="1478445"/>
                  </a:lnTo>
                  <a:lnTo>
                    <a:pt x="502907" y="1486065"/>
                  </a:lnTo>
                  <a:lnTo>
                    <a:pt x="541312" y="1493672"/>
                  </a:lnTo>
                  <a:lnTo>
                    <a:pt x="571779" y="1493672"/>
                  </a:lnTo>
                  <a:lnTo>
                    <a:pt x="579424" y="1493672"/>
                  </a:lnTo>
                  <a:lnTo>
                    <a:pt x="617435" y="1501279"/>
                  </a:lnTo>
                  <a:lnTo>
                    <a:pt x="655561" y="1501279"/>
                  </a:lnTo>
                  <a:lnTo>
                    <a:pt x="693547" y="1508887"/>
                  </a:lnTo>
                  <a:lnTo>
                    <a:pt x="937488" y="1508887"/>
                  </a:lnTo>
                  <a:lnTo>
                    <a:pt x="975893" y="1501279"/>
                  </a:lnTo>
                  <a:lnTo>
                    <a:pt x="1021537" y="1501279"/>
                  </a:lnTo>
                  <a:lnTo>
                    <a:pt x="1059535" y="1493672"/>
                  </a:lnTo>
                  <a:lnTo>
                    <a:pt x="1097661" y="1493672"/>
                  </a:lnTo>
                  <a:lnTo>
                    <a:pt x="1128128" y="1486065"/>
                  </a:lnTo>
                  <a:lnTo>
                    <a:pt x="1166126" y="1478445"/>
                  </a:lnTo>
                  <a:lnTo>
                    <a:pt x="1204518" y="1470837"/>
                  </a:lnTo>
                  <a:lnTo>
                    <a:pt x="1234998" y="1463230"/>
                  </a:lnTo>
                  <a:lnTo>
                    <a:pt x="1272997" y="1455623"/>
                  </a:lnTo>
                  <a:lnTo>
                    <a:pt x="1303464" y="1448003"/>
                  </a:lnTo>
                  <a:lnTo>
                    <a:pt x="1333944" y="1432801"/>
                  </a:lnTo>
                  <a:lnTo>
                    <a:pt x="1364424" y="1425194"/>
                  </a:lnTo>
                  <a:lnTo>
                    <a:pt x="1387246" y="1417586"/>
                  </a:lnTo>
                  <a:lnTo>
                    <a:pt x="1417586" y="1402359"/>
                  </a:lnTo>
                  <a:lnTo>
                    <a:pt x="1440815" y="1386801"/>
                  </a:lnTo>
                  <a:lnTo>
                    <a:pt x="1463636" y="1379194"/>
                  </a:lnTo>
                  <a:lnTo>
                    <a:pt x="1486458" y="1363992"/>
                  </a:lnTo>
                  <a:lnTo>
                    <a:pt x="1509280" y="1348765"/>
                  </a:lnTo>
                  <a:lnTo>
                    <a:pt x="1532102" y="1333550"/>
                  </a:lnTo>
                  <a:lnTo>
                    <a:pt x="1547406" y="1325943"/>
                  </a:lnTo>
                  <a:lnTo>
                    <a:pt x="1562582" y="1310716"/>
                  </a:lnTo>
                  <a:lnTo>
                    <a:pt x="1577886" y="1295501"/>
                  </a:lnTo>
                  <a:lnTo>
                    <a:pt x="1593049" y="1280274"/>
                  </a:lnTo>
                  <a:lnTo>
                    <a:pt x="1608226" y="1265059"/>
                  </a:lnTo>
                  <a:lnTo>
                    <a:pt x="1608226" y="1257465"/>
                  </a:lnTo>
                  <a:lnTo>
                    <a:pt x="1615871" y="1242237"/>
                  </a:lnTo>
                  <a:lnTo>
                    <a:pt x="1623529" y="1227023"/>
                  </a:lnTo>
                  <a:lnTo>
                    <a:pt x="1623529" y="1211808"/>
                  </a:lnTo>
                  <a:lnTo>
                    <a:pt x="1631048" y="1211808"/>
                  </a:lnTo>
                  <a:lnTo>
                    <a:pt x="1631048" y="0"/>
                  </a:lnTo>
                  <a:close/>
                </a:path>
              </a:pathLst>
            </a:custGeom>
            <a:solidFill>
              <a:srgbClr val="25221E"/>
            </a:solidFill>
          </p:spPr>
          <p:txBody>
            <a:bodyPr wrap="square" lIns="0" tIns="0" rIns="0" bIns="0" rtlCol="0"/>
            <a:lstStyle/>
            <a:p>
              <a:endParaRPr/>
            </a:p>
          </p:txBody>
        </p:sp>
        <p:sp>
          <p:nvSpPr>
            <p:cNvPr id="16" name="object 16"/>
            <p:cNvSpPr/>
            <p:nvPr/>
          </p:nvSpPr>
          <p:spPr>
            <a:xfrm>
              <a:off x="6021425" y="3170097"/>
              <a:ext cx="1562735" cy="305435"/>
            </a:xfrm>
            <a:custGeom>
              <a:avLst/>
              <a:gdLst/>
              <a:ahLst/>
              <a:cxnLst/>
              <a:rect l="l" t="t" r="r" b="b"/>
              <a:pathLst>
                <a:path w="1562734" h="305435">
                  <a:moveTo>
                    <a:pt x="1562582" y="7645"/>
                  </a:moveTo>
                  <a:lnTo>
                    <a:pt x="1547406" y="0"/>
                  </a:lnTo>
                  <a:lnTo>
                    <a:pt x="1541919" y="16370"/>
                  </a:lnTo>
                  <a:lnTo>
                    <a:pt x="1539760" y="15303"/>
                  </a:lnTo>
                  <a:lnTo>
                    <a:pt x="1532242" y="38112"/>
                  </a:lnTo>
                  <a:lnTo>
                    <a:pt x="1527136" y="48221"/>
                  </a:lnTo>
                  <a:lnTo>
                    <a:pt x="1524584" y="45631"/>
                  </a:lnTo>
                  <a:lnTo>
                    <a:pt x="1509420" y="68580"/>
                  </a:lnTo>
                  <a:lnTo>
                    <a:pt x="1501762" y="76504"/>
                  </a:lnTo>
                  <a:lnTo>
                    <a:pt x="1486458" y="91668"/>
                  </a:lnTo>
                  <a:lnTo>
                    <a:pt x="1471295" y="106832"/>
                  </a:lnTo>
                  <a:lnTo>
                    <a:pt x="1456118" y="122135"/>
                  </a:lnTo>
                  <a:lnTo>
                    <a:pt x="1433296" y="137299"/>
                  </a:lnTo>
                  <a:lnTo>
                    <a:pt x="1413217" y="150685"/>
                  </a:lnTo>
                  <a:lnTo>
                    <a:pt x="1410335" y="144945"/>
                  </a:lnTo>
                  <a:lnTo>
                    <a:pt x="1387513" y="160121"/>
                  </a:lnTo>
                  <a:lnTo>
                    <a:pt x="1389049" y="163195"/>
                  </a:lnTo>
                  <a:lnTo>
                    <a:pt x="1364691" y="175412"/>
                  </a:lnTo>
                  <a:lnTo>
                    <a:pt x="1341602" y="182930"/>
                  </a:lnTo>
                  <a:lnTo>
                    <a:pt x="1318780" y="198234"/>
                  </a:lnTo>
                  <a:lnTo>
                    <a:pt x="1288300" y="205752"/>
                  </a:lnTo>
                  <a:lnTo>
                    <a:pt x="1257820" y="221056"/>
                  </a:lnTo>
                  <a:lnTo>
                    <a:pt x="1227353" y="228701"/>
                  </a:lnTo>
                  <a:lnTo>
                    <a:pt x="1197013" y="236220"/>
                  </a:lnTo>
                  <a:lnTo>
                    <a:pt x="1166533" y="243865"/>
                  </a:lnTo>
                  <a:lnTo>
                    <a:pt x="1128141" y="251523"/>
                  </a:lnTo>
                  <a:lnTo>
                    <a:pt x="1097661" y="259029"/>
                  </a:lnTo>
                  <a:lnTo>
                    <a:pt x="1059662" y="266687"/>
                  </a:lnTo>
                  <a:lnTo>
                    <a:pt x="1021537" y="274332"/>
                  </a:lnTo>
                  <a:lnTo>
                    <a:pt x="983551" y="274332"/>
                  </a:lnTo>
                  <a:lnTo>
                    <a:pt x="945413" y="281851"/>
                  </a:lnTo>
                  <a:lnTo>
                    <a:pt x="907427" y="281851"/>
                  </a:lnTo>
                  <a:lnTo>
                    <a:pt x="869022" y="289902"/>
                  </a:lnTo>
                  <a:lnTo>
                    <a:pt x="830897" y="289902"/>
                  </a:lnTo>
                  <a:lnTo>
                    <a:pt x="625081" y="289902"/>
                  </a:lnTo>
                  <a:lnTo>
                    <a:pt x="587095" y="281851"/>
                  </a:lnTo>
                  <a:lnTo>
                    <a:pt x="548970" y="281851"/>
                  </a:lnTo>
                  <a:lnTo>
                    <a:pt x="510959" y="274332"/>
                  </a:lnTo>
                  <a:lnTo>
                    <a:pt x="472846" y="274332"/>
                  </a:lnTo>
                  <a:lnTo>
                    <a:pt x="434441" y="266687"/>
                  </a:lnTo>
                  <a:lnTo>
                    <a:pt x="396455" y="259029"/>
                  </a:lnTo>
                  <a:lnTo>
                    <a:pt x="365975" y="251523"/>
                  </a:lnTo>
                  <a:lnTo>
                    <a:pt x="327990" y="243865"/>
                  </a:lnTo>
                  <a:lnTo>
                    <a:pt x="297510" y="236220"/>
                  </a:lnTo>
                  <a:lnTo>
                    <a:pt x="267030" y="228701"/>
                  </a:lnTo>
                  <a:lnTo>
                    <a:pt x="236562" y="221056"/>
                  </a:lnTo>
                  <a:lnTo>
                    <a:pt x="205816" y="205752"/>
                  </a:lnTo>
                  <a:lnTo>
                    <a:pt x="182994" y="198234"/>
                  </a:lnTo>
                  <a:lnTo>
                    <a:pt x="152514" y="182930"/>
                  </a:lnTo>
                  <a:lnTo>
                    <a:pt x="129692" y="175412"/>
                  </a:lnTo>
                  <a:lnTo>
                    <a:pt x="106870" y="160121"/>
                  </a:lnTo>
                  <a:lnTo>
                    <a:pt x="84048" y="144945"/>
                  </a:lnTo>
                  <a:lnTo>
                    <a:pt x="81153" y="150672"/>
                  </a:lnTo>
                  <a:lnTo>
                    <a:pt x="61226" y="137299"/>
                  </a:lnTo>
                  <a:lnTo>
                    <a:pt x="46050" y="122135"/>
                  </a:lnTo>
                  <a:lnTo>
                    <a:pt x="23228" y="106832"/>
                  </a:lnTo>
                  <a:lnTo>
                    <a:pt x="7924" y="91668"/>
                  </a:lnTo>
                  <a:lnTo>
                    <a:pt x="0" y="106832"/>
                  </a:lnTo>
                  <a:lnTo>
                    <a:pt x="15570" y="122135"/>
                  </a:lnTo>
                  <a:lnTo>
                    <a:pt x="30746" y="137299"/>
                  </a:lnTo>
                  <a:lnTo>
                    <a:pt x="53568" y="144945"/>
                  </a:lnTo>
                  <a:lnTo>
                    <a:pt x="76390" y="160121"/>
                  </a:lnTo>
                  <a:lnTo>
                    <a:pt x="99352" y="175412"/>
                  </a:lnTo>
                  <a:lnTo>
                    <a:pt x="122174" y="190576"/>
                  </a:lnTo>
                  <a:lnTo>
                    <a:pt x="144995" y="198234"/>
                  </a:lnTo>
                  <a:lnTo>
                    <a:pt x="175336" y="213398"/>
                  </a:lnTo>
                  <a:lnTo>
                    <a:pt x="205816" y="221056"/>
                  </a:lnTo>
                  <a:lnTo>
                    <a:pt x="228638" y="228701"/>
                  </a:lnTo>
                  <a:lnTo>
                    <a:pt x="259511" y="243865"/>
                  </a:lnTo>
                  <a:lnTo>
                    <a:pt x="297510" y="251523"/>
                  </a:lnTo>
                  <a:lnTo>
                    <a:pt x="327990" y="259029"/>
                  </a:lnTo>
                  <a:lnTo>
                    <a:pt x="358457" y="266687"/>
                  </a:lnTo>
                  <a:lnTo>
                    <a:pt x="396455" y="274332"/>
                  </a:lnTo>
                  <a:lnTo>
                    <a:pt x="434441" y="281851"/>
                  </a:lnTo>
                  <a:lnTo>
                    <a:pt x="472846" y="289902"/>
                  </a:lnTo>
                  <a:lnTo>
                    <a:pt x="510959" y="289902"/>
                  </a:lnTo>
                  <a:lnTo>
                    <a:pt x="548970" y="297446"/>
                  </a:lnTo>
                  <a:lnTo>
                    <a:pt x="587095" y="297446"/>
                  </a:lnTo>
                  <a:lnTo>
                    <a:pt x="625081" y="305054"/>
                  </a:lnTo>
                  <a:lnTo>
                    <a:pt x="869022" y="305054"/>
                  </a:lnTo>
                  <a:lnTo>
                    <a:pt x="907427" y="297446"/>
                  </a:lnTo>
                  <a:lnTo>
                    <a:pt x="953071" y="297446"/>
                  </a:lnTo>
                  <a:lnTo>
                    <a:pt x="991069" y="289902"/>
                  </a:lnTo>
                  <a:lnTo>
                    <a:pt x="1029195" y="289902"/>
                  </a:lnTo>
                  <a:lnTo>
                    <a:pt x="1059662" y="281851"/>
                  </a:lnTo>
                  <a:lnTo>
                    <a:pt x="1097661" y="274332"/>
                  </a:lnTo>
                  <a:lnTo>
                    <a:pt x="1136053" y="266687"/>
                  </a:lnTo>
                  <a:lnTo>
                    <a:pt x="1166533" y="259029"/>
                  </a:lnTo>
                  <a:lnTo>
                    <a:pt x="1204531" y="251523"/>
                  </a:lnTo>
                  <a:lnTo>
                    <a:pt x="1234998" y="243865"/>
                  </a:lnTo>
                  <a:lnTo>
                    <a:pt x="1265478" y="228701"/>
                  </a:lnTo>
                  <a:lnTo>
                    <a:pt x="1295958" y="221056"/>
                  </a:lnTo>
                  <a:lnTo>
                    <a:pt x="1318780" y="213398"/>
                  </a:lnTo>
                  <a:lnTo>
                    <a:pt x="1349121" y="198234"/>
                  </a:lnTo>
                  <a:lnTo>
                    <a:pt x="1372349" y="190576"/>
                  </a:lnTo>
                  <a:lnTo>
                    <a:pt x="1395171" y="175412"/>
                  </a:lnTo>
                  <a:lnTo>
                    <a:pt x="1417993" y="160121"/>
                  </a:lnTo>
                  <a:lnTo>
                    <a:pt x="1440815" y="144945"/>
                  </a:lnTo>
                  <a:lnTo>
                    <a:pt x="1463636" y="137299"/>
                  </a:lnTo>
                  <a:lnTo>
                    <a:pt x="1478940" y="122135"/>
                  </a:lnTo>
                  <a:lnTo>
                    <a:pt x="1494116" y="106832"/>
                  </a:lnTo>
                  <a:lnTo>
                    <a:pt x="1509420" y="91668"/>
                  </a:lnTo>
                  <a:lnTo>
                    <a:pt x="1524584" y="76504"/>
                  </a:lnTo>
                  <a:lnTo>
                    <a:pt x="1539760" y="60934"/>
                  </a:lnTo>
                  <a:lnTo>
                    <a:pt x="1547406" y="38112"/>
                  </a:lnTo>
                  <a:lnTo>
                    <a:pt x="1555064" y="22809"/>
                  </a:lnTo>
                  <a:lnTo>
                    <a:pt x="1555064" y="7645"/>
                  </a:lnTo>
                  <a:lnTo>
                    <a:pt x="1562582" y="7645"/>
                  </a:lnTo>
                  <a:close/>
                </a:path>
              </a:pathLst>
            </a:custGeom>
            <a:solidFill>
              <a:srgbClr val="25221E"/>
            </a:solidFill>
          </p:spPr>
          <p:txBody>
            <a:bodyPr wrap="square" lIns="0" tIns="0" rIns="0" bIns="0" rtlCol="0"/>
            <a:lstStyle/>
            <a:p>
              <a:endParaRPr/>
            </a:p>
          </p:txBody>
        </p:sp>
        <p:sp>
          <p:nvSpPr>
            <p:cNvPr id="17" name="object 17"/>
            <p:cNvSpPr/>
            <p:nvPr/>
          </p:nvSpPr>
          <p:spPr>
            <a:xfrm>
              <a:off x="5960605" y="2811868"/>
              <a:ext cx="1616075" cy="655955"/>
            </a:xfrm>
            <a:custGeom>
              <a:avLst/>
              <a:gdLst/>
              <a:ahLst/>
              <a:cxnLst/>
              <a:rect l="l" t="t" r="r" b="b"/>
              <a:pathLst>
                <a:path w="1616075" h="655954">
                  <a:moveTo>
                    <a:pt x="808075" y="0"/>
                  </a:moveTo>
                  <a:lnTo>
                    <a:pt x="742367" y="1127"/>
                  </a:lnTo>
                  <a:lnTo>
                    <a:pt x="678019" y="4444"/>
                  </a:lnTo>
                  <a:lnTo>
                    <a:pt x="615247" y="9854"/>
                  </a:lnTo>
                  <a:lnTo>
                    <a:pt x="554269" y="17260"/>
                  </a:lnTo>
                  <a:lnTo>
                    <a:pt x="495302" y="26565"/>
                  </a:lnTo>
                  <a:lnTo>
                    <a:pt x="438565" y="37670"/>
                  </a:lnTo>
                  <a:lnTo>
                    <a:pt x="384273" y="50480"/>
                  </a:lnTo>
                  <a:lnTo>
                    <a:pt x="332645" y="64898"/>
                  </a:lnTo>
                  <a:lnTo>
                    <a:pt x="283898" y="80824"/>
                  </a:lnTo>
                  <a:lnTo>
                    <a:pt x="238250" y="98164"/>
                  </a:lnTo>
                  <a:lnTo>
                    <a:pt x="195917" y="116819"/>
                  </a:lnTo>
                  <a:lnTo>
                    <a:pt x="157117" y="136693"/>
                  </a:lnTo>
                  <a:lnTo>
                    <a:pt x="122068" y="157688"/>
                  </a:lnTo>
                  <a:lnTo>
                    <a:pt x="64091" y="202653"/>
                  </a:lnTo>
                  <a:lnTo>
                    <a:pt x="23725" y="250938"/>
                  </a:lnTo>
                  <a:lnTo>
                    <a:pt x="2708" y="301764"/>
                  </a:lnTo>
                  <a:lnTo>
                    <a:pt x="0" y="327888"/>
                  </a:lnTo>
                  <a:lnTo>
                    <a:pt x="2708" y="355031"/>
                  </a:lnTo>
                  <a:lnTo>
                    <a:pt x="23725" y="407281"/>
                  </a:lnTo>
                  <a:lnTo>
                    <a:pt x="64091" y="456284"/>
                  </a:lnTo>
                  <a:lnTo>
                    <a:pt x="122068" y="501400"/>
                  </a:lnTo>
                  <a:lnTo>
                    <a:pt x="157117" y="522301"/>
                  </a:lnTo>
                  <a:lnTo>
                    <a:pt x="195917" y="541989"/>
                  </a:lnTo>
                  <a:lnTo>
                    <a:pt x="238250" y="560385"/>
                  </a:lnTo>
                  <a:lnTo>
                    <a:pt x="283898" y="577410"/>
                  </a:lnTo>
                  <a:lnTo>
                    <a:pt x="332645" y="592982"/>
                  </a:lnTo>
                  <a:lnTo>
                    <a:pt x="384273" y="607022"/>
                  </a:lnTo>
                  <a:lnTo>
                    <a:pt x="438565" y="619449"/>
                  </a:lnTo>
                  <a:lnTo>
                    <a:pt x="495302" y="630185"/>
                  </a:lnTo>
                  <a:lnTo>
                    <a:pt x="554269" y="639148"/>
                  </a:lnTo>
                  <a:lnTo>
                    <a:pt x="615247" y="646258"/>
                  </a:lnTo>
                  <a:lnTo>
                    <a:pt x="678019" y="651437"/>
                  </a:lnTo>
                  <a:lnTo>
                    <a:pt x="742367" y="654602"/>
                  </a:lnTo>
                  <a:lnTo>
                    <a:pt x="808075" y="655675"/>
                  </a:lnTo>
                  <a:lnTo>
                    <a:pt x="873781" y="654602"/>
                  </a:lnTo>
                  <a:lnTo>
                    <a:pt x="938124" y="651437"/>
                  </a:lnTo>
                  <a:lnTo>
                    <a:pt x="1000887" y="646258"/>
                  </a:lnTo>
                  <a:lnTo>
                    <a:pt x="1061854" y="639148"/>
                  </a:lnTo>
                  <a:lnTo>
                    <a:pt x="1120806" y="630185"/>
                  </a:lnTo>
                  <a:lnTo>
                    <a:pt x="1177528" y="619449"/>
                  </a:lnTo>
                  <a:lnTo>
                    <a:pt x="1231802" y="607022"/>
                  </a:lnTo>
                  <a:lnTo>
                    <a:pt x="1283411" y="592982"/>
                  </a:lnTo>
                  <a:lnTo>
                    <a:pt x="1332138" y="577410"/>
                  </a:lnTo>
                  <a:lnTo>
                    <a:pt x="1377767" y="560385"/>
                  </a:lnTo>
                  <a:lnTo>
                    <a:pt x="1420080" y="541989"/>
                  </a:lnTo>
                  <a:lnTo>
                    <a:pt x="1458860" y="522301"/>
                  </a:lnTo>
                  <a:lnTo>
                    <a:pt x="1493890" y="501400"/>
                  </a:lnTo>
                  <a:lnTo>
                    <a:pt x="1551834" y="456284"/>
                  </a:lnTo>
                  <a:lnTo>
                    <a:pt x="1592175" y="407281"/>
                  </a:lnTo>
                  <a:lnTo>
                    <a:pt x="1613177" y="355031"/>
                  </a:lnTo>
                  <a:lnTo>
                    <a:pt x="1615884" y="327888"/>
                  </a:lnTo>
                  <a:lnTo>
                    <a:pt x="1613177" y="301764"/>
                  </a:lnTo>
                  <a:lnTo>
                    <a:pt x="1592175" y="250938"/>
                  </a:lnTo>
                  <a:lnTo>
                    <a:pt x="1551834" y="202653"/>
                  </a:lnTo>
                  <a:lnTo>
                    <a:pt x="1493890" y="157688"/>
                  </a:lnTo>
                  <a:lnTo>
                    <a:pt x="1458860" y="136693"/>
                  </a:lnTo>
                  <a:lnTo>
                    <a:pt x="1420080" y="116819"/>
                  </a:lnTo>
                  <a:lnTo>
                    <a:pt x="1377767" y="98164"/>
                  </a:lnTo>
                  <a:lnTo>
                    <a:pt x="1332138" y="80824"/>
                  </a:lnTo>
                  <a:lnTo>
                    <a:pt x="1283411" y="64898"/>
                  </a:lnTo>
                  <a:lnTo>
                    <a:pt x="1231802" y="50480"/>
                  </a:lnTo>
                  <a:lnTo>
                    <a:pt x="1177528" y="37670"/>
                  </a:lnTo>
                  <a:lnTo>
                    <a:pt x="1120806" y="26565"/>
                  </a:lnTo>
                  <a:lnTo>
                    <a:pt x="1061854" y="17260"/>
                  </a:lnTo>
                  <a:lnTo>
                    <a:pt x="1000887" y="9854"/>
                  </a:lnTo>
                  <a:lnTo>
                    <a:pt x="938124" y="4444"/>
                  </a:lnTo>
                  <a:lnTo>
                    <a:pt x="873781" y="1127"/>
                  </a:lnTo>
                  <a:lnTo>
                    <a:pt x="808075" y="0"/>
                  </a:lnTo>
                  <a:close/>
                </a:path>
              </a:pathLst>
            </a:custGeom>
            <a:solidFill>
              <a:srgbClr val="ACDBC8"/>
            </a:solidFill>
          </p:spPr>
          <p:txBody>
            <a:bodyPr wrap="square" lIns="0" tIns="0" rIns="0" bIns="0" rtlCol="0"/>
            <a:lstStyle/>
            <a:p>
              <a:endParaRPr/>
            </a:p>
          </p:txBody>
        </p:sp>
        <p:sp>
          <p:nvSpPr>
            <p:cNvPr id="18" name="object 18"/>
            <p:cNvSpPr/>
            <p:nvPr/>
          </p:nvSpPr>
          <p:spPr>
            <a:xfrm>
              <a:off x="5952960" y="2804223"/>
              <a:ext cx="1631314" cy="671195"/>
            </a:xfrm>
            <a:custGeom>
              <a:avLst/>
              <a:gdLst/>
              <a:ahLst/>
              <a:cxnLst/>
              <a:rect l="l" t="t" r="r" b="b"/>
              <a:pathLst>
                <a:path w="1631315" h="671195">
                  <a:moveTo>
                    <a:pt x="1631048" y="305066"/>
                  </a:moveTo>
                  <a:lnTo>
                    <a:pt x="1615871" y="266954"/>
                  </a:lnTo>
                  <a:lnTo>
                    <a:pt x="1615871" y="305066"/>
                  </a:lnTo>
                  <a:lnTo>
                    <a:pt x="1615871" y="335534"/>
                  </a:lnTo>
                  <a:lnTo>
                    <a:pt x="1615871" y="365874"/>
                  </a:lnTo>
                  <a:lnTo>
                    <a:pt x="1600708" y="403987"/>
                  </a:lnTo>
                  <a:lnTo>
                    <a:pt x="1524584" y="488010"/>
                  </a:lnTo>
                  <a:lnTo>
                    <a:pt x="1478800" y="518477"/>
                  </a:lnTo>
                  <a:lnTo>
                    <a:pt x="1387246" y="564108"/>
                  </a:lnTo>
                  <a:lnTo>
                    <a:pt x="1265478" y="602094"/>
                  </a:lnTo>
                  <a:lnTo>
                    <a:pt x="1128128" y="632561"/>
                  </a:lnTo>
                  <a:lnTo>
                    <a:pt x="975893" y="647725"/>
                  </a:lnTo>
                  <a:lnTo>
                    <a:pt x="815721" y="655777"/>
                  </a:lnTo>
                  <a:lnTo>
                    <a:pt x="655561" y="647725"/>
                  </a:lnTo>
                  <a:lnTo>
                    <a:pt x="502907" y="632561"/>
                  </a:lnTo>
                  <a:lnTo>
                    <a:pt x="365975" y="602094"/>
                  </a:lnTo>
                  <a:lnTo>
                    <a:pt x="251460" y="564108"/>
                  </a:lnTo>
                  <a:lnTo>
                    <a:pt x="198158" y="541286"/>
                  </a:lnTo>
                  <a:lnTo>
                    <a:pt x="152514" y="518477"/>
                  </a:lnTo>
                  <a:lnTo>
                    <a:pt x="76390" y="457542"/>
                  </a:lnTo>
                  <a:lnTo>
                    <a:pt x="30480" y="403987"/>
                  </a:lnTo>
                  <a:lnTo>
                    <a:pt x="22821" y="365874"/>
                  </a:lnTo>
                  <a:lnTo>
                    <a:pt x="15163" y="335534"/>
                  </a:lnTo>
                  <a:lnTo>
                    <a:pt x="30480" y="274599"/>
                  </a:lnTo>
                  <a:lnTo>
                    <a:pt x="76390" y="213398"/>
                  </a:lnTo>
                  <a:lnTo>
                    <a:pt x="114515" y="190588"/>
                  </a:lnTo>
                  <a:lnTo>
                    <a:pt x="152514" y="160121"/>
                  </a:lnTo>
                  <a:lnTo>
                    <a:pt x="198158" y="137299"/>
                  </a:lnTo>
                  <a:lnTo>
                    <a:pt x="251460" y="114477"/>
                  </a:lnTo>
                  <a:lnTo>
                    <a:pt x="365975" y="76365"/>
                  </a:lnTo>
                  <a:lnTo>
                    <a:pt x="502907" y="46037"/>
                  </a:lnTo>
                  <a:lnTo>
                    <a:pt x="655561" y="23215"/>
                  </a:lnTo>
                  <a:lnTo>
                    <a:pt x="815721" y="15163"/>
                  </a:lnTo>
                  <a:lnTo>
                    <a:pt x="975893" y="23215"/>
                  </a:lnTo>
                  <a:lnTo>
                    <a:pt x="1128128" y="46037"/>
                  </a:lnTo>
                  <a:lnTo>
                    <a:pt x="1265478" y="76365"/>
                  </a:lnTo>
                  <a:lnTo>
                    <a:pt x="1387246" y="114477"/>
                  </a:lnTo>
                  <a:lnTo>
                    <a:pt x="1478800" y="160121"/>
                  </a:lnTo>
                  <a:lnTo>
                    <a:pt x="1524584" y="190588"/>
                  </a:lnTo>
                  <a:lnTo>
                    <a:pt x="1600708" y="274599"/>
                  </a:lnTo>
                  <a:lnTo>
                    <a:pt x="1615871" y="305066"/>
                  </a:lnTo>
                  <a:lnTo>
                    <a:pt x="1615871" y="266954"/>
                  </a:lnTo>
                  <a:lnTo>
                    <a:pt x="1532102" y="175285"/>
                  </a:lnTo>
                  <a:lnTo>
                    <a:pt x="1486458" y="144945"/>
                  </a:lnTo>
                  <a:lnTo>
                    <a:pt x="1440815" y="122135"/>
                  </a:lnTo>
                  <a:lnTo>
                    <a:pt x="1387246" y="99314"/>
                  </a:lnTo>
                  <a:lnTo>
                    <a:pt x="1272997" y="61201"/>
                  </a:lnTo>
                  <a:lnTo>
                    <a:pt x="1128128" y="30734"/>
                  </a:lnTo>
                  <a:lnTo>
                    <a:pt x="975893" y="7645"/>
                  </a:lnTo>
                  <a:lnTo>
                    <a:pt x="815721" y="0"/>
                  </a:lnTo>
                  <a:lnTo>
                    <a:pt x="655561" y="7645"/>
                  </a:lnTo>
                  <a:lnTo>
                    <a:pt x="502907" y="30734"/>
                  </a:lnTo>
                  <a:lnTo>
                    <a:pt x="365975" y="61201"/>
                  </a:lnTo>
                  <a:lnTo>
                    <a:pt x="243801" y="99314"/>
                  </a:lnTo>
                  <a:lnTo>
                    <a:pt x="190639" y="122135"/>
                  </a:lnTo>
                  <a:lnTo>
                    <a:pt x="144856" y="144945"/>
                  </a:lnTo>
                  <a:lnTo>
                    <a:pt x="99212" y="175285"/>
                  </a:lnTo>
                  <a:lnTo>
                    <a:pt x="68465" y="205752"/>
                  </a:lnTo>
                  <a:lnTo>
                    <a:pt x="37985" y="236486"/>
                  </a:lnTo>
                  <a:lnTo>
                    <a:pt x="7645" y="305066"/>
                  </a:lnTo>
                  <a:lnTo>
                    <a:pt x="0" y="335534"/>
                  </a:lnTo>
                  <a:lnTo>
                    <a:pt x="7645" y="373519"/>
                  </a:lnTo>
                  <a:lnTo>
                    <a:pt x="37985" y="442379"/>
                  </a:lnTo>
                  <a:lnTo>
                    <a:pt x="99212" y="503174"/>
                  </a:lnTo>
                  <a:lnTo>
                    <a:pt x="144856" y="525995"/>
                  </a:lnTo>
                  <a:lnTo>
                    <a:pt x="190639" y="556450"/>
                  </a:lnTo>
                  <a:lnTo>
                    <a:pt x="243801" y="579272"/>
                  </a:lnTo>
                  <a:lnTo>
                    <a:pt x="365975" y="617397"/>
                  </a:lnTo>
                  <a:lnTo>
                    <a:pt x="502907" y="647725"/>
                  </a:lnTo>
                  <a:lnTo>
                    <a:pt x="655561" y="663321"/>
                  </a:lnTo>
                  <a:lnTo>
                    <a:pt x="815721" y="670928"/>
                  </a:lnTo>
                  <a:lnTo>
                    <a:pt x="975893" y="663321"/>
                  </a:lnTo>
                  <a:lnTo>
                    <a:pt x="1128128" y="647725"/>
                  </a:lnTo>
                  <a:lnTo>
                    <a:pt x="1272997" y="617397"/>
                  </a:lnTo>
                  <a:lnTo>
                    <a:pt x="1387246" y="579272"/>
                  </a:lnTo>
                  <a:lnTo>
                    <a:pt x="1440815" y="556450"/>
                  </a:lnTo>
                  <a:lnTo>
                    <a:pt x="1486458" y="525995"/>
                  </a:lnTo>
                  <a:lnTo>
                    <a:pt x="1532102" y="503174"/>
                  </a:lnTo>
                  <a:lnTo>
                    <a:pt x="1593049" y="442379"/>
                  </a:lnTo>
                  <a:lnTo>
                    <a:pt x="1615871" y="403987"/>
                  </a:lnTo>
                  <a:lnTo>
                    <a:pt x="1631048" y="373519"/>
                  </a:lnTo>
                  <a:lnTo>
                    <a:pt x="1631048" y="335534"/>
                  </a:lnTo>
                  <a:lnTo>
                    <a:pt x="1631048" y="305066"/>
                  </a:lnTo>
                  <a:close/>
                </a:path>
              </a:pathLst>
            </a:custGeom>
            <a:solidFill>
              <a:srgbClr val="25221E"/>
            </a:solidFill>
          </p:spPr>
          <p:txBody>
            <a:bodyPr wrap="square" lIns="0" tIns="0" rIns="0" bIns="0" rtlCol="0"/>
            <a:lstStyle/>
            <a:p>
              <a:endParaRPr/>
            </a:p>
          </p:txBody>
        </p:sp>
        <p:sp>
          <p:nvSpPr>
            <p:cNvPr id="19" name="object 19"/>
            <p:cNvSpPr/>
            <p:nvPr/>
          </p:nvSpPr>
          <p:spPr>
            <a:xfrm>
              <a:off x="556233" y="2956712"/>
              <a:ext cx="1791970" cy="1821814"/>
            </a:xfrm>
            <a:custGeom>
              <a:avLst/>
              <a:gdLst/>
              <a:ahLst/>
              <a:cxnLst/>
              <a:rect l="l" t="t" r="r" b="b"/>
              <a:pathLst>
                <a:path w="1791970" h="1821814">
                  <a:moveTo>
                    <a:pt x="1791347" y="0"/>
                  </a:moveTo>
                  <a:lnTo>
                    <a:pt x="0" y="0"/>
                  </a:lnTo>
                  <a:lnTo>
                    <a:pt x="0" y="1821586"/>
                  </a:lnTo>
                  <a:lnTo>
                    <a:pt x="1791347" y="1821586"/>
                  </a:lnTo>
                  <a:lnTo>
                    <a:pt x="1791347" y="0"/>
                  </a:lnTo>
                  <a:close/>
                </a:path>
              </a:pathLst>
            </a:custGeom>
            <a:solidFill>
              <a:srgbClr val="ACDBC8"/>
            </a:solidFill>
          </p:spPr>
          <p:txBody>
            <a:bodyPr wrap="square" lIns="0" tIns="0" rIns="0" bIns="0" rtlCol="0"/>
            <a:lstStyle/>
            <a:p>
              <a:endParaRPr/>
            </a:p>
          </p:txBody>
        </p:sp>
        <p:sp>
          <p:nvSpPr>
            <p:cNvPr id="20" name="object 20"/>
            <p:cNvSpPr/>
            <p:nvPr/>
          </p:nvSpPr>
          <p:spPr>
            <a:xfrm>
              <a:off x="548614" y="2941319"/>
              <a:ext cx="1806575" cy="1844675"/>
            </a:xfrm>
            <a:custGeom>
              <a:avLst/>
              <a:gdLst/>
              <a:ahLst/>
              <a:cxnLst/>
              <a:rect l="l" t="t" r="r" b="b"/>
              <a:pathLst>
                <a:path w="1806575" h="1844675">
                  <a:moveTo>
                    <a:pt x="1806473" y="203"/>
                  </a:moveTo>
                  <a:lnTo>
                    <a:pt x="1806409" y="15240"/>
                  </a:lnTo>
                  <a:lnTo>
                    <a:pt x="1802853" y="15240"/>
                  </a:lnTo>
                  <a:lnTo>
                    <a:pt x="1802625" y="15240"/>
                  </a:lnTo>
                  <a:lnTo>
                    <a:pt x="1802625" y="7607"/>
                  </a:lnTo>
                  <a:lnTo>
                    <a:pt x="1806409" y="15240"/>
                  </a:lnTo>
                  <a:lnTo>
                    <a:pt x="1806409" y="203"/>
                  </a:lnTo>
                  <a:lnTo>
                    <a:pt x="1802625" y="203"/>
                  </a:lnTo>
                  <a:lnTo>
                    <a:pt x="1802625" y="0"/>
                  </a:lnTo>
                  <a:lnTo>
                    <a:pt x="1791309" y="0"/>
                  </a:lnTo>
                  <a:lnTo>
                    <a:pt x="1791309" y="22860"/>
                  </a:lnTo>
                  <a:lnTo>
                    <a:pt x="1791309" y="1828800"/>
                  </a:lnTo>
                  <a:lnTo>
                    <a:pt x="15227" y="1828800"/>
                  </a:lnTo>
                  <a:lnTo>
                    <a:pt x="15227" y="22860"/>
                  </a:lnTo>
                  <a:lnTo>
                    <a:pt x="1791309" y="22860"/>
                  </a:lnTo>
                  <a:lnTo>
                    <a:pt x="1791309" y="0"/>
                  </a:lnTo>
                  <a:lnTo>
                    <a:pt x="7607" y="0"/>
                  </a:lnTo>
                  <a:lnTo>
                    <a:pt x="7607" y="203"/>
                  </a:lnTo>
                  <a:lnTo>
                    <a:pt x="0" y="203"/>
                  </a:lnTo>
                  <a:lnTo>
                    <a:pt x="0" y="15367"/>
                  </a:lnTo>
                  <a:lnTo>
                    <a:pt x="0" y="1836978"/>
                  </a:lnTo>
                  <a:lnTo>
                    <a:pt x="3251" y="1836978"/>
                  </a:lnTo>
                  <a:lnTo>
                    <a:pt x="3251" y="1840230"/>
                  </a:lnTo>
                  <a:lnTo>
                    <a:pt x="0" y="1836978"/>
                  </a:lnTo>
                  <a:lnTo>
                    <a:pt x="0" y="1844586"/>
                  </a:lnTo>
                  <a:lnTo>
                    <a:pt x="7607" y="1844586"/>
                  </a:lnTo>
                  <a:lnTo>
                    <a:pt x="7061" y="1844040"/>
                  </a:lnTo>
                  <a:lnTo>
                    <a:pt x="1794573" y="1844040"/>
                  </a:lnTo>
                  <a:lnTo>
                    <a:pt x="1798955" y="1844040"/>
                  </a:lnTo>
                  <a:lnTo>
                    <a:pt x="1799488" y="1844040"/>
                  </a:lnTo>
                  <a:lnTo>
                    <a:pt x="1798955" y="1844586"/>
                  </a:lnTo>
                  <a:lnTo>
                    <a:pt x="1806473" y="1844586"/>
                  </a:lnTo>
                  <a:lnTo>
                    <a:pt x="1806473" y="1836978"/>
                  </a:lnTo>
                  <a:lnTo>
                    <a:pt x="1803247" y="1840255"/>
                  </a:lnTo>
                  <a:lnTo>
                    <a:pt x="1803247" y="1836420"/>
                  </a:lnTo>
                  <a:lnTo>
                    <a:pt x="1806473" y="1836420"/>
                  </a:lnTo>
                  <a:lnTo>
                    <a:pt x="1806473" y="15367"/>
                  </a:lnTo>
                  <a:lnTo>
                    <a:pt x="1806473" y="15240"/>
                  </a:lnTo>
                  <a:lnTo>
                    <a:pt x="1806473" y="203"/>
                  </a:lnTo>
                  <a:close/>
                </a:path>
              </a:pathLst>
            </a:custGeom>
            <a:solidFill>
              <a:srgbClr val="25221E"/>
            </a:solidFill>
          </p:spPr>
          <p:txBody>
            <a:bodyPr wrap="square" lIns="0" tIns="0" rIns="0" bIns="0" rtlCol="0"/>
            <a:lstStyle/>
            <a:p>
              <a:endParaRPr/>
            </a:p>
          </p:txBody>
        </p:sp>
      </p:grpSp>
      <p:sp>
        <p:nvSpPr>
          <p:cNvPr id="21" name="object 21"/>
          <p:cNvSpPr txBox="1"/>
          <p:nvPr/>
        </p:nvSpPr>
        <p:spPr>
          <a:xfrm>
            <a:off x="797357" y="3672209"/>
            <a:ext cx="1318260" cy="347980"/>
          </a:xfrm>
          <a:prstGeom prst="rect">
            <a:avLst/>
          </a:prstGeom>
        </p:spPr>
        <p:txBody>
          <a:bodyPr vert="horz" wrap="square" lIns="0" tIns="13970" rIns="0" bIns="0" rtlCol="0">
            <a:spAutoFit/>
          </a:bodyPr>
          <a:lstStyle/>
          <a:p>
            <a:pPr marL="12700">
              <a:lnSpc>
                <a:spcPct val="100000"/>
              </a:lnSpc>
              <a:spcBef>
                <a:spcPts val="110"/>
              </a:spcBef>
            </a:pPr>
            <a:r>
              <a:rPr sz="2100" b="1" spc="-5" dirty="0">
                <a:solidFill>
                  <a:srgbClr val="25221E"/>
                </a:solidFill>
                <a:latin typeface="Times New Roman"/>
                <a:cs typeface="Times New Roman"/>
              </a:rPr>
              <a:t>Procesador</a:t>
            </a:r>
            <a:endParaRPr sz="2100">
              <a:latin typeface="Times New Roman"/>
              <a:cs typeface="Times New Roman"/>
            </a:endParaRPr>
          </a:p>
        </p:txBody>
      </p:sp>
      <p:sp>
        <p:nvSpPr>
          <p:cNvPr id="22" name="object 22"/>
          <p:cNvSpPr txBox="1"/>
          <p:nvPr/>
        </p:nvSpPr>
        <p:spPr>
          <a:xfrm>
            <a:off x="5963769" y="4031156"/>
            <a:ext cx="1619885" cy="347980"/>
          </a:xfrm>
          <a:prstGeom prst="rect">
            <a:avLst/>
          </a:prstGeom>
        </p:spPr>
        <p:txBody>
          <a:bodyPr vert="horz" wrap="square" lIns="0" tIns="14604" rIns="0" bIns="0" rtlCol="0">
            <a:spAutoFit/>
          </a:bodyPr>
          <a:lstStyle/>
          <a:p>
            <a:pPr marL="12700">
              <a:lnSpc>
                <a:spcPct val="100000"/>
              </a:lnSpc>
              <a:spcBef>
                <a:spcPts val="114"/>
              </a:spcBef>
            </a:pPr>
            <a:r>
              <a:rPr sz="2100" b="1" dirty="0">
                <a:solidFill>
                  <a:srgbClr val="25221E"/>
                </a:solidFill>
                <a:latin typeface="Times New Roman"/>
                <a:cs typeface="Times New Roman"/>
              </a:rPr>
              <a:t>(Intercambio)</a:t>
            </a:r>
            <a:endParaRPr sz="2100">
              <a:latin typeface="Times New Roman"/>
              <a:cs typeface="Times New Roman"/>
            </a:endParaRPr>
          </a:p>
        </p:txBody>
      </p:sp>
      <p:sp>
        <p:nvSpPr>
          <p:cNvPr id="23" name="object 23"/>
          <p:cNvSpPr txBox="1"/>
          <p:nvPr/>
        </p:nvSpPr>
        <p:spPr>
          <a:xfrm>
            <a:off x="6107019" y="3419788"/>
            <a:ext cx="1324610" cy="647700"/>
          </a:xfrm>
          <a:prstGeom prst="rect">
            <a:avLst/>
          </a:prstGeom>
        </p:spPr>
        <p:txBody>
          <a:bodyPr vert="horz" wrap="square" lIns="0" tIns="41275" rIns="0" bIns="0" rtlCol="0">
            <a:spAutoFit/>
          </a:bodyPr>
          <a:lstStyle/>
          <a:p>
            <a:pPr marL="12700" marR="5080" indent="122555">
              <a:lnSpc>
                <a:spcPts val="2360"/>
              </a:lnSpc>
              <a:spcBef>
                <a:spcPts val="325"/>
              </a:spcBef>
            </a:pPr>
            <a:r>
              <a:rPr sz="2100" b="1" spc="10" dirty="0">
                <a:solidFill>
                  <a:srgbClr val="25221E"/>
                </a:solidFill>
                <a:latin typeface="Times New Roman"/>
                <a:cs typeface="Times New Roman"/>
              </a:rPr>
              <a:t>Memoria  </a:t>
            </a:r>
            <a:r>
              <a:rPr sz="2100" b="1" spc="30" dirty="0">
                <a:solidFill>
                  <a:srgbClr val="25221E"/>
                </a:solidFill>
                <a:latin typeface="Times New Roman"/>
                <a:cs typeface="Times New Roman"/>
              </a:rPr>
              <a:t>S</a:t>
            </a:r>
            <a:r>
              <a:rPr sz="2100" b="1" spc="-95" dirty="0">
                <a:solidFill>
                  <a:srgbClr val="25221E"/>
                </a:solidFill>
                <a:latin typeface="Times New Roman"/>
                <a:cs typeface="Times New Roman"/>
              </a:rPr>
              <a:t>e</a:t>
            </a:r>
            <a:r>
              <a:rPr sz="2100" b="1" strike="sngStrike" spc="30" dirty="0">
                <a:solidFill>
                  <a:srgbClr val="25221E"/>
                </a:solidFill>
                <a:latin typeface="Times New Roman"/>
                <a:cs typeface="Times New Roman"/>
              </a:rPr>
              <a:t>c</a:t>
            </a:r>
            <a:r>
              <a:rPr sz="2100" b="1" strike="sngStrike" spc="-25" dirty="0">
                <a:solidFill>
                  <a:srgbClr val="25221E"/>
                </a:solidFill>
                <a:latin typeface="Times New Roman"/>
                <a:cs typeface="Times New Roman"/>
              </a:rPr>
              <a:t>u</a:t>
            </a:r>
            <a:r>
              <a:rPr sz="2100" b="1" strike="sngStrike" spc="95" dirty="0">
                <a:solidFill>
                  <a:srgbClr val="25221E"/>
                </a:solidFill>
                <a:latin typeface="Times New Roman"/>
                <a:cs typeface="Times New Roman"/>
              </a:rPr>
              <a:t>n</a:t>
            </a:r>
            <a:r>
              <a:rPr sz="2100" b="1" strike="sngStrike" spc="-25" dirty="0">
                <a:solidFill>
                  <a:srgbClr val="25221E"/>
                </a:solidFill>
                <a:latin typeface="Times New Roman"/>
                <a:cs typeface="Times New Roman"/>
              </a:rPr>
              <a:t>d</a:t>
            </a:r>
            <a:r>
              <a:rPr sz="2100" b="1" strike="sngStrike" spc="30" dirty="0">
                <a:solidFill>
                  <a:srgbClr val="25221E"/>
                </a:solidFill>
                <a:latin typeface="Times New Roman"/>
                <a:cs typeface="Times New Roman"/>
              </a:rPr>
              <a:t>a</a:t>
            </a:r>
            <a:r>
              <a:rPr sz="2100" b="1" strike="sngStrike" spc="-30" dirty="0">
                <a:solidFill>
                  <a:srgbClr val="25221E"/>
                </a:solidFill>
                <a:latin typeface="Times New Roman"/>
                <a:cs typeface="Times New Roman"/>
              </a:rPr>
              <a:t>r</a:t>
            </a:r>
            <a:r>
              <a:rPr sz="2100" b="1" u="heavy" strike="noStrike" spc="15" dirty="0">
                <a:solidFill>
                  <a:srgbClr val="25221E"/>
                </a:solidFill>
                <a:uFill>
                  <a:solidFill>
                    <a:srgbClr val="25221E"/>
                  </a:solidFill>
                </a:uFill>
                <a:latin typeface="Times New Roman"/>
                <a:cs typeface="Times New Roman"/>
              </a:rPr>
              <a:t>i</a:t>
            </a:r>
            <a:r>
              <a:rPr sz="2100" b="1" u="heavy" strike="noStrike" spc="5" dirty="0">
                <a:solidFill>
                  <a:srgbClr val="25221E"/>
                </a:solidFill>
                <a:uFill>
                  <a:solidFill>
                    <a:srgbClr val="25221E"/>
                  </a:solidFill>
                </a:uFill>
                <a:latin typeface="Times New Roman"/>
                <a:cs typeface="Times New Roman"/>
              </a:rPr>
              <a:t>a</a:t>
            </a:r>
            <a:endParaRPr sz="2100">
              <a:latin typeface="Times New Roman"/>
              <a:cs typeface="Times New Roman"/>
            </a:endParaRPr>
          </a:p>
        </p:txBody>
      </p:sp>
      <p:grpSp>
        <p:nvGrpSpPr>
          <p:cNvPr id="24" name="object 24"/>
          <p:cNvGrpSpPr/>
          <p:nvPr/>
        </p:nvGrpSpPr>
        <p:grpSpPr>
          <a:xfrm>
            <a:off x="2355095" y="3855935"/>
            <a:ext cx="2843530" cy="633095"/>
            <a:chOff x="2355095" y="3855935"/>
            <a:chExt cx="2843530" cy="633095"/>
          </a:xfrm>
        </p:grpSpPr>
        <p:sp>
          <p:nvSpPr>
            <p:cNvPr id="25" name="object 25"/>
            <p:cNvSpPr/>
            <p:nvPr/>
          </p:nvSpPr>
          <p:spPr>
            <a:xfrm>
              <a:off x="3399587" y="3855935"/>
              <a:ext cx="1798955" cy="633095"/>
            </a:xfrm>
            <a:custGeom>
              <a:avLst/>
              <a:gdLst/>
              <a:ahLst/>
              <a:cxnLst/>
              <a:rect l="l" t="t" r="r" b="b"/>
              <a:pathLst>
                <a:path w="1798954" h="633095">
                  <a:moveTo>
                    <a:pt x="114109" y="594512"/>
                  </a:moveTo>
                  <a:lnTo>
                    <a:pt x="0" y="556463"/>
                  </a:lnTo>
                  <a:lnTo>
                    <a:pt x="0" y="632548"/>
                  </a:lnTo>
                  <a:lnTo>
                    <a:pt x="114109" y="594512"/>
                  </a:lnTo>
                  <a:close/>
                </a:path>
                <a:path w="1798954" h="633095">
                  <a:moveTo>
                    <a:pt x="815327" y="114477"/>
                  </a:moveTo>
                  <a:lnTo>
                    <a:pt x="777328" y="0"/>
                  </a:lnTo>
                  <a:lnTo>
                    <a:pt x="739203" y="114477"/>
                  </a:lnTo>
                  <a:lnTo>
                    <a:pt x="815327" y="114477"/>
                  </a:lnTo>
                  <a:close/>
                </a:path>
                <a:path w="1798954" h="633095">
                  <a:moveTo>
                    <a:pt x="1798866" y="594512"/>
                  </a:moveTo>
                  <a:lnTo>
                    <a:pt x="1684350" y="556463"/>
                  </a:lnTo>
                  <a:lnTo>
                    <a:pt x="1684350" y="632548"/>
                  </a:lnTo>
                  <a:lnTo>
                    <a:pt x="1798866" y="594512"/>
                  </a:lnTo>
                  <a:close/>
                </a:path>
              </a:pathLst>
            </a:custGeom>
            <a:solidFill>
              <a:srgbClr val="25221E"/>
            </a:solidFill>
          </p:spPr>
          <p:txBody>
            <a:bodyPr wrap="square" lIns="0" tIns="0" rIns="0" bIns="0" rtlCol="0"/>
            <a:lstStyle/>
            <a:p>
              <a:endParaRPr/>
            </a:p>
          </p:txBody>
        </p:sp>
        <p:sp>
          <p:nvSpPr>
            <p:cNvPr id="26" name="object 26"/>
            <p:cNvSpPr/>
            <p:nvPr/>
          </p:nvSpPr>
          <p:spPr>
            <a:xfrm>
              <a:off x="2355095" y="3924753"/>
              <a:ext cx="2721610" cy="525780"/>
            </a:xfrm>
            <a:custGeom>
              <a:avLst/>
              <a:gdLst/>
              <a:ahLst/>
              <a:cxnLst/>
              <a:rect l="l" t="t" r="r" b="b"/>
              <a:pathLst>
                <a:path w="2721610" h="525779">
                  <a:moveTo>
                    <a:pt x="1821829" y="0"/>
                  </a:moveTo>
                  <a:lnTo>
                    <a:pt x="1821829" y="319917"/>
                  </a:lnTo>
                </a:path>
                <a:path w="2721610" h="525779">
                  <a:moveTo>
                    <a:pt x="2721199" y="525697"/>
                  </a:moveTo>
                  <a:lnTo>
                    <a:pt x="2469740" y="525697"/>
                  </a:lnTo>
                </a:path>
                <a:path w="2721610" h="525779">
                  <a:moveTo>
                    <a:pt x="1036845" y="525697"/>
                  </a:moveTo>
                  <a:lnTo>
                    <a:pt x="0" y="525697"/>
                  </a:lnTo>
                </a:path>
              </a:pathLst>
            </a:custGeom>
            <a:ln w="7610">
              <a:solidFill>
                <a:srgbClr val="25221E"/>
              </a:solidFill>
            </a:ln>
          </p:spPr>
          <p:txBody>
            <a:bodyPr wrap="square" lIns="0" tIns="0" rIns="0" bIns="0" rtlCol="0"/>
            <a:lstStyle/>
            <a:p>
              <a:endParaRPr/>
            </a:p>
          </p:txBody>
        </p:sp>
      </p:grpSp>
      <p:sp>
        <p:nvSpPr>
          <p:cNvPr id="27" name="object 27"/>
          <p:cNvSpPr txBox="1"/>
          <p:nvPr/>
        </p:nvSpPr>
        <p:spPr>
          <a:xfrm>
            <a:off x="4222357" y="3891222"/>
            <a:ext cx="1247140" cy="256540"/>
          </a:xfrm>
          <a:prstGeom prst="rect">
            <a:avLst/>
          </a:prstGeom>
        </p:spPr>
        <p:txBody>
          <a:bodyPr vert="horz" wrap="square" lIns="0" tIns="13970" rIns="0" bIns="0" rtlCol="0">
            <a:spAutoFit/>
          </a:bodyPr>
          <a:lstStyle/>
          <a:p>
            <a:pPr marL="12700">
              <a:lnSpc>
                <a:spcPct val="100000"/>
              </a:lnSpc>
              <a:spcBef>
                <a:spcPts val="110"/>
              </a:spcBef>
            </a:pPr>
            <a:r>
              <a:rPr sz="1500" spc="-5" dirty="0">
                <a:solidFill>
                  <a:srgbClr val="25221E"/>
                </a:solidFill>
                <a:latin typeface="Times New Roman"/>
                <a:cs typeface="Times New Roman"/>
              </a:rPr>
              <a:t>Dirección</a:t>
            </a:r>
            <a:r>
              <a:rPr sz="1500" spc="-15" dirty="0">
                <a:solidFill>
                  <a:srgbClr val="25221E"/>
                </a:solidFill>
                <a:latin typeface="Times New Roman"/>
                <a:cs typeface="Times New Roman"/>
              </a:rPr>
              <a:t> </a:t>
            </a:r>
            <a:r>
              <a:rPr sz="1500" spc="5" dirty="0">
                <a:solidFill>
                  <a:srgbClr val="25221E"/>
                </a:solidFill>
                <a:latin typeface="Times New Roman"/>
                <a:cs typeface="Times New Roman"/>
              </a:rPr>
              <a:t>física</a:t>
            </a:r>
            <a:endParaRPr sz="1500">
              <a:latin typeface="Times New Roman"/>
              <a:cs typeface="Times New Roman"/>
            </a:endParaRPr>
          </a:p>
        </p:txBody>
      </p:sp>
      <p:sp>
        <p:nvSpPr>
          <p:cNvPr id="28" name="object 28"/>
          <p:cNvSpPr txBox="1"/>
          <p:nvPr/>
        </p:nvSpPr>
        <p:spPr>
          <a:xfrm>
            <a:off x="2686220" y="3991133"/>
            <a:ext cx="785495" cy="470534"/>
          </a:xfrm>
          <a:prstGeom prst="rect">
            <a:avLst/>
          </a:prstGeom>
        </p:spPr>
        <p:txBody>
          <a:bodyPr vert="horz" wrap="square" lIns="0" tIns="33020" rIns="0" bIns="0" rtlCol="0">
            <a:spAutoFit/>
          </a:bodyPr>
          <a:lstStyle/>
          <a:p>
            <a:pPr marL="144145" marR="5080" indent="-132080">
              <a:lnSpc>
                <a:spcPts val="1689"/>
              </a:lnSpc>
              <a:spcBef>
                <a:spcPts val="260"/>
              </a:spcBef>
            </a:pPr>
            <a:r>
              <a:rPr sz="1500" spc="-5" dirty="0">
                <a:solidFill>
                  <a:srgbClr val="25221E"/>
                </a:solidFill>
                <a:latin typeface="Times New Roman"/>
                <a:cs typeface="Times New Roman"/>
              </a:rPr>
              <a:t>D</a:t>
            </a:r>
            <a:r>
              <a:rPr sz="1500" spc="10" dirty="0">
                <a:solidFill>
                  <a:srgbClr val="25221E"/>
                </a:solidFill>
                <a:latin typeface="Times New Roman"/>
                <a:cs typeface="Times New Roman"/>
              </a:rPr>
              <a:t>ir</a:t>
            </a:r>
            <a:r>
              <a:rPr sz="1500" spc="-20" dirty="0">
                <a:solidFill>
                  <a:srgbClr val="25221E"/>
                </a:solidFill>
                <a:latin typeface="Times New Roman"/>
                <a:cs typeface="Times New Roman"/>
              </a:rPr>
              <a:t>e</a:t>
            </a:r>
            <a:r>
              <a:rPr sz="1500" spc="20" dirty="0">
                <a:solidFill>
                  <a:srgbClr val="25221E"/>
                </a:solidFill>
                <a:latin typeface="Times New Roman"/>
                <a:cs typeface="Times New Roman"/>
              </a:rPr>
              <a:t>c</a:t>
            </a:r>
            <a:r>
              <a:rPr sz="1500" spc="-20" dirty="0">
                <a:solidFill>
                  <a:srgbClr val="25221E"/>
                </a:solidFill>
                <a:latin typeface="Times New Roman"/>
                <a:cs typeface="Times New Roman"/>
              </a:rPr>
              <a:t>c</a:t>
            </a:r>
            <a:r>
              <a:rPr sz="1500" spc="10" dirty="0">
                <a:solidFill>
                  <a:srgbClr val="25221E"/>
                </a:solidFill>
                <a:latin typeface="Times New Roman"/>
                <a:cs typeface="Times New Roman"/>
              </a:rPr>
              <a:t>i</a:t>
            </a:r>
            <a:r>
              <a:rPr sz="1500" spc="25" dirty="0">
                <a:solidFill>
                  <a:srgbClr val="25221E"/>
                </a:solidFill>
                <a:latin typeface="Times New Roman"/>
                <a:cs typeface="Times New Roman"/>
              </a:rPr>
              <a:t>ó</a:t>
            </a:r>
            <a:r>
              <a:rPr sz="1500" dirty="0">
                <a:solidFill>
                  <a:srgbClr val="25221E"/>
                </a:solidFill>
                <a:latin typeface="Times New Roman"/>
                <a:cs typeface="Times New Roman"/>
              </a:rPr>
              <a:t>n  </a:t>
            </a:r>
            <a:r>
              <a:rPr sz="1500" spc="-5" dirty="0">
                <a:solidFill>
                  <a:srgbClr val="25221E"/>
                </a:solidFill>
                <a:latin typeface="Times New Roman"/>
                <a:cs typeface="Times New Roman"/>
              </a:rPr>
              <a:t>virtual</a:t>
            </a:r>
            <a:endParaRPr sz="1500">
              <a:latin typeface="Times New Roman"/>
              <a:cs typeface="Times New Roman"/>
            </a:endParaRPr>
          </a:p>
        </p:txBody>
      </p:sp>
      <p:sp>
        <p:nvSpPr>
          <p:cNvPr id="29" name="object 29"/>
          <p:cNvSpPr txBox="1"/>
          <p:nvPr/>
        </p:nvSpPr>
        <p:spPr>
          <a:xfrm>
            <a:off x="4849459" y="4164151"/>
            <a:ext cx="978535" cy="256540"/>
          </a:xfrm>
          <a:prstGeom prst="rect">
            <a:avLst/>
          </a:prstGeom>
        </p:spPr>
        <p:txBody>
          <a:bodyPr vert="horz" wrap="square" lIns="0" tIns="13970" rIns="0" bIns="0" rtlCol="0">
            <a:spAutoFit/>
          </a:bodyPr>
          <a:lstStyle/>
          <a:p>
            <a:pPr marL="12700">
              <a:lnSpc>
                <a:spcPct val="100000"/>
              </a:lnSpc>
              <a:spcBef>
                <a:spcPts val="110"/>
              </a:spcBef>
            </a:pPr>
            <a:r>
              <a:rPr sz="1500" spc="-5" dirty="0">
                <a:solidFill>
                  <a:srgbClr val="25221E"/>
                </a:solidFill>
                <a:latin typeface="Times New Roman"/>
                <a:cs typeface="Times New Roman"/>
              </a:rPr>
              <a:t>Fallo</a:t>
            </a:r>
            <a:r>
              <a:rPr sz="1500" spc="-70" dirty="0">
                <a:solidFill>
                  <a:srgbClr val="25221E"/>
                </a:solidFill>
                <a:latin typeface="Times New Roman"/>
                <a:cs typeface="Times New Roman"/>
              </a:rPr>
              <a:t> </a:t>
            </a:r>
            <a:r>
              <a:rPr sz="1500" spc="5" dirty="0">
                <a:solidFill>
                  <a:srgbClr val="25221E"/>
                </a:solidFill>
                <a:latin typeface="Times New Roman"/>
                <a:cs typeface="Times New Roman"/>
              </a:rPr>
              <a:t>página</a:t>
            </a:r>
            <a:endParaRPr sz="15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404A4F-BBF2-449F-ACF5-8D771C9822DB}"/>
              </a:ext>
            </a:extLst>
          </p:cNvPr>
          <p:cNvSpPr>
            <a:spLocks noGrp="1"/>
          </p:cNvSpPr>
          <p:nvPr>
            <p:ph type="title"/>
          </p:nvPr>
        </p:nvSpPr>
        <p:spPr/>
        <p:txBody>
          <a:bodyPr/>
          <a:lstStyle/>
          <a:p>
            <a:r>
              <a:rPr lang="es-ES" dirty="0"/>
              <a:t>Tamaño Espacio Virtual</a:t>
            </a:r>
          </a:p>
        </p:txBody>
      </p:sp>
      <p:sp>
        <p:nvSpPr>
          <p:cNvPr id="3" name="Marcador de contenido 2">
            <a:extLst>
              <a:ext uri="{FF2B5EF4-FFF2-40B4-BE49-F238E27FC236}">
                <a16:creationId xmlns:a16="http://schemas.microsoft.com/office/drawing/2014/main" id="{86B4C65E-551C-4DDA-9071-1A36DE957FEE}"/>
              </a:ext>
            </a:extLst>
          </p:cNvPr>
          <p:cNvSpPr>
            <a:spLocks noGrp="1"/>
          </p:cNvSpPr>
          <p:nvPr>
            <p:ph idx="1"/>
          </p:nvPr>
        </p:nvSpPr>
        <p:spPr/>
        <p:txBody>
          <a:bodyPr/>
          <a:lstStyle/>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tamaño del espacio virtual suele ser muy grande. En la actualidad se emplean direcciones de 32, 48 o hasta 64 bits, lo que significa espacios virtuales de 2**32, 2**48 y 2**64 bytes.</a:t>
            </a: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espacio virtual reservado al programa A puede estar en una única zona o puede estar dividido en varias zonas, que se denominan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segmentos</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que a su vez se dividen en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paginas</a:t>
            </a:r>
            <a:endParaRPr lang="es-ES" b="1" dirty="0"/>
          </a:p>
        </p:txBody>
      </p:sp>
      <p:pic>
        <p:nvPicPr>
          <p:cNvPr id="4" name="image24.png">
            <a:extLst>
              <a:ext uri="{FF2B5EF4-FFF2-40B4-BE49-F238E27FC236}">
                <a16:creationId xmlns:a16="http://schemas.microsoft.com/office/drawing/2014/main" id="{477020AD-4573-42B8-84B0-CB03FD8C5EC3}"/>
              </a:ext>
            </a:extLst>
          </p:cNvPr>
          <p:cNvPicPr>
            <a:picLocks noChangeAspect="1"/>
          </p:cNvPicPr>
          <p:nvPr/>
        </p:nvPicPr>
        <p:blipFill>
          <a:blip r:embed="rId2" cstate="print"/>
          <a:stretch>
            <a:fillRect/>
          </a:stretch>
        </p:blipFill>
        <p:spPr>
          <a:xfrm>
            <a:off x="2027816" y="3581400"/>
            <a:ext cx="5088367" cy="1957388"/>
          </a:xfrm>
          <a:prstGeom prst="rect">
            <a:avLst/>
          </a:prstGeom>
        </p:spPr>
      </p:pic>
    </p:spTree>
    <p:extLst>
      <p:ext uri="{BB962C8B-B14F-4D97-AF65-F5344CB8AC3E}">
        <p14:creationId xmlns:p14="http://schemas.microsoft.com/office/powerpoint/2010/main" val="15553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BD2C11-2E17-4D94-AFA4-1958BA242543}"/>
              </a:ext>
            </a:extLst>
          </p:cNvPr>
          <p:cNvSpPr>
            <a:spLocks noGrp="1"/>
          </p:cNvSpPr>
          <p:nvPr>
            <p:ph type="title"/>
          </p:nvPr>
        </p:nvSpPr>
        <p:spPr/>
        <p:txBody>
          <a:bodyPr/>
          <a:lstStyle/>
          <a:p>
            <a:r>
              <a:rPr lang="es-ES" dirty="0"/>
              <a:t>Tabla de </a:t>
            </a:r>
            <a:r>
              <a:rPr lang="es-ES" dirty="0" err="1"/>
              <a:t>Paginacion</a:t>
            </a:r>
            <a:endParaRPr lang="es-ES" dirty="0"/>
          </a:p>
        </p:txBody>
      </p:sp>
      <p:sp>
        <p:nvSpPr>
          <p:cNvPr id="3" name="Marcador de contenido 2">
            <a:extLst>
              <a:ext uri="{FF2B5EF4-FFF2-40B4-BE49-F238E27FC236}">
                <a16:creationId xmlns:a16="http://schemas.microsoft.com/office/drawing/2014/main" id="{770A8673-3CF3-4ED0-9E0D-62C287AD6312}"/>
              </a:ext>
            </a:extLst>
          </p:cNvPr>
          <p:cNvSpPr>
            <a:spLocks noGrp="1"/>
          </p:cNvSpPr>
          <p:nvPr>
            <p:ph idx="1"/>
          </p:nvPr>
        </p:nvSpPr>
        <p:spPr/>
        <p:txBody>
          <a:bodyPr/>
          <a:lstStyle/>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tabla de páginas es una estructura de información que contiene la información de dónde residen las páginas de </a:t>
            </a: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un programa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en ejecución.</a:t>
            </a: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 Permite saber si una página esta en memoria principal y, en su caso, en que marco específico reside</a:t>
            </a:r>
          </a:p>
          <a:p>
            <a:r>
              <a:rPr lang="es-ES" sz="1800" dirty="0">
                <a:latin typeface="Arial" panose="020B0604020202020204" pitchFamily="34" charset="0"/>
                <a:cs typeface="Times New Roman" panose="02020603050405020304" pitchFamily="18" charset="0"/>
              </a:rPr>
              <a:t>Solución mas sencilla:</a:t>
            </a:r>
            <a:endParaRPr lang="es-ES" dirty="0"/>
          </a:p>
        </p:txBody>
      </p:sp>
      <p:pic>
        <p:nvPicPr>
          <p:cNvPr id="4" name="image25.png">
            <a:extLst>
              <a:ext uri="{FF2B5EF4-FFF2-40B4-BE49-F238E27FC236}">
                <a16:creationId xmlns:a16="http://schemas.microsoft.com/office/drawing/2014/main" id="{6FE7E9B7-D27C-4154-B32C-6ED23FF9E382}"/>
              </a:ext>
            </a:extLst>
          </p:cNvPr>
          <p:cNvPicPr>
            <a:picLocks noChangeAspect="1"/>
          </p:cNvPicPr>
          <p:nvPr/>
        </p:nvPicPr>
        <p:blipFill>
          <a:blip r:embed="rId3" cstate="print"/>
          <a:stretch>
            <a:fillRect/>
          </a:stretch>
        </p:blipFill>
        <p:spPr>
          <a:xfrm>
            <a:off x="1981200" y="3448665"/>
            <a:ext cx="3581400" cy="1998223"/>
          </a:xfrm>
          <a:prstGeom prst="rect">
            <a:avLst/>
          </a:prstGeom>
        </p:spPr>
      </p:pic>
    </p:spTree>
    <p:extLst>
      <p:ext uri="{BB962C8B-B14F-4D97-AF65-F5344CB8AC3E}">
        <p14:creationId xmlns:p14="http://schemas.microsoft.com/office/powerpoint/2010/main" val="357560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8A9167-F0D5-404E-A60E-84148D1584E3}"/>
              </a:ext>
            </a:extLst>
          </p:cNvPr>
          <p:cNvSpPr>
            <a:spLocks noGrp="1"/>
          </p:cNvSpPr>
          <p:nvPr>
            <p:ph type="title"/>
          </p:nvPr>
        </p:nvSpPr>
        <p:spPr/>
        <p:txBody>
          <a:bodyPr/>
          <a:lstStyle/>
          <a:p>
            <a:r>
              <a:rPr lang="es-ES" dirty="0" err="1"/>
              <a:t>Direccion</a:t>
            </a:r>
            <a:r>
              <a:rPr lang="es-ES" dirty="0"/>
              <a:t> Virtual a </a:t>
            </a:r>
            <a:r>
              <a:rPr lang="es-ES" dirty="0" err="1"/>
              <a:t>Direccion</a:t>
            </a:r>
            <a:r>
              <a:rPr lang="es-ES" dirty="0"/>
              <a:t> </a:t>
            </a:r>
            <a:r>
              <a:rPr lang="es-ES" dirty="0" err="1"/>
              <a:t>Fisica</a:t>
            </a:r>
            <a:endParaRPr lang="es-ES" dirty="0"/>
          </a:p>
        </p:txBody>
      </p:sp>
      <p:sp>
        <p:nvSpPr>
          <p:cNvPr id="3" name="Marcador de contenido 2">
            <a:extLst>
              <a:ext uri="{FF2B5EF4-FFF2-40B4-BE49-F238E27FC236}">
                <a16:creationId xmlns:a16="http://schemas.microsoft.com/office/drawing/2014/main" id="{17001A22-59C7-4992-9A52-D3F25E382344}"/>
              </a:ext>
            </a:extLst>
          </p:cNvPr>
          <p:cNvSpPr>
            <a:spLocks noGrp="1"/>
          </p:cNvSpPr>
          <p:nvPr>
            <p:ph idx="1"/>
          </p:nvPr>
        </p:nvSpPr>
        <p:spPr/>
        <p:txBody>
          <a:bodyPr/>
          <a:lstStyle/>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mayor inconveniente de la tabla de un nivel es su falta de flexibilidad. Toda la memoria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virtual asignada ha de ser contigua (Advertencia 1.4) y la ampliación de memoria asignada solamente puede hacerse final de la existente.</a:t>
            </a:r>
            <a:endParaRPr lang="es-ES" sz="1800" dirty="0">
              <a:effectLst/>
              <a:latin typeface="Times New Roman" panose="02020603050405020304" pitchFamily="18" charset="0"/>
              <a:ea typeface="Times New Roman" panose="02020603050405020304" pitchFamily="18" charset="0"/>
            </a:endParaRPr>
          </a:p>
          <a:p>
            <a:r>
              <a:rPr lang="es-ES" sz="1800" dirty="0">
                <a:latin typeface="Arial" panose="020B0604020202020204" pitchFamily="34" charset="0"/>
                <a:ea typeface="Times New Roman" panose="02020603050405020304" pitchFamily="18" charset="0"/>
                <a:cs typeface="Times New Roman" panose="02020603050405020304" pitchFamily="18" charset="0"/>
              </a:rPr>
              <a:t>E</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jemplo de traducción para el caso de tabla de paginas de un nivel:</a:t>
            </a:r>
          </a:p>
          <a:p>
            <a:endParaRPr lang="es-ES" dirty="0"/>
          </a:p>
        </p:txBody>
      </p:sp>
      <p:pic>
        <p:nvPicPr>
          <p:cNvPr id="4" name="image26.png">
            <a:extLst>
              <a:ext uri="{FF2B5EF4-FFF2-40B4-BE49-F238E27FC236}">
                <a16:creationId xmlns:a16="http://schemas.microsoft.com/office/drawing/2014/main" id="{FF51251E-1114-4C6F-8657-C7239FAE106A}"/>
              </a:ext>
            </a:extLst>
          </p:cNvPr>
          <p:cNvPicPr>
            <a:picLocks noChangeAspect="1"/>
          </p:cNvPicPr>
          <p:nvPr/>
        </p:nvPicPr>
        <p:blipFill>
          <a:blip r:embed="rId3" cstate="print"/>
          <a:stretch>
            <a:fillRect/>
          </a:stretch>
        </p:blipFill>
        <p:spPr>
          <a:xfrm>
            <a:off x="1098293" y="3581400"/>
            <a:ext cx="5692397" cy="2419350"/>
          </a:xfrm>
          <a:prstGeom prst="rect">
            <a:avLst/>
          </a:prstGeom>
        </p:spPr>
      </p:pic>
    </p:spTree>
    <p:extLst>
      <p:ext uri="{BB962C8B-B14F-4D97-AF65-F5344CB8AC3E}">
        <p14:creationId xmlns:p14="http://schemas.microsoft.com/office/powerpoint/2010/main" val="3455472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503FA-4585-4A93-B44E-334D1C573014}"/>
              </a:ext>
            </a:extLst>
          </p:cNvPr>
          <p:cNvSpPr>
            <a:spLocks noGrp="1"/>
          </p:cNvSpPr>
          <p:nvPr>
            <p:ph type="title"/>
          </p:nvPr>
        </p:nvSpPr>
        <p:spPr/>
        <p:txBody>
          <a:bodyPr/>
          <a:lstStyle/>
          <a:p>
            <a:r>
              <a:rPr lang="es-ES" dirty="0"/>
              <a:t>Tabla de Pagina de 2 niveles</a:t>
            </a:r>
          </a:p>
        </p:txBody>
      </p:sp>
      <p:sp>
        <p:nvSpPr>
          <p:cNvPr id="3" name="Marcador de contenido 2">
            <a:extLst>
              <a:ext uri="{FF2B5EF4-FFF2-40B4-BE49-F238E27FC236}">
                <a16:creationId xmlns:a16="http://schemas.microsoft.com/office/drawing/2014/main" id="{608A6CCC-029B-4ADC-9C09-E8D1A4DB2D16}"/>
              </a:ext>
            </a:extLst>
          </p:cNvPr>
          <p:cNvSpPr>
            <a:spLocks noGrp="1"/>
          </p:cNvSpPr>
          <p:nvPr>
            <p:ph idx="1"/>
          </p:nvPr>
        </p:nvSpPr>
        <p:spPr/>
        <p:txBody>
          <a:bodyPr/>
          <a:lstStyle/>
          <a:p>
            <a:endParaRPr lang="es-ES"/>
          </a:p>
        </p:txBody>
      </p:sp>
      <p:pic>
        <p:nvPicPr>
          <p:cNvPr id="4" name="image28.png">
            <a:extLst>
              <a:ext uri="{FF2B5EF4-FFF2-40B4-BE49-F238E27FC236}">
                <a16:creationId xmlns:a16="http://schemas.microsoft.com/office/drawing/2014/main" id="{B1B4DFEC-CC10-43D4-A8B6-28472D66E4D0}"/>
              </a:ext>
            </a:extLst>
          </p:cNvPr>
          <p:cNvPicPr>
            <a:picLocks noChangeAspect="1"/>
          </p:cNvPicPr>
          <p:nvPr/>
        </p:nvPicPr>
        <p:blipFill>
          <a:blip r:embed="rId3" cstate="print"/>
          <a:stretch>
            <a:fillRect/>
          </a:stretch>
        </p:blipFill>
        <p:spPr>
          <a:xfrm>
            <a:off x="1600200" y="2415381"/>
            <a:ext cx="5629910" cy="3171825"/>
          </a:xfrm>
          <a:prstGeom prst="rect">
            <a:avLst/>
          </a:prstGeom>
        </p:spPr>
      </p:pic>
    </p:spTree>
    <p:extLst>
      <p:ext uri="{BB962C8B-B14F-4D97-AF65-F5344CB8AC3E}">
        <p14:creationId xmlns:p14="http://schemas.microsoft.com/office/powerpoint/2010/main" val="147234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930305-7557-4A02-86EA-9CAA2585C674}"/>
              </a:ext>
            </a:extLst>
          </p:cNvPr>
          <p:cNvSpPr>
            <a:spLocks noGrp="1"/>
          </p:cNvSpPr>
          <p:nvPr>
            <p:ph type="ctrTitle"/>
          </p:nvPr>
        </p:nvSpPr>
        <p:spPr/>
        <p:txBody>
          <a:bodyPr>
            <a:normAutofit fontScale="90000"/>
          </a:bodyPr>
          <a:lstStyle/>
          <a:p>
            <a:r>
              <a:rPr lang="es-ES" sz="4800" b="1" spc="-235" dirty="0">
                <a:solidFill>
                  <a:srgbClr val="FF2600"/>
                </a:solidFill>
                <a:latin typeface="Trebuchet MS"/>
                <a:cs typeface="Trebuchet MS"/>
              </a:rPr>
              <a:t>Estructura </a:t>
            </a:r>
            <a:r>
              <a:rPr lang="es-ES" sz="4800" b="1" spc="-10" dirty="0">
                <a:solidFill>
                  <a:srgbClr val="FF2600"/>
                </a:solidFill>
                <a:latin typeface="Trebuchet MS"/>
                <a:cs typeface="Trebuchet MS"/>
              </a:rPr>
              <a:t>y </a:t>
            </a:r>
            <a:r>
              <a:rPr lang="es-ES" sz="4800" b="1" spc="-175" dirty="0">
                <a:solidFill>
                  <a:srgbClr val="FF2600"/>
                </a:solidFill>
                <a:latin typeface="Trebuchet MS"/>
                <a:cs typeface="Trebuchet MS"/>
              </a:rPr>
              <a:t>funcionamiento </a:t>
            </a:r>
            <a:r>
              <a:rPr lang="es-ES" sz="4800" b="1" spc="-204" dirty="0">
                <a:solidFill>
                  <a:srgbClr val="FF2600"/>
                </a:solidFill>
                <a:latin typeface="Trebuchet MS"/>
                <a:cs typeface="Trebuchet MS"/>
              </a:rPr>
              <a:t>de </a:t>
            </a:r>
            <a:r>
              <a:rPr lang="es-ES" sz="4800" b="1" spc="-170" dirty="0">
                <a:solidFill>
                  <a:srgbClr val="FF2600"/>
                </a:solidFill>
                <a:latin typeface="Trebuchet MS"/>
                <a:cs typeface="Trebuchet MS"/>
              </a:rPr>
              <a:t>un</a:t>
            </a:r>
            <a:r>
              <a:rPr lang="es-ES" sz="4800" b="1" spc="120" dirty="0">
                <a:solidFill>
                  <a:srgbClr val="FF2600"/>
                </a:solidFill>
                <a:latin typeface="Trebuchet MS"/>
                <a:cs typeface="Trebuchet MS"/>
              </a:rPr>
              <a:t> </a:t>
            </a:r>
            <a:r>
              <a:rPr lang="es-ES" sz="4800" b="1" spc="-200" dirty="0">
                <a:solidFill>
                  <a:srgbClr val="FF2600"/>
                </a:solidFill>
                <a:latin typeface="Trebuchet MS"/>
                <a:cs typeface="Trebuchet MS"/>
              </a:rPr>
              <a:t>computador</a:t>
            </a:r>
            <a:br>
              <a:rPr lang="es-ES" dirty="0"/>
            </a:br>
            <a:endParaRPr lang="es-ES" dirty="0"/>
          </a:p>
        </p:txBody>
      </p:sp>
      <p:sp>
        <p:nvSpPr>
          <p:cNvPr id="3" name="Subtítulo 2">
            <a:extLst>
              <a:ext uri="{FF2B5EF4-FFF2-40B4-BE49-F238E27FC236}">
                <a16:creationId xmlns:a16="http://schemas.microsoft.com/office/drawing/2014/main" id="{DCEED2BA-04A9-42B9-AA81-BC105C30E03A}"/>
              </a:ext>
            </a:extLst>
          </p:cNvPr>
          <p:cNvSpPr>
            <a:spLocks noGrp="1"/>
          </p:cNvSpPr>
          <p:nvPr>
            <p:ph type="subTitle" idx="1"/>
          </p:nvPr>
        </p:nvSpPr>
        <p:spPr/>
        <p:txBody>
          <a:bodyPr/>
          <a:lstStyle/>
          <a:p>
            <a:r>
              <a:rPr lang="es-ES" dirty="0"/>
              <a:t>Tema 1 Libro</a:t>
            </a:r>
          </a:p>
        </p:txBody>
      </p:sp>
    </p:spTree>
    <p:extLst>
      <p:ext uri="{BB962C8B-B14F-4D97-AF65-F5344CB8AC3E}">
        <p14:creationId xmlns:p14="http://schemas.microsoft.com/office/powerpoint/2010/main" val="2828702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E1080-7C07-4259-8497-FE4FAA6CEDE1}"/>
              </a:ext>
            </a:extLst>
          </p:cNvPr>
          <p:cNvSpPr>
            <a:spLocks noGrp="1"/>
          </p:cNvSpPr>
          <p:nvPr>
            <p:ph type="title"/>
          </p:nvPr>
        </p:nvSpPr>
        <p:spPr/>
        <p:txBody>
          <a:bodyPr/>
          <a:lstStyle/>
          <a:p>
            <a:r>
              <a:rPr lang="es-ES" dirty="0" err="1"/>
              <a:t>Traduccion</a:t>
            </a:r>
            <a:r>
              <a:rPr lang="es-ES" dirty="0"/>
              <a:t> con dos niveles</a:t>
            </a:r>
          </a:p>
        </p:txBody>
      </p:sp>
      <p:sp>
        <p:nvSpPr>
          <p:cNvPr id="3" name="Marcador de contenido 2">
            <a:extLst>
              <a:ext uri="{FF2B5EF4-FFF2-40B4-BE49-F238E27FC236}">
                <a16:creationId xmlns:a16="http://schemas.microsoft.com/office/drawing/2014/main" id="{7FDE82B4-AA5F-4506-986C-569AD8669E6E}"/>
              </a:ext>
            </a:extLst>
          </p:cNvPr>
          <p:cNvSpPr>
            <a:spLocks noGrp="1"/>
          </p:cNvSpPr>
          <p:nvPr>
            <p:ph idx="1"/>
          </p:nvPr>
        </p:nvSpPr>
        <p:spPr/>
        <p:txBody>
          <a:bodyPr/>
          <a:lstStyle/>
          <a:p>
            <a:endParaRPr lang="es-ES"/>
          </a:p>
        </p:txBody>
      </p:sp>
      <p:pic>
        <p:nvPicPr>
          <p:cNvPr id="4" name="image30.png">
            <a:extLst>
              <a:ext uri="{FF2B5EF4-FFF2-40B4-BE49-F238E27FC236}">
                <a16:creationId xmlns:a16="http://schemas.microsoft.com/office/drawing/2014/main" id="{2552925A-E3C1-4E90-B949-507A9D21594B}"/>
              </a:ext>
            </a:extLst>
          </p:cNvPr>
          <p:cNvPicPr>
            <a:picLocks noChangeAspect="1"/>
          </p:cNvPicPr>
          <p:nvPr/>
        </p:nvPicPr>
        <p:blipFill>
          <a:blip r:embed="rId3" cstate="print"/>
          <a:stretch>
            <a:fillRect/>
          </a:stretch>
        </p:blipFill>
        <p:spPr>
          <a:xfrm>
            <a:off x="1447800" y="2362200"/>
            <a:ext cx="5562600" cy="2686050"/>
          </a:xfrm>
          <a:prstGeom prst="rect">
            <a:avLst/>
          </a:prstGeom>
        </p:spPr>
      </p:pic>
    </p:spTree>
    <p:extLst>
      <p:ext uri="{BB962C8B-B14F-4D97-AF65-F5344CB8AC3E}">
        <p14:creationId xmlns:p14="http://schemas.microsoft.com/office/powerpoint/2010/main" val="813382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EDC6B-B7D3-432C-9430-02620FE80830}"/>
              </a:ext>
            </a:extLst>
          </p:cNvPr>
          <p:cNvSpPr>
            <a:spLocks noGrp="1"/>
          </p:cNvSpPr>
          <p:nvPr>
            <p:ph type="title"/>
          </p:nvPr>
        </p:nvSpPr>
        <p:spPr/>
        <p:txBody>
          <a:bodyPr/>
          <a:lstStyle/>
          <a:p>
            <a:r>
              <a:rPr lang="es-ES" dirty="0"/>
              <a:t>MMU: </a:t>
            </a:r>
            <a:r>
              <a:rPr lang="es-ES" dirty="0" err="1"/>
              <a:t>Traduccion</a:t>
            </a:r>
            <a:r>
              <a:rPr lang="es-ES" dirty="0"/>
              <a:t> de direcciones</a:t>
            </a:r>
          </a:p>
        </p:txBody>
      </p:sp>
      <p:sp>
        <p:nvSpPr>
          <p:cNvPr id="3" name="Marcador de contenido 2">
            <a:extLst>
              <a:ext uri="{FF2B5EF4-FFF2-40B4-BE49-F238E27FC236}">
                <a16:creationId xmlns:a16="http://schemas.microsoft.com/office/drawing/2014/main" id="{9D0B8997-3BE0-4A33-8B04-C04D5C9A1072}"/>
              </a:ext>
            </a:extLst>
          </p:cNvPr>
          <p:cNvSpPr>
            <a:spLocks noGrp="1"/>
          </p:cNvSpPr>
          <p:nvPr>
            <p:ph idx="1"/>
          </p:nvPr>
        </p:nvSpPr>
        <p:spPr/>
        <p:txBody>
          <a:bodyPr/>
          <a:lstStyle/>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asignación de memoria y, por tanto, la construcción de la tabla de páginas es misión del sistema operativo. </a:t>
            </a: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MMU la que se encarga de realizar la traducción de las direcciones. Esta división de trabajo es necesaria puesto que la traducción de direcciones hay que hacerla de forma muy rápida para que no afecte negativamente al tiempo de acceso a la </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memoria.</a:t>
            </a:r>
            <a:endParaRPr lang="es-ES" sz="1800" dirty="0">
              <a:effectLst/>
              <a:latin typeface="Times New Roman" panose="02020603050405020304" pitchFamily="18" charset="0"/>
              <a:ea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Para</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computadora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memoria</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virtual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pueda</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competir</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a:t>
            </a:r>
            <a:r>
              <a:rPr lang="es-ES" sz="1800" spc="3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sin memoria virtual, la traducción ha de tardar una fracción del tiempo de acceso a memoria. </a:t>
            </a: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tabla de páginas es una estructura que mantiene el sistema operativo y que reside en memoria principal (a veces, hay una parte en la propia MMU y otra en memoria principal). </a:t>
            </a:r>
            <a:endParaRPr lang="es-ES" dirty="0"/>
          </a:p>
        </p:txBody>
      </p:sp>
    </p:spTree>
    <p:extLst>
      <p:ext uri="{BB962C8B-B14F-4D97-AF65-F5344CB8AC3E}">
        <p14:creationId xmlns:p14="http://schemas.microsoft.com/office/powerpoint/2010/main" val="4068518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0662" y="109220"/>
            <a:ext cx="3041650" cy="543560"/>
          </a:xfrm>
          <a:prstGeom prst="rect">
            <a:avLst/>
          </a:prstGeom>
        </p:spPr>
        <p:txBody>
          <a:bodyPr vert="horz" wrap="square" lIns="0" tIns="12700" rIns="0" bIns="0" rtlCol="0">
            <a:spAutoFit/>
          </a:bodyPr>
          <a:lstStyle/>
          <a:p>
            <a:pPr marL="12700">
              <a:lnSpc>
                <a:spcPct val="100000"/>
              </a:lnSpc>
              <a:spcBef>
                <a:spcPts val="100"/>
              </a:spcBef>
            </a:pPr>
            <a:r>
              <a:rPr sz="3400" dirty="0">
                <a:latin typeface="Arial"/>
                <a:cs typeface="Arial"/>
              </a:rPr>
              <a:t>Memoria</a:t>
            </a:r>
            <a:r>
              <a:rPr sz="3400" spc="-90" dirty="0">
                <a:latin typeface="Arial"/>
                <a:cs typeface="Arial"/>
              </a:rPr>
              <a:t> </a:t>
            </a:r>
            <a:r>
              <a:rPr sz="3400" spc="-10" dirty="0">
                <a:latin typeface="Arial"/>
                <a:cs typeface="Arial"/>
              </a:rPr>
              <a:t>Virtual</a:t>
            </a:r>
            <a:endParaRPr sz="3400">
              <a:latin typeface="Arial"/>
              <a:cs typeface="Arial"/>
            </a:endParaRPr>
          </a:p>
        </p:txBody>
      </p:sp>
      <p:sp>
        <p:nvSpPr>
          <p:cNvPr id="45" name="object 45"/>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46" name="object 46"/>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22</a:t>
            </a:fld>
            <a:endParaRPr spc="-25" dirty="0">
              <a:latin typeface="Trebuchet MS"/>
              <a:cs typeface="Trebuchet MS"/>
            </a:endParaRPr>
          </a:p>
        </p:txBody>
      </p:sp>
      <p:sp>
        <p:nvSpPr>
          <p:cNvPr id="3" name="object 3"/>
          <p:cNvSpPr txBox="1"/>
          <p:nvPr/>
        </p:nvSpPr>
        <p:spPr>
          <a:xfrm>
            <a:off x="535940" y="1023620"/>
            <a:ext cx="6970395" cy="4521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2800" spc="-645" dirty="0">
                <a:solidFill>
                  <a:srgbClr val="FF9900"/>
                </a:solidFill>
                <a:latin typeface="Wingdings"/>
                <a:cs typeface="Wingdings"/>
              </a:rPr>
              <a:t></a:t>
            </a:r>
            <a:r>
              <a:rPr sz="2800" spc="-645" dirty="0">
                <a:solidFill>
                  <a:srgbClr val="FF9900"/>
                </a:solidFill>
                <a:latin typeface="Times New Roman"/>
                <a:cs typeface="Times New Roman"/>
              </a:rPr>
              <a:t>	</a:t>
            </a:r>
            <a:r>
              <a:rPr sz="2800" dirty="0">
                <a:latin typeface="Arial"/>
                <a:cs typeface="Arial"/>
              </a:rPr>
              <a:t>La MMU realiza la </a:t>
            </a:r>
            <a:r>
              <a:rPr sz="2800" spc="-5" dirty="0" err="1">
                <a:latin typeface="Arial"/>
                <a:cs typeface="Arial"/>
              </a:rPr>
              <a:t>traducción</a:t>
            </a:r>
            <a:endParaRPr sz="2800" dirty="0">
              <a:latin typeface="Arial"/>
              <a:cs typeface="Arial"/>
            </a:endParaRPr>
          </a:p>
        </p:txBody>
      </p:sp>
      <p:sp>
        <p:nvSpPr>
          <p:cNvPr id="4" name="object 4"/>
          <p:cNvSpPr txBox="1"/>
          <p:nvPr/>
        </p:nvSpPr>
        <p:spPr>
          <a:xfrm>
            <a:off x="4465569" y="1695173"/>
            <a:ext cx="2452370" cy="312420"/>
          </a:xfrm>
          <a:prstGeom prst="rect">
            <a:avLst/>
          </a:prstGeom>
        </p:spPr>
        <p:txBody>
          <a:bodyPr vert="horz" wrap="square" lIns="0" tIns="16510" rIns="0" bIns="0" rtlCol="0">
            <a:spAutoFit/>
          </a:bodyPr>
          <a:lstStyle/>
          <a:p>
            <a:pPr marL="12700">
              <a:lnSpc>
                <a:spcPct val="100000"/>
              </a:lnSpc>
              <a:spcBef>
                <a:spcPts val="130"/>
              </a:spcBef>
            </a:pPr>
            <a:r>
              <a:rPr sz="1850" spc="5" dirty="0">
                <a:solidFill>
                  <a:srgbClr val="25221E"/>
                </a:solidFill>
                <a:latin typeface="Times New Roman"/>
                <a:cs typeface="Times New Roman"/>
              </a:rPr>
              <a:t>Dirección </a:t>
            </a:r>
            <a:r>
              <a:rPr sz="1850" spc="30" dirty="0">
                <a:solidFill>
                  <a:srgbClr val="25221E"/>
                </a:solidFill>
                <a:latin typeface="Times New Roman"/>
                <a:cs typeface="Times New Roman"/>
              </a:rPr>
              <a:t>en </a:t>
            </a:r>
            <a:r>
              <a:rPr sz="1850" spc="-10" dirty="0">
                <a:solidFill>
                  <a:srgbClr val="25221E"/>
                </a:solidFill>
                <a:latin typeface="Times New Roman"/>
                <a:cs typeface="Times New Roman"/>
              </a:rPr>
              <a:t>el </a:t>
            </a:r>
            <a:r>
              <a:rPr sz="1850" spc="5" dirty="0">
                <a:solidFill>
                  <a:srgbClr val="25221E"/>
                </a:solidFill>
                <a:latin typeface="Times New Roman"/>
                <a:cs typeface="Times New Roman"/>
              </a:rPr>
              <a:t>nivel</a:t>
            </a:r>
            <a:r>
              <a:rPr sz="1850" spc="-35" dirty="0">
                <a:solidFill>
                  <a:srgbClr val="25221E"/>
                </a:solidFill>
                <a:latin typeface="Times New Roman"/>
                <a:cs typeface="Times New Roman"/>
              </a:rPr>
              <a:t> </a:t>
            </a:r>
            <a:r>
              <a:rPr sz="1850" spc="15" dirty="0">
                <a:solidFill>
                  <a:srgbClr val="25221E"/>
                </a:solidFill>
                <a:latin typeface="Times New Roman"/>
                <a:cs typeface="Times New Roman"/>
              </a:rPr>
              <a:t>k+1</a:t>
            </a:r>
            <a:endParaRPr sz="1850">
              <a:latin typeface="Times New Roman"/>
              <a:cs typeface="Times New Roman"/>
            </a:endParaRPr>
          </a:p>
        </p:txBody>
      </p:sp>
      <p:sp>
        <p:nvSpPr>
          <p:cNvPr id="5" name="object 5"/>
          <p:cNvSpPr txBox="1"/>
          <p:nvPr/>
        </p:nvSpPr>
        <p:spPr>
          <a:xfrm>
            <a:off x="3362117" y="3013148"/>
            <a:ext cx="2200275" cy="311785"/>
          </a:xfrm>
          <a:prstGeom prst="rect">
            <a:avLst/>
          </a:prstGeom>
        </p:spPr>
        <p:txBody>
          <a:bodyPr vert="horz" wrap="square" lIns="0" tIns="15875" rIns="0" bIns="0" rtlCol="0">
            <a:spAutoFit/>
          </a:bodyPr>
          <a:lstStyle/>
          <a:p>
            <a:pPr marL="12700">
              <a:lnSpc>
                <a:spcPct val="100000"/>
              </a:lnSpc>
              <a:spcBef>
                <a:spcPts val="125"/>
              </a:spcBef>
            </a:pPr>
            <a:r>
              <a:rPr sz="1850" spc="5" dirty="0">
                <a:solidFill>
                  <a:srgbClr val="25221E"/>
                </a:solidFill>
                <a:latin typeface="Times New Roman"/>
                <a:cs typeface="Times New Roman"/>
              </a:rPr>
              <a:t>Dirección </a:t>
            </a:r>
            <a:r>
              <a:rPr sz="1850" spc="30" dirty="0">
                <a:solidFill>
                  <a:srgbClr val="25221E"/>
                </a:solidFill>
                <a:latin typeface="Times New Roman"/>
                <a:cs typeface="Times New Roman"/>
              </a:rPr>
              <a:t>en </a:t>
            </a:r>
            <a:r>
              <a:rPr sz="1850" spc="-5" dirty="0">
                <a:solidFill>
                  <a:srgbClr val="25221E"/>
                </a:solidFill>
                <a:latin typeface="Times New Roman"/>
                <a:cs typeface="Times New Roman"/>
              </a:rPr>
              <a:t>el </a:t>
            </a:r>
            <a:r>
              <a:rPr sz="1850" spc="5" dirty="0">
                <a:solidFill>
                  <a:srgbClr val="25221E"/>
                </a:solidFill>
                <a:latin typeface="Times New Roman"/>
                <a:cs typeface="Times New Roman"/>
              </a:rPr>
              <a:t>nivel</a:t>
            </a:r>
            <a:r>
              <a:rPr sz="1850" spc="-30" dirty="0">
                <a:solidFill>
                  <a:srgbClr val="25221E"/>
                </a:solidFill>
                <a:latin typeface="Times New Roman"/>
                <a:cs typeface="Times New Roman"/>
              </a:rPr>
              <a:t> </a:t>
            </a:r>
            <a:r>
              <a:rPr sz="1850" spc="15" dirty="0">
                <a:solidFill>
                  <a:srgbClr val="25221E"/>
                </a:solidFill>
                <a:latin typeface="Times New Roman"/>
                <a:cs typeface="Times New Roman"/>
              </a:rPr>
              <a:t>k</a:t>
            </a:r>
            <a:endParaRPr sz="1850">
              <a:latin typeface="Times New Roman"/>
              <a:cs typeface="Times New Roman"/>
            </a:endParaRPr>
          </a:p>
        </p:txBody>
      </p:sp>
      <p:grpSp>
        <p:nvGrpSpPr>
          <p:cNvPr id="6" name="object 6"/>
          <p:cNvGrpSpPr/>
          <p:nvPr/>
        </p:nvGrpSpPr>
        <p:grpSpPr>
          <a:xfrm>
            <a:off x="2052729" y="2140943"/>
            <a:ext cx="320040" cy="807720"/>
            <a:chOff x="2052729" y="2140943"/>
            <a:chExt cx="320040" cy="807720"/>
          </a:xfrm>
        </p:grpSpPr>
        <p:sp>
          <p:nvSpPr>
            <p:cNvPr id="7" name="object 7"/>
            <p:cNvSpPr/>
            <p:nvPr/>
          </p:nvSpPr>
          <p:spPr>
            <a:xfrm>
              <a:off x="2055630" y="2143841"/>
              <a:ext cx="314325" cy="802005"/>
            </a:xfrm>
            <a:custGeom>
              <a:avLst/>
              <a:gdLst/>
              <a:ahLst/>
              <a:cxnLst/>
              <a:rect l="l" t="t" r="r" b="b"/>
              <a:pathLst>
                <a:path w="314325" h="802005">
                  <a:moveTo>
                    <a:pt x="313721" y="493637"/>
                  </a:moveTo>
                  <a:lnTo>
                    <a:pt x="0" y="493637"/>
                  </a:lnTo>
                  <a:lnTo>
                    <a:pt x="156758" y="801666"/>
                  </a:lnTo>
                  <a:lnTo>
                    <a:pt x="313721" y="493637"/>
                  </a:lnTo>
                  <a:close/>
                </a:path>
                <a:path w="314325" h="802005">
                  <a:moveTo>
                    <a:pt x="226383" y="394912"/>
                  </a:moveTo>
                  <a:lnTo>
                    <a:pt x="87031" y="394912"/>
                  </a:lnTo>
                  <a:lnTo>
                    <a:pt x="104539" y="493637"/>
                  </a:lnTo>
                  <a:lnTo>
                    <a:pt x="208977" y="493637"/>
                  </a:lnTo>
                  <a:lnTo>
                    <a:pt x="226383" y="394912"/>
                  </a:lnTo>
                  <a:close/>
                </a:path>
                <a:path w="314325" h="802005">
                  <a:moveTo>
                    <a:pt x="34812" y="0"/>
                  </a:moveTo>
                  <a:lnTo>
                    <a:pt x="58054" y="180070"/>
                  </a:lnTo>
                  <a:lnTo>
                    <a:pt x="249625" y="180070"/>
                  </a:lnTo>
                  <a:lnTo>
                    <a:pt x="260879" y="92880"/>
                  </a:lnTo>
                  <a:lnTo>
                    <a:pt x="156758" y="92880"/>
                  </a:lnTo>
                  <a:lnTo>
                    <a:pt x="34812" y="0"/>
                  </a:lnTo>
                  <a:close/>
                </a:path>
                <a:path w="314325" h="802005">
                  <a:moveTo>
                    <a:pt x="272868" y="0"/>
                  </a:moveTo>
                  <a:lnTo>
                    <a:pt x="156758" y="92880"/>
                  </a:lnTo>
                  <a:lnTo>
                    <a:pt x="260879" y="92880"/>
                  </a:lnTo>
                  <a:lnTo>
                    <a:pt x="272868" y="0"/>
                  </a:lnTo>
                  <a:close/>
                </a:path>
              </a:pathLst>
            </a:custGeom>
            <a:solidFill>
              <a:srgbClr val="92B085"/>
            </a:solidFill>
          </p:spPr>
          <p:txBody>
            <a:bodyPr wrap="square" lIns="0" tIns="0" rIns="0" bIns="0" rtlCol="0"/>
            <a:lstStyle/>
            <a:p>
              <a:endParaRPr/>
            </a:p>
          </p:txBody>
        </p:sp>
        <p:sp>
          <p:nvSpPr>
            <p:cNvPr id="8" name="object 8"/>
            <p:cNvSpPr/>
            <p:nvPr/>
          </p:nvSpPr>
          <p:spPr>
            <a:xfrm>
              <a:off x="2055630" y="2143841"/>
              <a:ext cx="314325" cy="802005"/>
            </a:xfrm>
            <a:custGeom>
              <a:avLst/>
              <a:gdLst/>
              <a:ahLst/>
              <a:cxnLst/>
              <a:rect l="l" t="t" r="r" b="b"/>
              <a:pathLst>
                <a:path w="314325" h="802005">
                  <a:moveTo>
                    <a:pt x="156758" y="801666"/>
                  </a:moveTo>
                  <a:lnTo>
                    <a:pt x="313721" y="493637"/>
                  </a:lnTo>
                  <a:lnTo>
                    <a:pt x="208977" y="493637"/>
                  </a:lnTo>
                  <a:lnTo>
                    <a:pt x="226383" y="394912"/>
                  </a:lnTo>
                  <a:lnTo>
                    <a:pt x="87031" y="394912"/>
                  </a:lnTo>
                  <a:lnTo>
                    <a:pt x="104539" y="493637"/>
                  </a:lnTo>
                  <a:lnTo>
                    <a:pt x="0" y="493637"/>
                  </a:lnTo>
                  <a:lnTo>
                    <a:pt x="156758" y="801666"/>
                  </a:lnTo>
                  <a:close/>
                </a:path>
                <a:path w="314325" h="802005">
                  <a:moveTo>
                    <a:pt x="249625" y="180070"/>
                  </a:moveTo>
                  <a:lnTo>
                    <a:pt x="272868" y="0"/>
                  </a:lnTo>
                  <a:lnTo>
                    <a:pt x="156758" y="92880"/>
                  </a:lnTo>
                  <a:lnTo>
                    <a:pt x="34812" y="0"/>
                  </a:lnTo>
                  <a:lnTo>
                    <a:pt x="58054" y="180070"/>
                  </a:lnTo>
                  <a:lnTo>
                    <a:pt x="249625" y="180070"/>
                  </a:lnTo>
                  <a:close/>
                </a:path>
              </a:pathLst>
            </a:custGeom>
            <a:ln w="5798">
              <a:solidFill>
                <a:srgbClr val="25221E"/>
              </a:solidFill>
            </a:ln>
          </p:spPr>
          <p:txBody>
            <a:bodyPr wrap="square" lIns="0" tIns="0" rIns="0" bIns="0" rtlCol="0"/>
            <a:lstStyle/>
            <a:p>
              <a:endParaRPr/>
            </a:p>
          </p:txBody>
        </p:sp>
      </p:grpSp>
      <p:sp>
        <p:nvSpPr>
          <p:cNvPr id="9" name="object 9"/>
          <p:cNvSpPr txBox="1"/>
          <p:nvPr/>
        </p:nvSpPr>
        <p:spPr>
          <a:xfrm>
            <a:off x="1733304" y="2258068"/>
            <a:ext cx="948055" cy="311785"/>
          </a:xfrm>
          <a:prstGeom prst="rect">
            <a:avLst/>
          </a:prstGeom>
        </p:spPr>
        <p:txBody>
          <a:bodyPr vert="horz" wrap="square" lIns="0" tIns="15875" rIns="0" bIns="0" rtlCol="0">
            <a:spAutoFit/>
          </a:bodyPr>
          <a:lstStyle/>
          <a:p>
            <a:pPr marL="12700">
              <a:lnSpc>
                <a:spcPct val="100000"/>
              </a:lnSpc>
              <a:spcBef>
                <a:spcPts val="125"/>
              </a:spcBef>
            </a:pPr>
            <a:r>
              <a:rPr sz="1850" spc="-10" dirty="0">
                <a:solidFill>
                  <a:srgbClr val="465F61"/>
                </a:solidFill>
                <a:latin typeface="Times New Roman"/>
                <a:cs typeface="Times New Roman"/>
              </a:rPr>
              <a:t>Traductor</a:t>
            </a:r>
            <a:endParaRPr sz="1850">
              <a:latin typeface="Times New Roman"/>
              <a:cs typeface="Times New Roman"/>
            </a:endParaRPr>
          </a:p>
        </p:txBody>
      </p:sp>
      <p:sp>
        <p:nvSpPr>
          <p:cNvPr id="10" name="object 10"/>
          <p:cNvSpPr txBox="1"/>
          <p:nvPr/>
        </p:nvSpPr>
        <p:spPr>
          <a:xfrm>
            <a:off x="208459" y="1719696"/>
            <a:ext cx="4008120" cy="290830"/>
          </a:xfrm>
          <a:prstGeom prst="rect">
            <a:avLst/>
          </a:prstGeom>
          <a:ln w="5792">
            <a:solidFill>
              <a:srgbClr val="25221E"/>
            </a:solidFill>
          </a:ln>
        </p:spPr>
        <p:txBody>
          <a:bodyPr vert="horz" wrap="square" lIns="0" tIns="0" rIns="0" bIns="0" rtlCol="0">
            <a:spAutoFit/>
          </a:bodyPr>
          <a:lstStyle/>
          <a:p>
            <a:pPr marL="8890" algn="ctr">
              <a:lnSpc>
                <a:spcPts val="1970"/>
              </a:lnSpc>
            </a:pPr>
            <a:r>
              <a:rPr sz="1850" spc="15" dirty="0">
                <a:solidFill>
                  <a:srgbClr val="25221E"/>
                </a:solidFill>
                <a:latin typeface="Times New Roman"/>
                <a:cs typeface="Times New Roman"/>
              </a:rPr>
              <a:t>n</a:t>
            </a:r>
            <a:r>
              <a:rPr sz="1850" spc="10" dirty="0">
                <a:solidFill>
                  <a:srgbClr val="25221E"/>
                </a:solidFill>
                <a:latin typeface="Times New Roman"/>
                <a:cs typeface="Times New Roman"/>
              </a:rPr>
              <a:t> </a:t>
            </a:r>
            <a:r>
              <a:rPr sz="1850" spc="5" dirty="0">
                <a:solidFill>
                  <a:srgbClr val="25221E"/>
                </a:solidFill>
                <a:latin typeface="Times New Roman"/>
                <a:cs typeface="Times New Roman"/>
              </a:rPr>
              <a:t>bits</a:t>
            </a:r>
            <a:endParaRPr sz="1850">
              <a:latin typeface="Times New Roman"/>
              <a:cs typeface="Times New Roman"/>
            </a:endParaRPr>
          </a:p>
        </p:txBody>
      </p:sp>
      <p:sp>
        <p:nvSpPr>
          <p:cNvPr id="11" name="object 11"/>
          <p:cNvSpPr txBox="1"/>
          <p:nvPr/>
        </p:nvSpPr>
        <p:spPr>
          <a:xfrm>
            <a:off x="1196028" y="3038449"/>
            <a:ext cx="2033270" cy="290830"/>
          </a:xfrm>
          <a:prstGeom prst="rect">
            <a:avLst/>
          </a:prstGeom>
          <a:ln w="5793">
            <a:solidFill>
              <a:srgbClr val="25221E"/>
            </a:solidFill>
          </a:ln>
        </p:spPr>
        <p:txBody>
          <a:bodyPr vert="horz" wrap="square" lIns="0" tIns="0" rIns="0" bIns="0" rtlCol="0">
            <a:spAutoFit/>
          </a:bodyPr>
          <a:lstStyle/>
          <a:p>
            <a:pPr marL="8890" algn="ctr">
              <a:lnSpc>
                <a:spcPts val="2195"/>
              </a:lnSpc>
            </a:pPr>
            <a:r>
              <a:rPr sz="1850" spc="20" dirty="0">
                <a:solidFill>
                  <a:srgbClr val="25221E"/>
                </a:solidFill>
                <a:latin typeface="Times New Roman"/>
                <a:cs typeface="Times New Roman"/>
              </a:rPr>
              <a:t>m</a:t>
            </a:r>
            <a:r>
              <a:rPr sz="1850" spc="-15" dirty="0">
                <a:solidFill>
                  <a:srgbClr val="25221E"/>
                </a:solidFill>
                <a:latin typeface="Times New Roman"/>
                <a:cs typeface="Times New Roman"/>
              </a:rPr>
              <a:t> </a:t>
            </a:r>
            <a:r>
              <a:rPr sz="1850" spc="15" dirty="0">
                <a:solidFill>
                  <a:srgbClr val="25221E"/>
                </a:solidFill>
                <a:latin typeface="Times New Roman"/>
                <a:cs typeface="Times New Roman"/>
              </a:rPr>
              <a:t>bits</a:t>
            </a:r>
            <a:endParaRPr sz="1850">
              <a:latin typeface="Times New Roman"/>
              <a:cs typeface="Times New Roman"/>
            </a:endParaRPr>
          </a:p>
        </p:txBody>
      </p:sp>
      <p:grpSp>
        <p:nvGrpSpPr>
          <p:cNvPr id="12" name="object 12"/>
          <p:cNvGrpSpPr/>
          <p:nvPr/>
        </p:nvGrpSpPr>
        <p:grpSpPr>
          <a:xfrm>
            <a:off x="4870221" y="4853940"/>
            <a:ext cx="2774950" cy="854710"/>
            <a:chOff x="4870221" y="4853940"/>
            <a:chExt cx="2774950" cy="854710"/>
          </a:xfrm>
        </p:grpSpPr>
        <p:sp>
          <p:nvSpPr>
            <p:cNvPr id="13" name="object 13"/>
            <p:cNvSpPr/>
            <p:nvPr/>
          </p:nvSpPr>
          <p:spPr>
            <a:xfrm>
              <a:off x="4915890" y="5380596"/>
              <a:ext cx="2729230" cy="328295"/>
            </a:xfrm>
            <a:custGeom>
              <a:avLst/>
              <a:gdLst/>
              <a:ahLst/>
              <a:cxnLst/>
              <a:rect l="l" t="t" r="r" b="b"/>
              <a:pathLst>
                <a:path w="2729229" h="328295">
                  <a:moveTo>
                    <a:pt x="2729103" y="0"/>
                  </a:moveTo>
                  <a:lnTo>
                    <a:pt x="2713926" y="0"/>
                  </a:lnTo>
                  <a:lnTo>
                    <a:pt x="2713926" y="7569"/>
                  </a:lnTo>
                  <a:lnTo>
                    <a:pt x="2713926" y="312813"/>
                  </a:lnTo>
                  <a:lnTo>
                    <a:pt x="1440713" y="312813"/>
                  </a:lnTo>
                  <a:lnTo>
                    <a:pt x="1440713" y="7569"/>
                  </a:lnTo>
                  <a:lnTo>
                    <a:pt x="2713926" y="7569"/>
                  </a:lnTo>
                  <a:lnTo>
                    <a:pt x="2713926" y="0"/>
                  </a:lnTo>
                  <a:lnTo>
                    <a:pt x="1440713" y="0"/>
                  </a:lnTo>
                  <a:lnTo>
                    <a:pt x="1433195" y="0"/>
                  </a:lnTo>
                  <a:lnTo>
                    <a:pt x="1433068" y="0"/>
                  </a:lnTo>
                  <a:lnTo>
                    <a:pt x="1425536" y="0"/>
                  </a:lnTo>
                  <a:lnTo>
                    <a:pt x="1425536" y="7569"/>
                  </a:lnTo>
                  <a:lnTo>
                    <a:pt x="1425536" y="312813"/>
                  </a:lnTo>
                  <a:lnTo>
                    <a:pt x="7658" y="312813"/>
                  </a:lnTo>
                  <a:lnTo>
                    <a:pt x="7658" y="7569"/>
                  </a:lnTo>
                  <a:lnTo>
                    <a:pt x="1425536" y="7569"/>
                  </a:lnTo>
                  <a:lnTo>
                    <a:pt x="1425536" y="0"/>
                  </a:lnTo>
                  <a:lnTo>
                    <a:pt x="7658" y="0"/>
                  </a:lnTo>
                  <a:lnTo>
                    <a:pt x="0" y="0"/>
                  </a:lnTo>
                  <a:lnTo>
                    <a:pt x="0" y="327698"/>
                  </a:lnTo>
                  <a:lnTo>
                    <a:pt x="4165" y="327698"/>
                  </a:lnTo>
                  <a:lnTo>
                    <a:pt x="4165" y="328053"/>
                  </a:lnTo>
                  <a:lnTo>
                    <a:pt x="1429702" y="328053"/>
                  </a:lnTo>
                  <a:lnTo>
                    <a:pt x="2725001" y="328053"/>
                  </a:lnTo>
                  <a:lnTo>
                    <a:pt x="2725001" y="327698"/>
                  </a:lnTo>
                  <a:lnTo>
                    <a:pt x="2729103" y="327698"/>
                  </a:lnTo>
                  <a:lnTo>
                    <a:pt x="2729103" y="320433"/>
                  </a:lnTo>
                  <a:lnTo>
                    <a:pt x="2729103" y="320116"/>
                  </a:lnTo>
                  <a:lnTo>
                    <a:pt x="2729103" y="393"/>
                  </a:lnTo>
                  <a:lnTo>
                    <a:pt x="2728785" y="393"/>
                  </a:lnTo>
                  <a:lnTo>
                    <a:pt x="2728785" y="320433"/>
                  </a:lnTo>
                  <a:lnTo>
                    <a:pt x="2725001" y="324256"/>
                  </a:lnTo>
                  <a:lnTo>
                    <a:pt x="2725001" y="320433"/>
                  </a:lnTo>
                  <a:lnTo>
                    <a:pt x="2728785" y="320433"/>
                  </a:lnTo>
                  <a:lnTo>
                    <a:pt x="2728785" y="393"/>
                  </a:lnTo>
                  <a:lnTo>
                    <a:pt x="2729103" y="0"/>
                  </a:lnTo>
                  <a:close/>
                </a:path>
              </a:pathLst>
            </a:custGeom>
            <a:solidFill>
              <a:srgbClr val="25221E"/>
            </a:solidFill>
          </p:spPr>
          <p:txBody>
            <a:bodyPr wrap="square" lIns="0" tIns="0" rIns="0" bIns="0" rtlCol="0"/>
            <a:lstStyle/>
            <a:p>
              <a:endParaRPr/>
            </a:p>
          </p:txBody>
        </p:sp>
        <p:sp>
          <p:nvSpPr>
            <p:cNvPr id="14" name="object 14"/>
            <p:cNvSpPr/>
            <p:nvPr/>
          </p:nvSpPr>
          <p:spPr>
            <a:xfrm>
              <a:off x="4877879" y="4862447"/>
              <a:ext cx="854075" cy="236854"/>
            </a:xfrm>
            <a:custGeom>
              <a:avLst/>
              <a:gdLst/>
              <a:ahLst/>
              <a:cxnLst/>
              <a:rect l="l" t="t" r="r" b="b"/>
              <a:pathLst>
                <a:path w="854075" h="236854">
                  <a:moveTo>
                    <a:pt x="853953" y="0"/>
                  </a:moveTo>
                  <a:lnTo>
                    <a:pt x="0" y="0"/>
                  </a:lnTo>
                  <a:lnTo>
                    <a:pt x="0" y="236297"/>
                  </a:lnTo>
                  <a:lnTo>
                    <a:pt x="853953" y="236297"/>
                  </a:lnTo>
                  <a:lnTo>
                    <a:pt x="853953" y="0"/>
                  </a:lnTo>
                  <a:close/>
                </a:path>
              </a:pathLst>
            </a:custGeom>
            <a:solidFill>
              <a:srgbClr val="92B085"/>
            </a:solidFill>
          </p:spPr>
          <p:txBody>
            <a:bodyPr wrap="square" lIns="0" tIns="0" rIns="0" bIns="0" rtlCol="0"/>
            <a:lstStyle/>
            <a:p>
              <a:endParaRPr/>
            </a:p>
          </p:txBody>
        </p:sp>
        <p:sp>
          <p:nvSpPr>
            <p:cNvPr id="15" name="object 15"/>
            <p:cNvSpPr/>
            <p:nvPr/>
          </p:nvSpPr>
          <p:spPr>
            <a:xfrm>
              <a:off x="4870221" y="4853940"/>
              <a:ext cx="869315" cy="252729"/>
            </a:xfrm>
            <a:custGeom>
              <a:avLst/>
              <a:gdLst/>
              <a:ahLst/>
              <a:cxnLst/>
              <a:rect l="l" t="t" r="r" b="b"/>
              <a:pathLst>
                <a:path w="869314" h="252729">
                  <a:moveTo>
                    <a:pt x="869264" y="596"/>
                  </a:moveTo>
                  <a:lnTo>
                    <a:pt x="865327" y="596"/>
                  </a:lnTo>
                  <a:lnTo>
                    <a:pt x="865327" y="0"/>
                  </a:lnTo>
                  <a:lnTo>
                    <a:pt x="853948" y="0"/>
                  </a:lnTo>
                  <a:lnTo>
                    <a:pt x="853948" y="16510"/>
                  </a:lnTo>
                  <a:lnTo>
                    <a:pt x="853948" y="237490"/>
                  </a:lnTo>
                  <a:lnTo>
                    <a:pt x="7658" y="237490"/>
                  </a:lnTo>
                  <a:lnTo>
                    <a:pt x="7658" y="16510"/>
                  </a:lnTo>
                  <a:lnTo>
                    <a:pt x="853948" y="16510"/>
                  </a:lnTo>
                  <a:lnTo>
                    <a:pt x="853948" y="0"/>
                  </a:lnTo>
                  <a:lnTo>
                    <a:pt x="7658" y="0"/>
                  </a:lnTo>
                  <a:lnTo>
                    <a:pt x="7658" y="596"/>
                  </a:lnTo>
                  <a:lnTo>
                    <a:pt x="0" y="596"/>
                  </a:lnTo>
                  <a:lnTo>
                    <a:pt x="0" y="252399"/>
                  </a:lnTo>
                  <a:lnTo>
                    <a:pt x="4140" y="252399"/>
                  </a:lnTo>
                  <a:lnTo>
                    <a:pt x="4140" y="252730"/>
                  </a:lnTo>
                  <a:lnTo>
                    <a:pt x="858088" y="252730"/>
                  </a:lnTo>
                  <a:lnTo>
                    <a:pt x="861606" y="252730"/>
                  </a:lnTo>
                  <a:lnTo>
                    <a:pt x="865111" y="252730"/>
                  </a:lnTo>
                  <a:lnTo>
                    <a:pt x="865111" y="252399"/>
                  </a:lnTo>
                  <a:lnTo>
                    <a:pt x="869264" y="252399"/>
                  </a:lnTo>
                  <a:lnTo>
                    <a:pt x="869264" y="245110"/>
                  </a:lnTo>
                  <a:lnTo>
                    <a:pt x="869264" y="244805"/>
                  </a:lnTo>
                  <a:lnTo>
                    <a:pt x="869264" y="8890"/>
                  </a:lnTo>
                  <a:lnTo>
                    <a:pt x="868946" y="8890"/>
                  </a:lnTo>
                  <a:lnTo>
                    <a:pt x="868946" y="245110"/>
                  </a:lnTo>
                  <a:lnTo>
                    <a:pt x="865111" y="248932"/>
                  </a:lnTo>
                  <a:lnTo>
                    <a:pt x="865111" y="245110"/>
                  </a:lnTo>
                  <a:lnTo>
                    <a:pt x="868946" y="245110"/>
                  </a:lnTo>
                  <a:lnTo>
                    <a:pt x="868946" y="8890"/>
                  </a:lnTo>
                  <a:lnTo>
                    <a:pt x="865327" y="8890"/>
                  </a:lnTo>
                  <a:lnTo>
                    <a:pt x="865327" y="4445"/>
                  </a:lnTo>
                  <a:lnTo>
                    <a:pt x="869264" y="8509"/>
                  </a:lnTo>
                  <a:lnTo>
                    <a:pt x="869264" y="596"/>
                  </a:lnTo>
                  <a:close/>
                </a:path>
              </a:pathLst>
            </a:custGeom>
            <a:solidFill>
              <a:srgbClr val="25221E"/>
            </a:solidFill>
          </p:spPr>
          <p:txBody>
            <a:bodyPr wrap="square" lIns="0" tIns="0" rIns="0" bIns="0" rtlCol="0"/>
            <a:lstStyle/>
            <a:p>
              <a:endParaRPr/>
            </a:p>
          </p:txBody>
        </p:sp>
      </p:grpSp>
      <p:grpSp>
        <p:nvGrpSpPr>
          <p:cNvPr id="16" name="object 16"/>
          <p:cNvGrpSpPr/>
          <p:nvPr/>
        </p:nvGrpSpPr>
        <p:grpSpPr>
          <a:xfrm>
            <a:off x="1455445" y="4252569"/>
            <a:ext cx="2339975" cy="1464310"/>
            <a:chOff x="1455445" y="4252569"/>
            <a:chExt cx="2339975" cy="1464310"/>
          </a:xfrm>
        </p:grpSpPr>
        <p:sp>
          <p:nvSpPr>
            <p:cNvPr id="17" name="object 17"/>
            <p:cNvSpPr/>
            <p:nvPr/>
          </p:nvSpPr>
          <p:spPr>
            <a:xfrm>
              <a:off x="2499779" y="4252569"/>
              <a:ext cx="1296035" cy="328295"/>
            </a:xfrm>
            <a:custGeom>
              <a:avLst/>
              <a:gdLst/>
              <a:ahLst/>
              <a:cxnLst/>
              <a:rect l="l" t="t" r="r" b="b"/>
              <a:pathLst>
                <a:path w="1296035" h="328295">
                  <a:moveTo>
                    <a:pt x="1295641" y="0"/>
                  </a:moveTo>
                  <a:lnTo>
                    <a:pt x="1280464" y="0"/>
                  </a:lnTo>
                  <a:lnTo>
                    <a:pt x="1280464" y="7632"/>
                  </a:lnTo>
                  <a:lnTo>
                    <a:pt x="1280464" y="320128"/>
                  </a:lnTo>
                  <a:lnTo>
                    <a:pt x="7658" y="320128"/>
                  </a:lnTo>
                  <a:lnTo>
                    <a:pt x="7658" y="7632"/>
                  </a:lnTo>
                  <a:lnTo>
                    <a:pt x="1280464" y="7632"/>
                  </a:lnTo>
                  <a:lnTo>
                    <a:pt x="1280464" y="0"/>
                  </a:lnTo>
                  <a:lnTo>
                    <a:pt x="7658" y="0"/>
                  </a:lnTo>
                  <a:lnTo>
                    <a:pt x="0" y="0"/>
                  </a:lnTo>
                  <a:lnTo>
                    <a:pt x="0" y="7632"/>
                  </a:lnTo>
                  <a:lnTo>
                    <a:pt x="0" y="320128"/>
                  </a:lnTo>
                  <a:lnTo>
                    <a:pt x="0" y="327761"/>
                  </a:lnTo>
                  <a:lnTo>
                    <a:pt x="7658" y="327761"/>
                  </a:lnTo>
                  <a:lnTo>
                    <a:pt x="1280464" y="327761"/>
                  </a:lnTo>
                  <a:lnTo>
                    <a:pt x="1288122" y="327761"/>
                  </a:lnTo>
                  <a:lnTo>
                    <a:pt x="1295641" y="327761"/>
                  </a:lnTo>
                  <a:lnTo>
                    <a:pt x="1295641" y="0"/>
                  </a:lnTo>
                  <a:close/>
                </a:path>
              </a:pathLst>
            </a:custGeom>
            <a:solidFill>
              <a:srgbClr val="25221E"/>
            </a:solidFill>
          </p:spPr>
          <p:txBody>
            <a:bodyPr wrap="square" lIns="0" tIns="0" rIns="0" bIns="0" rtlCol="0"/>
            <a:lstStyle/>
            <a:p>
              <a:endParaRPr/>
            </a:p>
          </p:txBody>
        </p:sp>
        <p:sp>
          <p:nvSpPr>
            <p:cNvPr id="18" name="object 18"/>
            <p:cNvSpPr/>
            <p:nvPr/>
          </p:nvSpPr>
          <p:spPr>
            <a:xfrm>
              <a:off x="1463065" y="4854538"/>
              <a:ext cx="1235075" cy="854075"/>
            </a:xfrm>
            <a:custGeom>
              <a:avLst/>
              <a:gdLst/>
              <a:ahLst/>
              <a:cxnLst/>
              <a:rect l="l" t="t" r="r" b="b"/>
              <a:pathLst>
                <a:path w="1235075" h="854075">
                  <a:moveTo>
                    <a:pt x="1234732" y="0"/>
                  </a:moveTo>
                  <a:lnTo>
                    <a:pt x="0" y="0"/>
                  </a:lnTo>
                  <a:lnTo>
                    <a:pt x="0" y="853756"/>
                  </a:lnTo>
                  <a:lnTo>
                    <a:pt x="1234732" y="853756"/>
                  </a:lnTo>
                  <a:lnTo>
                    <a:pt x="1234732" y="0"/>
                  </a:lnTo>
                  <a:close/>
                </a:path>
              </a:pathLst>
            </a:custGeom>
            <a:solidFill>
              <a:srgbClr val="D4ECE1"/>
            </a:solidFill>
          </p:spPr>
          <p:txBody>
            <a:bodyPr wrap="square" lIns="0" tIns="0" rIns="0" bIns="0" rtlCol="0"/>
            <a:lstStyle/>
            <a:p>
              <a:endParaRPr/>
            </a:p>
          </p:txBody>
        </p:sp>
        <p:sp>
          <p:nvSpPr>
            <p:cNvPr id="19" name="object 19"/>
            <p:cNvSpPr/>
            <p:nvPr/>
          </p:nvSpPr>
          <p:spPr>
            <a:xfrm>
              <a:off x="1455445" y="4854536"/>
              <a:ext cx="1242695" cy="862330"/>
            </a:xfrm>
            <a:custGeom>
              <a:avLst/>
              <a:gdLst/>
              <a:ahLst/>
              <a:cxnLst/>
              <a:rect l="l" t="t" r="r" b="b"/>
              <a:pathLst>
                <a:path w="1242695" h="862329">
                  <a:moveTo>
                    <a:pt x="1242339" y="0"/>
                  </a:moveTo>
                  <a:lnTo>
                    <a:pt x="1234681" y="0"/>
                  </a:lnTo>
                  <a:lnTo>
                    <a:pt x="1234681" y="7912"/>
                  </a:lnTo>
                  <a:lnTo>
                    <a:pt x="1234681" y="846493"/>
                  </a:lnTo>
                  <a:lnTo>
                    <a:pt x="15227" y="846493"/>
                  </a:lnTo>
                  <a:lnTo>
                    <a:pt x="15227" y="7912"/>
                  </a:lnTo>
                  <a:lnTo>
                    <a:pt x="1234681" y="7912"/>
                  </a:lnTo>
                  <a:lnTo>
                    <a:pt x="1234681" y="0"/>
                  </a:lnTo>
                  <a:lnTo>
                    <a:pt x="15227" y="0"/>
                  </a:lnTo>
                  <a:lnTo>
                    <a:pt x="7620" y="0"/>
                  </a:lnTo>
                  <a:lnTo>
                    <a:pt x="0" y="0"/>
                  </a:lnTo>
                  <a:lnTo>
                    <a:pt x="0" y="853757"/>
                  </a:lnTo>
                  <a:lnTo>
                    <a:pt x="3467" y="853757"/>
                  </a:lnTo>
                  <a:lnTo>
                    <a:pt x="3467" y="854113"/>
                  </a:lnTo>
                  <a:lnTo>
                    <a:pt x="4178" y="854113"/>
                  </a:lnTo>
                  <a:lnTo>
                    <a:pt x="4178" y="857923"/>
                  </a:lnTo>
                  <a:lnTo>
                    <a:pt x="0" y="853757"/>
                  </a:lnTo>
                  <a:lnTo>
                    <a:pt x="0" y="861352"/>
                  </a:lnTo>
                  <a:lnTo>
                    <a:pt x="4178" y="861352"/>
                  </a:lnTo>
                  <a:lnTo>
                    <a:pt x="4178" y="861733"/>
                  </a:lnTo>
                  <a:lnTo>
                    <a:pt x="1242339" y="861733"/>
                  </a:lnTo>
                  <a:lnTo>
                    <a:pt x="1242339" y="861352"/>
                  </a:lnTo>
                  <a:lnTo>
                    <a:pt x="1242339" y="854113"/>
                  </a:lnTo>
                  <a:lnTo>
                    <a:pt x="1242339" y="846493"/>
                  </a:lnTo>
                  <a:lnTo>
                    <a:pt x="1242339" y="7912"/>
                  </a:lnTo>
                  <a:lnTo>
                    <a:pt x="1242339" y="0"/>
                  </a:lnTo>
                  <a:close/>
                </a:path>
              </a:pathLst>
            </a:custGeom>
            <a:solidFill>
              <a:srgbClr val="25221E"/>
            </a:solidFill>
          </p:spPr>
          <p:txBody>
            <a:bodyPr wrap="square" lIns="0" tIns="0" rIns="0" bIns="0" rtlCol="0"/>
            <a:lstStyle/>
            <a:p>
              <a:endParaRPr/>
            </a:p>
          </p:txBody>
        </p:sp>
      </p:grpSp>
      <p:sp>
        <p:nvSpPr>
          <p:cNvPr id="20" name="object 20"/>
          <p:cNvSpPr txBox="1"/>
          <p:nvPr/>
        </p:nvSpPr>
        <p:spPr>
          <a:xfrm>
            <a:off x="7910111" y="4217492"/>
            <a:ext cx="951230" cy="452755"/>
          </a:xfrm>
          <a:prstGeom prst="rect">
            <a:avLst/>
          </a:prstGeom>
        </p:spPr>
        <p:txBody>
          <a:bodyPr vert="horz" wrap="square" lIns="0" tIns="38735" rIns="0" bIns="0" rtlCol="0">
            <a:spAutoFit/>
          </a:bodyPr>
          <a:lstStyle/>
          <a:p>
            <a:pPr marL="230504" marR="5080" indent="-218440">
              <a:lnSpc>
                <a:spcPts val="1590"/>
              </a:lnSpc>
              <a:spcBef>
                <a:spcPts val="305"/>
              </a:spcBef>
            </a:pPr>
            <a:r>
              <a:rPr sz="1450" spc="10" dirty="0">
                <a:solidFill>
                  <a:srgbClr val="25221E"/>
                </a:solidFill>
                <a:latin typeface="Times New Roman"/>
                <a:cs typeface="Times New Roman"/>
              </a:rPr>
              <a:t>Dirección</a:t>
            </a:r>
            <a:r>
              <a:rPr sz="1450" spc="-65" dirty="0">
                <a:solidFill>
                  <a:srgbClr val="25221E"/>
                </a:solidFill>
                <a:latin typeface="Times New Roman"/>
                <a:cs typeface="Times New Roman"/>
              </a:rPr>
              <a:t> </a:t>
            </a:r>
            <a:r>
              <a:rPr sz="1450" spc="20" dirty="0">
                <a:solidFill>
                  <a:srgbClr val="25221E"/>
                </a:solidFill>
                <a:latin typeface="Times New Roman"/>
                <a:cs typeface="Times New Roman"/>
              </a:rPr>
              <a:t>X  </a:t>
            </a:r>
            <a:r>
              <a:rPr sz="1450" spc="5" dirty="0">
                <a:solidFill>
                  <a:srgbClr val="25221E"/>
                </a:solidFill>
                <a:latin typeface="Times New Roman"/>
                <a:cs typeface="Times New Roman"/>
              </a:rPr>
              <a:t>virtual</a:t>
            </a:r>
            <a:endParaRPr sz="1450">
              <a:latin typeface="Times New Roman"/>
              <a:cs typeface="Times New Roman"/>
            </a:endParaRPr>
          </a:p>
        </p:txBody>
      </p:sp>
      <p:sp>
        <p:nvSpPr>
          <p:cNvPr id="21" name="object 21"/>
          <p:cNvSpPr txBox="1"/>
          <p:nvPr/>
        </p:nvSpPr>
        <p:spPr>
          <a:xfrm>
            <a:off x="7813123" y="5260621"/>
            <a:ext cx="951230" cy="453390"/>
          </a:xfrm>
          <a:prstGeom prst="rect">
            <a:avLst/>
          </a:prstGeom>
        </p:spPr>
        <p:txBody>
          <a:bodyPr vert="horz" wrap="square" lIns="0" tIns="37465" rIns="0" bIns="0" rtlCol="0">
            <a:spAutoFit/>
          </a:bodyPr>
          <a:lstStyle/>
          <a:p>
            <a:pPr marL="328295" marR="5080" indent="-316230">
              <a:lnSpc>
                <a:spcPts val="1600"/>
              </a:lnSpc>
              <a:spcBef>
                <a:spcPts val="295"/>
              </a:spcBef>
            </a:pPr>
            <a:r>
              <a:rPr sz="1450" spc="10" dirty="0">
                <a:solidFill>
                  <a:srgbClr val="25221E"/>
                </a:solidFill>
                <a:latin typeface="Times New Roman"/>
                <a:cs typeface="Times New Roman"/>
              </a:rPr>
              <a:t>Dirección</a:t>
            </a:r>
            <a:r>
              <a:rPr sz="1450" spc="-65" dirty="0">
                <a:solidFill>
                  <a:srgbClr val="25221E"/>
                </a:solidFill>
                <a:latin typeface="Times New Roman"/>
                <a:cs typeface="Times New Roman"/>
              </a:rPr>
              <a:t> </a:t>
            </a:r>
            <a:r>
              <a:rPr sz="1450" spc="20" dirty="0">
                <a:solidFill>
                  <a:srgbClr val="25221E"/>
                </a:solidFill>
                <a:latin typeface="Times New Roman"/>
                <a:cs typeface="Times New Roman"/>
              </a:rPr>
              <a:t>Y  </a:t>
            </a:r>
            <a:r>
              <a:rPr sz="1450" spc="15" dirty="0">
                <a:solidFill>
                  <a:srgbClr val="25221E"/>
                </a:solidFill>
                <a:latin typeface="Times New Roman"/>
                <a:cs typeface="Times New Roman"/>
              </a:rPr>
              <a:t>real</a:t>
            </a:r>
            <a:endParaRPr sz="1450">
              <a:latin typeface="Times New Roman"/>
              <a:cs typeface="Times New Roman"/>
            </a:endParaRPr>
          </a:p>
        </p:txBody>
      </p:sp>
      <p:sp>
        <p:nvSpPr>
          <p:cNvPr id="22" name="object 22"/>
          <p:cNvSpPr txBox="1"/>
          <p:nvPr/>
        </p:nvSpPr>
        <p:spPr>
          <a:xfrm>
            <a:off x="4923548" y="5388165"/>
            <a:ext cx="1417955" cy="305435"/>
          </a:xfrm>
          <a:prstGeom prst="rect">
            <a:avLst/>
          </a:prstGeom>
          <a:solidFill>
            <a:srgbClr val="FDE1BC"/>
          </a:solidFill>
        </p:spPr>
        <p:txBody>
          <a:bodyPr vert="horz" wrap="square" lIns="0" tIns="13970" rIns="0" bIns="0" rtlCol="0">
            <a:spAutoFit/>
          </a:bodyPr>
          <a:lstStyle/>
          <a:p>
            <a:pPr marL="94615">
              <a:lnSpc>
                <a:spcPct val="100000"/>
              </a:lnSpc>
              <a:spcBef>
                <a:spcPts val="110"/>
              </a:spcBef>
            </a:pPr>
            <a:r>
              <a:rPr sz="1450" spc="10" dirty="0">
                <a:solidFill>
                  <a:srgbClr val="25221E"/>
                </a:solidFill>
                <a:latin typeface="Times New Roman"/>
                <a:cs typeface="Times New Roman"/>
              </a:rPr>
              <a:t>Direcc.</a:t>
            </a:r>
            <a:r>
              <a:rPr sz="1450" spc="-40" dirty="0">
                <a:solidFill>
                  <a:srgbClr val="25221E"/>
                </a:solidFill>
                <a:latin typeface="Times New Roman"/>
                <a:cs typeface="Times New Roman"/>
              </a:rPr>
              <a:t> </a:t>
            </a:r>
            <a:r>
              <a:rPr sz="1450" dirty="0">
                <a:solidFill>
                  <a:srgbClr val="25221E"/>
                </a:solidFill>
                <a:latin typeface="Times New Roman"/>
                <a:cs typeface="Times New Roman"/>
              </a:rPr>
              <a:t>págiona</a:t>
            </a:r>
            <a:endParaRPr sz="1450">
              <a:latin typeface="Times New Roman"/>
              <a:cs typeface="Times New Roman"/>
            </a:endParaRPr>
          </a:p>
        </p:txBody>
      </p:sp>
      <p:graphicFrame>
        <p:nvGraphicFramePr>
          <p:cNvPr id="23" name="object 23"/>
          <p:cNvGraphicFramePr>
            <a:graphicFrameLocks noGrp="1"/>
          </p:cNvGraphicFramePr>
          <p:nvPr/>
        </p:nvGraphicFramePr>
        <p:xfrm>
          <a:off x="4245432" y="4252569"/>
          <a:ext cx="3383279" cy="1090955"/>
        </p:xfrm>
        <a:graphic>
          <a:graphicData uri="http://schemas.openxmlformats.org/drawingml/2006/table">
            <a:tbl>
              <a:tblPr firstRow="1" bandRow="1">
                <a:tableStyleId>{2D5ABB26-0587-4C30-8999-92F81FD0307C}</a:tableStyleId>
              </a:tblPr>
              <a:tblGrid>
                <a:gridCol w="1051560">
                  <a:extLst>
                    <a:ext uri="{9D8B030D-6E8A-4147-A177-3AD203B41FA5}">
                      <a16:colId xmlns:a16="http://schemas.microsoft.com/office/drawing/2014/main" val="20000"/>
                    </a:ext>
                  </a:extLst>
                </a:gridCol>
                <a:gridCol w="1043940">
                  <a:extLst>
                    <a:ext uri="{9D8B030D-6E8A-4147-A177-3AD203B41FA5}">
                      <a16:colId xmlns:a16="http://schemas.microsoft.com/office/drawing/2014/main" val="20001"/>
                    </a:ext>
                  </a:extLst>
                </a:gridCol>
                <a:gridCol w="621030">
                  <a:extLst>
                    <a:ext uri="{9D8B030D-6E8A-4147-A177-3AD203B41FA5}">
                      <a16:colId xmlns:a16="http://schemas.microsoft.com/office/drawing/2014/main" val="20002"/>
                    </a:ext>
                  </a:extLst>
                </a:gridCol>
                <a:gridCol w="666749">
                  <a:extLst>
                    <a:ext uri="{9D8B030D-6E8A-4147-A177-3AD203B41FA5}">
                      <a16:colId xmlns:a16="http://schemas.microsoft.com/office/drawing/2014/main" val="20003"/>
                    </a:ext>
                  </a:extLst>
                </a:gridCol>
              </a:tblGrid>
              <a:tr h="320128">
                <a:tc gridSpan="2">
                  <a:txBody>
                    <a:bodyPr/>
                    <a:lstStyle/>
                    <a:p>
                      <a:pPr marL="367665">
                        <a:lnSpc>
                          <a:spcPct val="100000"/>
                        </a:lnSpc>
                        <a:spcBef>
                          <a:spcPts val="165"/>
                        </a:spcBef>
                      </a:pPr>
                      <a:r>
                        <a:rPr sz="1450" spc="10" dirty="0">
                          <a:solidFill>
                            <a:srgbClr val="25221E"/>
                          </a:solidFill>
                          <a:latin typeface="Times New Roman"/>
                          <a:cs typeface="Times New Roman"/>
                        </a:rPr>
                        <a:t>Dirección </a:t>
                      </a:r>
                      <a:r>
                        <a:rPr sz="1450" spc="5" dirty="0">
                          <a:solidFill>
                            <a:srgbClr val="25221E"/>
                          </a:solidFill>
                          <a:latin typeface="Times New Roman"/>
                          <a:cs typeface="Times New Roman"/>
                        </a:rPr>
                        <a:t>página</a:t>
                      </a:r>
                      <a:endParaRPr sz="1450">
                        <a:latin typeface="Times New Roman"/>
                        <a:cs typeface="Times New Roman"/>
                      </a:endParaRPr>
                    </a:p>
                  </a:txBody>
                  <a:tcPr marL="0" marR="0" marT="20955" marB="0">
                    <a:lnL w="19050">
                      <a:solidFill>
                        <a:srgbClr val="25221E"/>
                      </a:solidFill>
                      <a:prstDash val="solid"/>
                    </a:lnL>
                    <a:lnR w="19050">
                      <a:solidFill>
                        <a:srgbClr val="25221E"/>
                      </a:solidFill>
                      <a:prstDash val="solid"/>
                    </a:lnR>
                    <a:lnT w="9525">
                      <a:solidFill>
                        <a:srgbClr val="25221E"/>
                      </a:solidFill>
                      <a:prstDash val="solid"/>
                    </a:lnT>
                    <a:lnB w="9525">
                      <a:solidFill>
                        <a:srgbClr val="25221E"/>
                      </a:solidFill>
                      <a:prstDash val="solid"/>
                    </a:lnB>
                    <a:solidFill>
                      <a:srgbClr val="FDE1BC"/>
                    </a:solidFill>
                  </a:tcPr>
                </a:tc>
                <a:tc hMerge="1">
                  <a:txBody>
                    <a:bodyPr/>
                    <a:lstStyle/>
                    <a:p>
                      <a:endParaRPr/>
                    </a:p>
                  </a:txBody>
                  <a:tcPr marL="0" marR="0" marT="0" marB="0"/>
                </a:tc>
                <a:tc gridSpan="2">
                  <a:txBody>
                    <a:bodyPr/>
                    <a:lstStyle/>
                    <a:p>
                      <a:pPr marL="314325">
                        <a:lnSpc>
                          <a:spcPts val="1185"/>
                        </a:lnSpc>
                      </a:pPr>
                      <a:r>
                        <a:rPr sz="1150" spc="40" dirty="0">
                          <a:solidFill>
                            <a:srgbClr val="25221E"/>
                          </a:solidFill>
                          <a:latin typeface="Times New Roman"/>
                          <a:cs typeface="Times New Roman"/>
                        </a:rPr>
                        <a:t>Palabra</a:t>
                      </a:r>
                      <a:r>
                        <a:rPr sz="1150" spc="70" dirty="0">
                          <a:solidFill>
                            <a:srgbClr val="25221E"/>
                          </a:solidFill>
                          <a:latin typeface="Times New Roman"/>
                          <a:cs typeface="Times New Roman"/>
                        </a:rPr>
                        <a:t> </a:t>
                      </a:r>
                      <a:r>
                        <a:rPr sz="1150" spc="15" dirty="0">
                          <a:solidFill>
                            <a:srgbClr val="25221E"/>
                          </a:solidFill>
                          <a:latin typeface="Times New Roman"/>
                          <a:cs typeface="Times New Roman"/>
                        </a:rPr>
                        <a:t>en</a:t>
                      </a:r>
                      <a:endParaRPr sz="1150">
                        <a:latin typeface="Times New Roman"/>
                        <a:cs typeface="Times New Roman"/>
                      </a:endParaRPr>
                    </a:p>
                    <a:p>
                      <a:pPr marL="353695">
                        <a:lnSpc>
                          <a:spcPts val="1235"/>
                        </a:lnSpc>
                      </a:pPr>
                      <a:r>
                        <a:rPr sz="1150" spc="15" dirty="0">
                          <a:solidFill>
                            <a:srgbClr val="25221E"/>
                          </a:solidFill>
                          <a:latin typeface="Times New Roman"/>
                          <a:cs typeface="Times New Roman"/>
                        </a:rPr>
                        <a:t>la</a:t>
                      </a:r>
                      <a:r>
                        <a:rPr sz="1150" spc="30" dirty="0">
                          <a:solidFill>
                            <a:srgbClr val="25221E"/>
                          </a:solidFill>
                          <a:latin typeface="Times New Roman"/>
                          <a:cs typeface="Times New Roman"/>
                        </a:rPr>
                        <a:t> </a:t>
                      </a:r>
                      <a:r>
                        <a:rPr sz="1150" spc="45" dirty="0">
                          <a:solidFill>
                            <a:srgbClr val="25221E"/>
                          </a:solidFill>
                          <a:latin typeface="Times New Roman"/>
                          <a:cs typeface="Times New Roman"/>
                        </a:rPr>
                        <a:t>Página</a:t>
                      </a:r>
                      <a:endParaRPr sz="1150">
                        <a:latin typeface="Times New Roman"/>
                        <a:cs typeface="Times New Roman"/>
                      </a:endParaRPr>
                    </a:p>
                  </a:txBody>
                  <a:tcPr marL="0" marR="0" marT="0" marB="0">
                    <a:lnL w="19050">
                      <a:solidFill>
                        <a:srgbClr val="25221E"/>
                      </a:solidFill>
                      <a:prstDash val="solid"/>
                    </a:lnL>
                    <a:lnR w="19050">
                      <a:solidFill>
                        <a:srgbClr val="25221E"/>
                      </a:solidFill>
                      <a:prstDash val="solid"/>
                    </a:lnR>
                    <a:lnT w="9525">
                      <a:solidFill>
                        <a:srgbClr val="25221E"/>
                      </a:solidFill>
                      <a:prstDash val="solid"/>
                    </a:lnT>
                    <a:lnB w="9525">
                      <a:solidFill>
                        <a:srgbClr val="25221E"/>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32479">
                <a:tc>
                  <a:txBody>
                    <a:bodyPr/>
                    <a:lstStyle/>
                    <a:p>
                      <a:pPr>
                        <a:lnSpc>
                          <a:spcPct val="100000"/>
                        </a:lnSpc>
                      </a:pPr>
                      <a:endParaRPr sz="1400">
                        <a:latin typeface="Times New Roman"/>
                        <a:cs typeface="Times New Roman"/>
                      </a:endParaRPr>
                    </a:p>
                  </a:txBody>
                  <a:tcPr marL="0" marR="0" marT="0" marB="0">
                    <a:lnR w="19050">
                      <a:solidFill>
                        <a:srgbClr val="25221E"/>
                      </a:solidFill>
                      <a:prstDash val="solid"/>
                    </a:lnR>
                    <a:lnT w="9525">
                      <a:solidFill>
                        <a:srgbClr val="25221E"/>
                      </a:solidFill>
                      <a:prstDash val="solid"/>
                    </a:lnT>
                  </a:tcPr>
                </a:tc>
                <a:tc gridSpan="2">
                  <a:txBody>
                    <a:bodyPr/>
                    <a:lstStyle/>
                    <a:p>
                      <a:pPr>
                        <a:lnSpc>
                          <a:spcPct val="100000"/>
                        </a:lnSpc>
                      </a:pPr>
                      <a:endParaRPr sz="1400">
                        <a:latin typeface="Times New Roman"/>
                        <a:cs typeface="Times New Roman"/>
                      </a:endParaRPr>
                    </a:p>
                  </a:txBody>
                  <a:tcPr marL="0" marR="0" marT="0" marB="0">
                    <a:lnL w="19050">
                      <a:solidFill>
                        <a:srgbClr val="25221E"/>
                      </a:solidFill>
                      <a:prstDash val="solid"/>
                    </a:lnL>
                    <a:lnR w="9525">
                      <a:solidFill>
                        <a:srgbClr val="25221E"/>
                      </a:solidFill>
                      <a:prstDash val="solid"/>
                    </a:lnR>
                    <a:lnT w="9525">
                      <a:solidFill>
                        <a:srgbClr val="25221E"/>
                      </a:solidFill>
                      <a:prstDash val="solid"/>
                    </a:lnT>
                  </a:tcPr>
                </a:tc>
                <a:tc hMerge="1">
                  <a:txBody>
                    <a:bodyPr/>
                    <a:lstStyle/>
                    <a:p>
                      <a:endParaRPr/>
                    </a:p>
                  </a:txBody>
                  <a:tcPr marL="0" marR="0" marT="0" marB="0"/>
                </a:tc>
                <a:tc rowSpan="2">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25"/>
                        </a:spcBef>
                      </a:pPr>
                      <a:endParaRPr sz="1000">
                        <a:latin typeface="Times New Roman"/>
                        <a:cs typeface="Times New Roman"/>
                      </a:endParaRPr>
                    </a:p>
                    <a:p>
                      <a:pPr algn="r">
                        <a:lnSpc>
                          <a:spcPts val="900"/>
                        </a:lnSpc>
                      </a:pPr>
                      <a:r>
                        <a:rPr sz="1000" dirty="0">
                          <a:solidFill>
                            <a:srgbClr val="25221E"/>
                          </a:solidFill>
                          <a:latin typeface="Times New Roman"/>
                          <a:cs typeface="Times New Roman"/>
                        </a:rPr>
                        <a:t>0</a:t>
                      </a:r>
                      <a:endParaRPr sz="1000">
                        <a:latin typeface="Times New Roman"/>
                        <a:cs typeface="Times New Roman"/>
                      </a:endParaRPr>
                    </a:p>
                  </a:txBody>
                  <a:tcPr marL="0" marR="0" marT="0" marB="0">
                    <a:lnL w="9525">
                      <a:solidFill>
                        <a:srgbClr val="25221E"/>
                      </a:solidFill>
                      <a:prstDash val="solid"/>
                    </a:lnL>
                    <a:lnT w="9525">
                      <a:solidFill>
                        <a:srgbClr val="25221E"/>
                      </a:solidFill>
                      <a:prstDash val="solid"/>
                    </a:lnT>
                  </a:tcPr>
                </a:tc>
                <a:extLst>
                  <a:ext uri="{0D108BD9-81ED-4DB2-BD59-A6C34878D82A}">
                    <a16:rowId xmlns:a16="http://schemas.microsoft.com/office/drawing/2014/main" val="10001"/>
                  </a:ext>
                </a:extLst>
              </a:tr>
              <a:tr h="525716">
                <a:tc gridSpan="3">
                  <a:txBody>
                    <a:bodyPr/>
                    <a:lstStyle/>
                    <a:p>
                      <a:pPr marL="1528445">
                        <a:lnSpc>
                          <a:spcPct val="100000"/>
                        </a:lnSpc>
                        <a:spcBef>
                          <a:spcPts val="420"/>
                        </a:spcBef>
                      </a:pPr>
                      <a:r>
                        <a:rPr sz="1450" dirty="0">
                          <a:solidFill>
                            <a:srgbClr val="25221E"/>
                          </a:solidFill>
                          <a:latin typeface="Times New Roman"/>
                          <a:cs typeface="Times New Roman"/>
                        </a:rPr>
                        <a:t>Traductor</a:t>
                      </a:r>
                      <a:endParaRPr sz="1450">
                        <a:latin typeface="Times New Roman"/>
                        <a:cs typeface="Times New Roman"/>
                      </a:endParaRPr>
                    </a:p>
                    <a:p>
                      <a:pPr marL="666115">
                        <a:lnSpc>
                          <a:spcPts val="890"/>
                        </a:lnSpc>
                        <a:spcBef>
                          <a:spcPts val="985"/>
                        </a:spcBef>
                        <a:tabLst>
                          <a:tab pos="2000885" algn="l"/>
                        </a:tabLst>
                      </a:pPr>
                      <a:r>
                        <a:rPr sz="1000" spc="30" dirty="0">
                          <a:solidFill>
                            <a:srgbClr val="25221E"/>
                          </a:solidFill>
                          <a:latin typeface="Times New Roman"/>
                          <a:cs typeface="Times New Roman"/>
                        </a:rPr>
                        <a:t>m-1	</a:t>
                      </a:r>
                      <a:r>
                        <a:rPr sz="1000" spc="10" dirty="0">
                          <a:solidFill>
                            <a:srgbClr val="25221E"/>
                          </a:solidFill>
                          <a:latin typeface="Times New Roman"/>
                          <a:cs typeface="Times New Roman"/>
                        </a:rPr>
                        <a:t>p</a:t>
                      </a:r>
                      <a:r>
                        <a:rPr sz="1000" spc="-70" dirty="0">
                          <a:solidFill>
                            <a:srgbClr val="25221E"/>
                          </a:solidFill>
                          <a:latin typeface="Times New Roman"/>
                          <a:cs typeface="Times New Roman"/>
                        </a:rPr>
                        <a:t> </a:t>
                      </a:r>
                      <a:r>
                        <a:rPr sz="1000" spc="10" dirty="0">
                          <a:solidFill>
                            <a:srgbClr val="25221E"/>
                          </a:solidFill>
                          <a:latin typeface="Times New Roman"/>
                          <a:cs typeface="Times New Roman"/>
                        </a:rPr>
                        <a:t>p-1</a:t>
                      </a:r>
                      <a:endParaRPr sz="1000">
                        <a:latin typeface="Times New Roman"/>
                        <a:cs typeface="Times New Roman"/>
                      </a:endParaRPr>
                    </a:p>
                  </a:txBody>
                  <a:tcPr marL="0" marR="0" marT="53340" marB="0">
                    <a:lnR w="9525">
                      <a:solidFill>
                        <a:srgbClr val="25221E"/>
                      </a:solidFill>
                      <a:prstDash val="solid"/>
                    </a:lnR>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L w="9525">
                      <a:solidFill>
                        <a:srgbClr val="25221E"/>
                      </a:solidFill>
                      <a:prstDash val="solid"/>
                    </a:lnL>
                    <a:lnT w="9525">
                      <a:solidFill>
                        <a:srgbClr val="25221E"/>
                      </a:solidFill>
                      <a:prstDash val="solid"/>
                    </a:lnT>
                  </a:tcPr>
                </a:tc>
                <a:extLst>
                  <a:ext uri="{0D108BD9-81ED-4DB2-BD59-A6C34878D82A}">
                    <a16:rowId xmlns:a16="http://schemas.microsoft.com/office/drawing/2014/main" val="10002"/>
                  </a:ext>
                </a:extLst>
              </a:tr>
            </a:tbl>
          </a:graphicData>
        </a:graphic>
      </p:graphicFrame>
      <p:sp>
        <p:nvSpPr>
          <p:cNvPr id="24" name="object 24"/>
          <p:cNvSpPr txBox="1"/>
          <p:nvPr/>
        </p:nvSpPr>
        <p:spPr>
          <a:xfrm>
            <a:off x="4150937" y="4047838"/>
            <a:ext cx="194310" cy="180975"/>
          </a:xfrm>
          <a:prstGeom prst="rect">
            <a:avLst/>
          </a:prstGeom>
        </p:spPr>
        <p:txBody>
          <a:bodyPr vert="horz" wrap="square" lIns="0" tIns="14604" rIns="0" bIns="0" rtlCol="0">
            <a:spAutoFit/>
          </a:bodyPr>
          <a:lstStyle/>
          <a:p>
            <a:pPr marL="12700">
              <a:lnSpc>
                <a:spcPct val="100000"/>
              </a:lnSpc>
              <a:spcBef>
                <a:spcPts val="114"/>
              </a:spcBef>
            </a:pPr>
            <a:r>
              <a:rPr sz="1000" spc="-55" dirty="0">
                <a:solidFill>
                  <a:srgbClr val="25221E"/>
                </a:solidFill>
                <a:latin typeface="Times New Roman"/>
                <a:cs typeface="Times New Roman"/>
              </a:rPr>
              <a:t>n</a:t>
            </a:r>
            <a:r>
              <a:rPr sz="1000" spc="30" dirty="0">
                <a:solidFill>
                  <a:srgbClr val="25221E"/>
                </a:solidFill>
                <a:latin typeface="Times New Roman"/>
                <a:cs typeface="Times New Roman"/>
              </a:rPr>
              <a:t>-</a:t>
            </a:r>
            <a:r>
              <a:rPr sz="1000" spc="10" dirty="0">
                <a:solidFill>
                  <a:srgbClr val="25221E"/>
                </a:solidFill>
                <a:latin typeface="Times New Roman"/>
                <a:cs typeface="Times New Roman"/>
              </a:rPr>
              <a:t>1</a:t>
            </a:r>
            <a:endParaRPr sz="1000">
              <a:latin typeface="Times New Roman"/>
              <a:cs typeface="Times New Roman"/>
            </a:endParaRPr>
          </a:p>
        </p:txBody>
      </p:sp>
      <p:sp>
        <p:nvSpPr>
          <p:cNvPr id="25" name="object 25"/>
          <p:cNvSpPr txBox="1"/>
          <p:nvPr/>
        </p:nvSpPr>
        <p:spPr>
          <a:xfrm>
            <a:off x="7580727" y="4046847"/>
            <a:ext cx="90805" cy="182245"/>
          </a:xfrm>
          <a:prstGeom prst="rect">
            <a:avLst/>
          </a:prstGeom>
        </p:spPr>
        <p:txBody>
          <a:bodyPr vert="horz" wrap="square" lIns="0" tIns="15875" rIns="0" bIns="0" rtlCol="0">
            <a:spAutoFit/>
          </a:bodyPr>
          <a:lstStyle/>
          <a:p>
            <a:pPr marL="12700">
              <a:lnSpc>
                <a:spcPct val="100000"/>
              </a:lnSpc>
              <a:spcBef>
                <a:spcPts val="125"/>
              </a:spcBef>
            </a:pPr>
            <a:r>
              <a:rPr sz="1000" spc="10" dirty="0">
                <a:solidFill>
                  <a:srgbClr val="25221E"/>
                </a:solidFill>
                <a:latin typeface="Times New Roman"/>
                <a:cs typeface="Times New Roman"/>
              </a:rPr>
              <a:t>0</a:t>
            </a:r>
            <a:endParaRPr sz="1000">
              <a:latin typeface="Times New Roman"/>
              <a:cs typeface="Times New Roman"/>
            </a:endParaRPr>
          </a:p>
        </p:txBody>
      </p:sp>
      <p:sp>
        <p:nvSpPr>
          <p:cNvPr id="26" name="object 26"/>
          <p:cNvSpPr txBox="1"/>
          <p:nvPr/>
        </p:nvSpPr>
        <p:spPr>
          <a:xfrm>
            <a:off x="6241292" y="4046847"/>
            <a:ext cx="299720" cy="182245"/>
          </a:xfrm>
          <a:prstGeom prst="rect">
            <a:avLst/>
          </a:prstGeom>
        </p:spPr>
        <p:txBody>
          <a:bodyPr vert="horz" wrap="square" lIns="0" tIns="15875" rIns="0" bIns="0" rtlCol="0">
            <a:spAutoFit/>
          </a:bodyPr>
          <a:lstStyle/>
          <a:p>
            <a:pPr marL="12700">
              <a:lnSpc>
                <a:spcPct val="100000"/>
              </a:lnSpc>
              <a:spcBef>
                <a:spcPts val="125"/>
              </a:spcBef>
            </a:pPr>
            <a:r>
              <a:rPr sz="1000" spc="10" dirty="0">
                <a:solidFill>
                  <a:srgbClr val="25221E"/>
                </a:solidFill>
                <a:latin typeface="Times New Roman"/>
                <a:cs typeface="Times New Roman"/>
              </a:rPr>
              <a:t>p</a:t>
            </a:r>
            <a:r>
              <a:rPr sz="1000" spc="-45" dirty="0">
                <a:solidFill>
                  <a:srgbClr val="25221E"/>
                </a:solidFill>
                <a:latin typeface="Times New Roman"/>
                <a:cs typeface="Times New Roman"/>
              </a:rPr>
              <a:t> </a:t>
            </a:r>
            <a:r>
              <a:rPr sz="1000" spc="10" dirty="0">
                <a:solidFill>
                  <a:srgbClr val="25221E"/>
                </a:solidFill>
                <a:latin typeface="Times New Roman"/>
                <a:cs typeface="Times New Roman"/>
              </a:rPr>
              <a:t>p-1</a:t>
            </a:r>
            <a:endParaRPr sz="1000">
              <a:latin typeface="Times New Roman"/>
              <a:cs typeface="Times New Roman"/>
            </a:endParaRPr>
          </a:p>
        </p:txBody>
      </p:sp>
      <p:grpSp>
        <p:nvGrpSpPr>
          <p:cNvPr id="27" name="object 27"/>
          <p:cNvGrpSpPr/>
          <p:nvPr/>
        </p:nvGrpSpPr>
        <p:grpSpPr>
          <a:xfrm>
            <a:off x="5266639" y="4770716"/>
            <a:ext cx="1737995" cy="610235"/>
            <a:chOff x="5266639" y="4770716"/>
            <a:chExt cx="1737995" cy="610235"/>
          </a:xfrm>
        </p:grpSpPr>
        <p:sp>
          <p:nvSpPr>
            <p:cNvPr id="28" name="object 28"/>
            <p:cNvSpPr/>
            <p:nvPr/>
          </p:nvSpPr>
          <p:spPr>
            <a:xfrm>
              <a:off x="5297132" y="5098747"/>
              <a:ext cx="15240" cy="244475"/>
            </a:xfrm>
            <a:custGeom>
              <a:avLst/>
              <a:gdLst/>
              <a:ahLst/>
              <a:cxnLst/>
              <a:rect l="l" t="t" r="r" b="b"/>
              <a:pathLst>
                <a:path w="15239" h="244475">
                  <a:moveTo>
                    <a:pt x="15231" y="0"/>
                  </a:moveTo>
                  <a:lnTo>
                    <a:pt x="0" y="0"/>
                  </a:lnTo>
                  <a:lnTo>
                    <a:pt x="0" y="243888"/>
                  </a:lnTo>
                  <a:lnTo>
                    <a:pt x="15231" y="243888"/>
                  </a:lnTo>
                  <a:lnTo>
                    <a:pt x="15231" y="0"/>
                  </a:lnTo>
                  <a:close/>
                </a:path>
              </a:pathLst>
            </a:custGeom>
            <a:solidFill>
              <a:srgbClr val="25221E"/>
            </a:solidFill>
          </p:spPr>
          <p:txBody>
            <a:bodyPr wrap="square" lIns="0" tIns="0" rIns="0" bIns="0" rtlCol="0"/>
            <a:lstStyle/>
            <a:p>
              <a:endParaRPr/>
            </a:p>
          </p:txBody>
        </p:sp>
        <p:sp>
          <p:nvSpPr>
            <p:cNvPr id="29" name="object 29"/>
            <p:cNvSpPr/>
            <p:nvPr/>
          </p:nvSpPr>
          <p:spPr>
            <a:xfrm>
              <a:off x="5266639" y="4770716"/>
              <a:ext cx="68910" cy="83820"/>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5266639" y="5296763"/>
              <a:ext cx="69215" cy="84455"/>
            </a:xfrm>
            <a:custGeom>
              <a:avLst/>
              <a:gdLst/>
              <a:ahLst/>
              <a:cxnLst/>
              <a:rect l="l" t="t" r="r" b="b"/>
              <a:pathLst>
                <a:path w="69214" h="84454">
                  <a:moveTo>
                    <a:pt x="68910" y="0"/>
                  </a:moveTo>
                  <a:lnTo>
                    <a:pt x="61928" y="4390"/>
                  </a:lnTo>
                  <a:lnTo>
                    <a:pt x="53460" y="6645"/>
                  </a:lnTo>
                  <a:lnTo>
                    <a:pt x="44992" y="7475"/>
                  </a:lnTo>
                  <a:lnTo>
                    <a:pt x="27803" y="7475"/>
                  </a:lnTo>
                  <a:lnTo>
                    <a:pt x="19005" y="6645"/>
                  </a:lnTo>
                  <a:lnTo>
                    <a:pt x="10207" y="4390"/>
                  </a:lnTo>
                  <a:lnTo>
                    <a:pt x="0" y="0"/>
                  </a:lnTo>
                  <a:lnTo>
                    <a:pt x="38011" y="83832"/>
                  </a:lnTo>
                  <a:lnTo>
                    <a:pt x="68910" y="0"/>
                  </a:lnTo>
                  <a:close/>
                </a:path>
              </a:pathLst>
            </a:custGeom>
            <a:solidFill>
              <a:srgbClr val="25221E"/>
            </a:solidFill>
          </p:spPr>
          <p:txBody>
            <a:bodyPr wrap="square" lIns="0" tIns="0" rIns="0" bIns="0" rtlCol="0"/>
            <a:lstStyle/>
            <a:p>
              <a:endParaRPr/>
            </a:p>
          </p:txBody>
        </p:sp>
        <p:sp>
          <p:nvSpPr>
            <p:cNvPr id="31" name="object 31"/>
            <p:cNvSpPr/>
            <p:nvPr/>
          </p:nvSpPr>
          <p:spPr>
            <a:xfrm>
              <a:off x="6936117" y="5296763"/>
              <a:ext cx="68516" cy="83832"/>
            </a:xfrm>
            <a:prstGeom prst="rect">
              <a:avLst/>
            </a:prstGeom>
            <a:blipFill>
              <a:blip r:embed="rId3" cstate="print"/>
              <a:stretch>
                <a:fillRect/>
              </a:stretch>
            </a:blipFill>
          </p:spPr>
          <p:txBody>
            <a:bodyPr wrap="square" lIns="0" tIns="0" rIns="0" bIns="0" rtlCol="0"/>
            <a:lstStyle/>
            <a:p>
              <a:endParaRPr/>
            </a:p>
          </p:txBody>
        </p:sp>
      </p:grpSp>
      <p:sp>
        <p:nvSpPr>
          <p:cNvPr id="32" name="object 32"/>
          <p:cNvSpPr txBox="1"/>
          <p:nvPr/>
        </p:nvSpPr>
        <p:spPr>
          <a:xfrm>
            <a:off x="407290" y="4256385"/>
            <a:ext cx="2096770" cy="320675"/>
          </a:xfrm>
          <a:prstGeom prst="rect">
            <a:avLst/>
          </a:prstGeom>
          <a:solidFill>
            <a:srgbClr val="FDE1BC"/>
          </a:solidFill>
          <a:ln w="7658">
            <a:solidFill>
              <a:srgbClr val="25221E"/>
            </a:solidFill>
          </a:ln>
        </p:spPr>
        <p:txBody>
          <a:bodyPr vert="horz" wrap="square" lIns="0" tIns="20955" rIns="0" bIns="0" rtlCol="0">
            <a:spAutoFit/>
          </a:bodyPr>
          <a:lstStyle/>
          <a:p>
            <a:pPr marL="374015">
              <a:lnSpc>
                <a:spcPct val="100000"/>
              </a:lnSpc>
              <a:spcBef>
                <a:spcPts val="165"/>
              </a:spcBef>
            </a:pPr>
            <a:r>
              <a:rPr sz="1450" spc="10" dirty="0">
                <a:solidFill>
                  <a:srgbClr val="25221E"/>
                </a:solidFill>
                <a:latin typeface="Times New Roman"/>
                <a:cs typeface="Times New Roman"/>
              </a:rPr>
              <a:t>Dirección</a:t>
            </a:r>
            <a:r>
              <a:rPr sz="1450" spc="-45" dirty="0">
                <a:solidFill>
                  <a:srgbClr val="25221E"/>
                </a:solidFill>
                <a:latin typeface="Times New Roman"/>
                <a:cs typeface="Times New Roman"/>
              </a:rPr>
              <a:t> </a:t>
            </a:r>
            <a:r>
              <a:rPr sz="1450" spc="15" dirty="0">
                <a:solidFill>
                  <a:srgbClr val="25221E"/>
                </a:solidFill>
                <a:latin typeface="Times New Roman"/>
                <a:cs typeface="Times New Roman"/>
              </a:rPr>
              <a:t>página</a:t>
            </a:r>
            <a:endParaRPr sz="1450">
              <a:latin typeface="Times New Roman"/>
              <a:cs typeface="Times New Roman"/>
            </a:endParaRPr>
          </a:p>
        </p:txBody>
      </p:sp>
      <p:sp>
        <p:nvSpPr>
          <p:cNvPr id="33" name="object 33"/>
          <p:cNvSpPr txBox="1"/>
          <p:nvPr/>
        </p:nvSpPr>
        <p:spPr>
          <a:xfrm>
            <a:off x="998048" y="5783709"/>
            <a:ext cx="2166620" cy="283210"/>
          </a:xfrm>
          <a:prstGeom prst="rect">
            <a:avLst/>
          </a:prstGeom>
        </p:spPr>
        <p:txBody>
          <a:bodyPr vert="horz" wrap="square" lIns="0" tIns="17780" rIns="0" bIns="0" rtlCol="0">
            <a:spAutoFit/>
          </a:bodyPr>
          <a:lstStyle/>
          <a:p>
            <a:pPr marL="12700">
              <a:lnSpc>
                <a:spcPct val="100000"/>
              </a:lnSpc>
              <a:spcBef>
                <a:spcPts val="140"/>
              </a:spcBef>
            </a:pPr>
            <a:r>
              <a:rPr sz="1650" b="1" spc="10" dirty="0">
                <a:solidFill>
                  <a:srgbClr val="25221E"/>
                </a:solidFill>
                <a:latin typeface="Times New Roman"/>
                <a:cs typeface="Times New Roman"/>
              </a:rPr>
              <a:t>División </a:t>
            </a:r>
            <a:r>
              <a:rPr sz="1650" b="1" spc="30" dirty="0">
                <a:solidFill>
                  <a:srgbClr val="25221E"/>
                </a:solidFill>
                <a:latin typeface="Times New Roman"/>
                <a:cs typeface="Times New Roman"/>
              </a:rPr>
              <a:t>de </a:t>
            </a:r>
            <a:r>
              <a:rPr sz="1650" b="1" spc="20" dirty="0">
                <a:solidFill>
                  <a:srgbClr val="25221E"/>
                </a:solidFill>
                <a:latin typeface="Times New Roman"/>
                <a:cs typeface="Times New Roman"/>
              </a:rPr>
              <a:t>la</a:t>
            </a:r>
            <a:r>
              <a:rPr sz="1650" b="1" spc="-50" dirty="0">
                <a:solidFill>
                  <a:srgbClr val="25221E"/>
                </a:solidFill>
                <a:latin typeface="Times New Roman"/>
                <a:cs typeface="Times New Roman"/>
              </a:rPr>
              <a:t> </a:t>
            </a:r>
            <a:r>
              <a:rPr sz="1650" b="1" spc="10" dirty="0">
                <a:solidFill>
                  <a:srgbClr val="25221E"/>
                </a:solidFill>
                <a:latin typeface="Times New Roman"/>
                <a:cs typeface="Times New Roman"/>
              </a:rPr>
              <a:t>dirección</a:t>
            </a:r>
            <a:endParaRPr sz="1650">
              <a:latin typeface="Times New Roman"/>
              <a:cs typeface="Times New Roman"/>
            </a:endParaRPr>
          </a:p>
        </p:txBody>
      </p:sp>
      <p:sp>
        <p:nvSpPr>
          <p:cNvPr id="34" name="object 34"/>
          <p:cNvSpPr txBox="1"/>
          <p:nvPr/>
        </p:nvSpPr>
        <p:spPr>
          <a:xfrm>
            <a:off x="5119478" y="5783709"/>
            <a:ext cx="2473960" cy="283210"/>
          </a:xfrm>
          <a:prstGeom prst="rect">
            <a:avLst/>
          </a:prstGeom>
        </p:spPr>
        <p:txBody>
          <a:bodyPr vert="horz" wrap="square" lIns="0" tIns="17780" rIns="0" bIns="0" rtlCol="0">
            <a:spAutoFit/>
          </a:bodyPr>
          <a:lstStyle/>
          <a:p>
            <a:pPr marL="12700">
              <a:lnSpc>
                <a:spcPct val="100000"/>
              </a:lnSpc>
              <a:spcBef>
                <a:spcPts val="140"/>
              </a:spcBef>
            </a:pPr>
            <a:r>
              <a:rPr sz="1650" b="1" spc="5" dirty="0">
                <a:solidFill>
                  <a:srgbClr val="25221E"/>
                </a:solidFill>
                <a:latin typeface="Times New Roman"/>
                <a:cs typeface="Times New Roman"/>
              </a:rPr>
              <a:t>Traducción </a:t>
            </a:r>
            <a:r>
              <a:rPr sz="1650" b="1" spc="30" dirty="0">
                <a:solidFill>
                  <a:srgbClr val="25221E"/>
                </a:solidFill>
                <a:latin typeface="Times New Roman"/>
                <a:cs typeface="Times New Roman"/>
              </a:rPr>
              <a:t>de </a:t>
            </a:r>
            <a:r>
              <a:rPr sz="1650" b="1" spc="20" dirty="0">
                <a:solidFill>
                  <a:srgbClr val="25221E"/>
                </a:solidFill>
                <a:latin typeface="Times New Roman"/>
                <a:cs typeface="Times New Roman"/>
              </a:rPr>
              <a:t>la</a:t>
            </a:r>
            <a:r>
              <a:rPr sz="1650" b="1" spc="-120" dirty="0">
                <a:solidFill>
                  <a:srgbClr val="25221E"/>
                </a:solidFill>
                <a:latin typeface="Times New Roman"/>
                <a:cs typeface="Times New Roman"/>
              </a:rPr>
              <a:t> </a:t>
            </a:r>
            <a:r>
              <a:rPr sz="1650" b="1" spc="25" dirty="0">
                <a:solidFill>
                  <a:srgbClr val="25221E"/>
                </a:solidFill>
                <a:latin typeface="Times New Roman"/>
                <a:cs typeface="Times New Roman"/>
              </a:rPr>
              <a:t>dirección</a:t>
            </a:r>
            <a:endParaRPr sz="1650">
              <a:latin typeface="Times New Roman"/>
              <a:cs typeface="Times New Roman"/>
            </a:endParaRPr>
          </a:p>
        </p:txBody>
      </p:sp>
      <p:sp>
        <p:nvSpPr>
          <p:cNvPr id="35" name="object 35"/>
          <p:cNvSpPr txBox="1"/>
          <p:nvPr/>
        </p:nvSpPr>
        <p:spPr>
          <a:xfrm>
            <a:off x="1470672" y="5388609"/>
            <a:ext cx="1219835" cy="312420"/>
          </a:xfrm>
          <a:prstGeom prst="rect">
            <a:avLst/>
          </a:prstGeom>
          <a:solidFill>
            <a:srgbClr val="D4ECE1"/>
          </a:solidFill>
        </p:spPr>
        <p:txBody>
          <a:bodyPr vert="horz" wrap="square" lIns="0" tIns="31750" rIns="0" bIns="0" rtlCol="0">
            <a:spAutoFit/>
          </a:bodyPr>
          <a:lstStyle/>
          <a:p>
            <a:pPr marL="307975">
              <a:lnSpc>
                <a:spcPct val="100000"/>
              </a:lnSpc>
              <a:spcBef>
                <a:spcPts val="250"/>
              </a:spcBef>
            </a:pPr>
            <a:r>
              <a:rPr sz="1450" spc="20" dirty="0">
                <a:solidFill>
                  <a:srgbClr val="25221E"/>
                </a:solidFill>
                <a:latin typeface="Times New Roman"/>
                <a:cs typeface="Times New Roman"/>
              </a:rPr>
              <a:t>Página</a:t>
            </a:r>
            <a:endParaRPr sz="1450">
              <a:latin typeface="Times New Roman"/>
              <a:cs typeface="Times New Roman"/>
            </a:endParaRPr>
          </a:p>
        </p:txBody>
      </p:sp>
      <p:sp>
        <p:nvSpPr>
          <p:cNvPr id="36" name="object 36"/>
          <p:cNvSpPr txBox="1"/>
          <p:nvPr/>
        </p:nvSpPr>
        <p:spPr>
          <a:xfrm>
            <a:off x="2507437" y="4222352"/>
            <a:ext cx="1273175" cy="368300"/>
          </a:xfrm>
          <a:prstGeom prst="rect">
            <a:avLst/>
          </a:prstGeom>
        </p:spPr>
        <p:txBody>
          <a:bodyPr vert="horz" wrap="square" lIns="0" tIns="27940" rIns="0" bIns="0" rtlCol="0">
            <a:spAutoFit/>
          </a:bodyPr>
          <a:lstStyle/>
          <a:p>
            <a:pPr marL="343535" marR="282575" indent="-34925">
              <a:lnSpc>
                <a:spcPts val="1300"/>
              </a:lnSpc>
              <a:spcBef>
                <a:spcPts val="220"/>
              </a:spcBef>
            </a:pPr>
            <a:r>
              <a:rPr sz="1150" spc="35" dirty="0">
                <a:solidFill>
                  <a:srgbClr val="25221E"/>
                </a:solidFill>
                <a:latin typeface="Times New Roman"/>
                <a:cs typeface="Times New Roman"/>
              </a:rPr>
              <a:t>Palabra</a:t>
            </a:r>
            <a:r>
              <a:rPr sz="1150" spc="15" dirty="0">
                <a:solidFill>
                  <a:srgbClr val="25221E"/>
                </a:solidFill>
                <a:latin typeface="Times New Roman"/>
                <a:cs typeface="Times New Roman"/>
              </a:rPr>
              <a:t> </a:t>
            </a:r>
            <a:r>
              <a:rPr sz="1150" spc="55" dirty="0">
                <a:solidFill>
                  <a:srgbClr val="25221E"/>
                </a:solidFill>
                <a:latin typeface="Times New Roman"/>
                <a:cs typeface="Times New Roman"/>
              </a:rPr>
              <a:t>en  </a:t>
            </a:r>
            <a:r>
              <a:rPr sz="1150" spc="35" dirty="0">
                <a:solidFill>
                  <a:srgbClr val="25221E"/>
                </a:solidFill>
                <a:latin typeface="Times New Roman"/>
                <a:cs typeface="Times New Roman"/>
              </a:rPr>
              <a:t>la</a:t>
            </a:r>
            <a:r>
              <a:rPr sz="1150" spc="45" dirty="0">
                <a:solidFill>
                  <a:srgbClr val="25221E"/>
                </a:solidFill>
                <a:latin typeface="Times New Roman"/>
                <a:cs typeface="Times New Roman"/>
              </a:rPr>
              <a:t> </a:t>
            </a:r>
            <a:r>
              <a:rPr sz="1150" spc="35" dirty="0">
                <a:solidFill>
                  <a:srgbClr val="25221E"/>
                </a:solidFill>
                <a:latin typeface="Times New Roman"/>
                <a:cs typeface="Times New Roman"/>
              </a:rPr>
              <a:t>Página</a:t>
            </a:r>
            <a:endParaRPr sz="1150">
              <a:latin typeface="Times New Roman"/>
              <a:cs typeface="Times New Roman"/>
            </a:endParaRPr>
          </a:p>
        </p:txBody>
      </p:sp>
      <p:sp>
        <p:nvSpPr>
          <p:cNvPr id="37" name="object 37"/>
          <p:cNvSpPr txBox="1"/>
          <p:nvPr/>
        </p:nvSpPr>
        <p:spPr>
          <a:xfrm>
            <a:off x="3728460" y="4046847"/>
            <a:ext cx="90805" cy="182245"/>
          </a:xfrm>
          <a:prstGeom prst="rect">
            <a:avLst/>
          </a:prstGeom>
        </p:spPr>
        <p:txBody>
          <a:bodyPr vert="horz" wrap="square" lIns="0" tIns="15875" rIns="0" bIns="0" rtlCol="0">
            <a:spAutoFit/>
          </a:bodyPr>
          <a:lstStyle/>
          <a:p>
            <a:pPr marL="12700">
              <a:lnSpc>
                <a:spcPct val="100000"/>
              </a:lnSpc>
              <a:spcBef>
                <a:spcPts val="125"/>
              </a:spcBef>
            </a:pPr>
            <a:r>
              <a:rPr sz="1000" spc="10" dirty="0">
                <a:solidFill>
                  <a:srgbClr val="25221E"/>
                </a:solidFill>
                <a:latin typeface="Times New Roman"/>
                <a:cs typeface="Times New Roman"/>
              </a:rPr>
              <a:t>0</a:t>
            </a:r>
            <a:endParaRPr sz="1000">
              <a:latin typeface="Times New Roman"/>
              <a:cs typeface="Times New Roman"/>
            </a:endParaRPr>
          </a:p>
        </p:txBody>
      </p:sp>
      <p:sp>
        <p:nvSpPr>
          <p:cNvPr id="38" name="object 38"/>
          <p:cNvSpPr txBox="1"/>
          <p:nvPr/>
        </p:nvSpPr>
        <p:spPr>
          <a:xfrm>
            <a:off x="298732" y="4046847"/>
            <a:ext cx="2391410" cy="182245"/>
          </a:xfrm>
          <a:prstGeom prst="rect">
            <a:avLst/>
          </a:prstGeom>
        </p:spPr>
        <p:txBody>
          <a:bodyPr vert="horz" wrap="square" lIns="0" tIns="15875" rIns="0" bIns="0" rtlCol="0">
            <a:spAutoFit/>
          </a:bodyPr>
          <a:lstStyle/>
          <a:p>
            <a:pPr marL="12700">
              <a:lnSpc>
                <a:spcPct val="100000"/>
              </a:lnSpc>
              <a:spcBef>
                <a:spcPts val="125"/>
              </a:spcBef>
              <a:tabLst>
                <a:tab pos="2108200" algn="l"/>
              </a:tabLst>
            </a:pPr>
            <a:r>
              <a:rPr sz="1000" spc="5" dirty="0">
                <a:solidFill>
                  <a:srgbClr val="25221E"/>
                </a:solidFill>
                <a:latin typeface="Times New Roman"/>
                <a:cs typeface="Times New Roman"/>
              </a:rPr>
              <a:t>n-1	</a:t>
            </a:r>
            <a:r>
              <a:rPr sz="1000" spc="10" dirty="0">
                <a:solidFill>
                  <a:srgbClr val="25221E"/>
                </a:solidFill>
                <a:latin typeface="Times New Roman"/>
                <a:cs typeface="Times New Roman"/>
              </a:rPr>
              <a:t>p</a:t>
            </a:r>
            <a:r>
              <a:rPr sz="1000" spc="-50" dirty="0">
                <a:solidFill>
                  <a:srgbClr val="25221E"/>
                </a:solidFill>
                <a:latin typeface="Times New Roman"/>
                <a:cs typeface="Times New Roman"/>
              </a:rPr>
              <a:t> </a:t>
            </a:r>
            <a:r>
              <a:rPr sz="1000" dirty="0">
                <a:solidFill>
                  <a:srgbClr val="25221E"/>
                </a:solidFill>
                <a:latin typeface="Times New Roman"/>
                <a:cs typeface="Times New Roman"/>
              </a:rPr>
              <a:t>p-1</a:t>
            </a:r>
            <a:endParaRPr sz="1000">
              <a:latin typeface="Times New Roman"/>
              <a:cs typeface="Times New Roman"/>
            </a:endParaRPr>
          </a:p>
        </p:txBody>
      </p:sp>
      <p:grpSp>
        <p:nvGrpSpPr>
          <p:cNvPr id="39" name="object 39"/>
          <p:cNvGrpSpPr/>
          <p:nvPr/>
        </p:nvGrpSpPr>
        <p:grpSpPr>
          <a:xfrm>
            <a:off x="1417370" y="4580289"/>
            <a:ext cx="1708150" cy="808355"/>
            <a:chOff x="1417370" y="4580289"/>
            <a:chExt cx="1708150" cy="808355"/>
          </a:xfrm>
        </p:grpSpPr>
        <p:sp>
          <p:nvSpPr>
            <p:cNvPr id="40" name="object 40"/>
            <p:cNvSpPr/>
            <p:nvPr/>
          </p:nvSpPr>
          <p:spPr>
            <a:xfrm>
              <a:off x="1447825" y="4580293"/>
              <a:ext cx="1677670" cy="755015"/>
            </a:xfrm>
            <a:custGeom>
              <a:avLst/>
              <a:gdLst/>
              <a:ahLst/>
              <a:cxnLst/>
              <a:rect l="l" t="t" r="r" b="b"/>
              <a:pathLst>
                <a:path w="1677670" h="755014">
                  <a:moveTo>
                    <a:pt x="15227" y="0"/>
                  </a:moveTo>
                  <a:lnTo>
                    <a:pt x="0" y="0"/>
                  </a:lnTo>
                  <a:lnTo>
                    <a:pt x="0" y="228701"/>
                  </a:lnTo>
                  <a:lnTo>
                    <a:pt x="15227" y="228701"/>
                  </a:lnTo>
                  <a:lnTo>
                    <a:pt x="15227" y="0"/>
                  </a:lnTo>
                  <a:close/>
                </a:path>
                <a:path w="1677670" h="755014">
                  <a:moveTo>
                    <a:pt x="1677136" y="38"/>
                  </a:moveTo>
                  <a:lnTo>
                    <a:pt x="1669491" y="38"/>
                  </a:lnTo>
                  <a:lnTo>
                    <a:pt x="1661833" y="114236"/>
                  </a:lnTo>
                  <a:lnTo>
                    <a:pt x="1646643" y="243878"/>
                  </a:lnTo>
                  <a:lnTo>
                    <a:pt x="1623415" y="365988"/>
                  </a:lnTo>
                  <a:lnTo>
                    <a:pt x="1585391" y="487768"/>
                  </a:lnTo>
                  <a:lnTo>
                    <a:pt x="1554899" y="541235"/>
                  </a:lnTo>
                  <a:lnTo>
                    <a:pt x="1532064" y="586778"/>
                  </a:lnTo>
                  <a:lnTo>
                    <a:pt x="1501571" y="632650"/>
                  </a:lnTo>
                  <a:lnTo>
                    <a:pt x="1471206" y="670585"/>
                  </a:lnTo>
                  <a:lnTo>
                    <a:pt x="1433055" y="701294"/>
                  </a:lnTo>
                  <a:lnTo>
                    <a:pt x="1395044" y="724065"/>
                  </a:lnTo>
                  <a:lnTo>
                    <a:pt x="1356893" y="739228"/>
                  </a:lnTo>
                  <a:lnTo>
                    <a:pt x="1311224" y="739228"/>
                  </a:lnTo>
                  <a:lnTo>
                    <a:pt x="1311224" y="754418"/>
                  </a:lnTo>
                  <a:lnTo>
                    <a:pt x="1356893" y="746823"/>
                  </a:lnTo>
                  <a:lnTo>
                    <a:pt x="1402562" y="731659"/>
                  </a:lnTo>
                  <a:lnTo>
                    <a:pt x="1440713" y="708875"/>
                  </a:lnTo>
                  <a:lnTo>
                    <a:pt x="1478737" y="678180"/>
                  </a:lnTo>
                  <a:lnTo>
                    <a:pt x="1509229" y="640245"/>
                  </a:lnTo>
                  <a:lnTo>
                    <a:pt x="1539722" y="594372"/>
                  </a:lnTo>
                  <a:lnTo>
                    <a:pt x="1570215" y="541235"/>
                  </a:lnTo>
                  <a:lnTo>
                    <a:pt x="1593049" y="487768"/>
                  </a:lnTo>
                  <a:lnTo>
                    <a:pt x="1631061" y="373570"/>
                  </a:lnTo>
                  <a:lnTo>
                    <a:pt x="1661833" y="243878"/>
                  </a:lnTo>
                  <a:lnTo>
                    <a:pt x="1677136" y="122110"/>
                  </a:lnTo>
                  <a:lnTo>
                    <a:pt x="1677136" y="38"/>
                  </a:lnTo>
                  <a:close/>
                </a:path>
              </a:pathLst>
            </a:custGeom>
            <a:solidFill>
              <a:srgbClr val="25221E"/>
            </a:solidFill>
          </p:spPr>
          <p:txBody>
            <a:bodyPr wrap="square" lIns="0" tIns="0" rIns="0" bIns="0" rtlCol="0"/>
            <a:lstStyle/>
            <a:p>
              <a:endParaRPr/>
            </a:p>
          </p:txBody>
        </p:sp>
        <p:sp>
          <p:nvSpPr>
            <p:cNvPr id="41" name="object 41"/>
            <p:cNvSpPr/>
            <p:nvPr/>
          </p:nvSpPr>
          <p:spPr>
            <a:xfrm>
              <a:off x="1417370" y="4770717"/>
              <a:ext cx="76149" cy="83820"/>
            </a:xfrm>
            <a:prstGeom prst="rect">
              <a:avLst/>
            </a:prstGeom>
            <a:blipFill>
              <a:blip r:embed="rId4" cstate="print"/>
              <a:stretch>
                <a:fillRect/>
              </a:stretch>
            </a:blipFill>
          </p:spPr>
          <p:txBody>
            <a:bodyPr wrap="square" lIns="0" tIns="0" rIns="0" bIns="0" rtlCol="0"/>
            <a:lstStyle/>
            <a:p>
              <a:endParaRPr/>
            </a:p>
          </p:txBody>
        </p:sp>
        <p:sp>
          <p:nvSpPr>
            <p:cNvPr id="42" name="object 42"/>
            <p:cNvSpPr/>
            <p:nvPr/>
          </p:nvSpPr>
          <p:spPr>
            <a:xfrm>
              <a:off x="2697784" y="5296763"/>
              <a:ext cx="84099" cy="68643"/>
            </a:xfrm>
            <a:prstGeom prst="rect">
              <a:avLst/>
            </a:prstGeom>
            <a:blipFill>
              <a:blip r:embed="rId5" cstate="print"/>
              <a:stretch>
                <a:fillRect/>
              </a:stretch>
            </a:blipFill>
          </p:spPr>
          <p:txBody>
            <a:bodyPr wrap="square" lIns="0" tIns="0" rIns="0" bIns="0" rtlCol="0"/>
            <a:lstStyle/>
            <a:p>
              <a:endParaRPr/>
            </a:p>
          </p:txBody>
        </p:sp>
        <p:sp>
          <p:nvSpPr>
            <p:cNvPr id="43" name="object 43"/>
            <p:cNvSpPr/>
            <p:nvPr/>
          </p:nvSpPr>
          <p:spPr>
            <a:xfrm>
              <a:off x="1455445" y="5266397"/>
              <a:ext cx="1242695" cy="122555"/>
            </a:xfrm>
            <a:custGeom>
              <a:avLst/>
              <a:gdLst/>
              <a:ahLst/>
              <a:cxnLst/>
              <a:rect l="l" t="t" r="r" b="b"/>
              <a:pathLst>
                <a:path w="1242695" h="122554">
                  <a:moveTo>
                    <a:pt x="1242339" y="0"/>
                  </a:moveTo>
                  <a:lnTo>
                    <a:pt x="1234681" y="0"/>
                  </a:lnTo>
                  <a:lnTo>
                    <a:pt x="1234681" y="15189"/>
                  </a:lnTo>
                  <a:lnTo>
                    <a:pt x="1234681" y="106972"/>
                  </a:lnTo>
                  <a:lnTo>
                    <a:pt x="15227" y="106972"/>
                  </a:lnTo>
                  <a:lnTo>
                    <a:pt x="15227" y="15189"/>
                  </a:lnTo>
                  <a:lnTo>
                    <a:pt x="1234681" y="15189"/>
                  </a:lnTo>
                  <a:lnTo>
                    <a:pt x="1234681" y="0"/>
                  </a:lnTo>
                  <a:lnTo>
                    <a:pt x="7620" y="0"/>
                  </a:lnTo>
                  <a:lnTo>
                    <a:pt x="0" y="0"/>
                  </a:lnTo>
                  <a:lnTo>
                    <a:pt x="0" y="7594"/>
                  </a:lnTo>
                  <a:lnTo>
                    <a:pt x="0" y="114198"/>
                  </a:lnTo>
                  <a:lnTo>
                    <a:pt x="3416" y="114198"/>
                  </a:lnTo>
                  <a:lnTo>
                    <a:pt x="3416" y="114592"/>
                  </a:lnTo>
                  <a:lnTo>
                    <a:pt x="4229" y="114592"/>
                  </a:lnTo>
                  <a:lnTo>
                    <a:pt x="4229" y="118402"/>
                  </a:lnTo>
                  <a:lnTo>
                    <a:pt x="0" y="114198"/>
                  </a:lnTo>
                  <a:lnTo>
                    <a:pt x="0" y="121767"/>
                  </a:lnTo>
                  <a:lnTo>
                    <a:pt x="4229" y="121767"/>
                  </a:lnTo>
                  <a:lnTo>
                    <a:pt x="4229" y="122212"/>
                  </a:lnTo>
                  <a:lnTo>
                    <a:pt x="1242339" y="122212"/>
                  </a:lnTo>
                  <a:lnTo>
                    <a:pt x="1242339" y="7594"/>
                  </a:lnTo>
                  <a:lnTo>
                    <a:pt x="1242339" y="0"/>
                  </a:lnTo>
                  <a:close/>
                </a:path>
              </a:pathLst>
            </a:custGeom>
            <a:solidFill>
              <a:srgbClr val="25221E"/>
            </a:solidFill>
          </p:spPr>
          <p:txBody>
            <a:bodyPr wrap="square" lIns="0" tIns="0" rIns="0" bIns="0" rtlCol="0"/>
            <a:lstStyle/>
            <a:p>
              <a:endParaRPr/>
            </a:p>
          </p:txBody>
        </p:sp>
      </p:grpSp>
      <p:sp>
        <p:nvSpPr>
          <p:cNvPr id="44" name="object 44"/>
          <p:cNvSpPr txBox="1"/>
          <p:nvPr/>
        </p:nvSpPr>
        <p:spPr>
          <a:xfrm>
            <a:off x="6356603" y="5334888"/>
            <a:ext cx="1273810" cy="368300"/>
          </a:xfrm>
          <a:prstGeom prst="rect">
            <a:avLst/>
          </a:prstGeom>
        </p:spPr>
        <p:txBody>
          <a:bodyPr vert="horz" wrap="square" lIns="0" tIns="27940" rIns="0" bIns="0" rtlCol="0">
            <a:spAutoFit/>
          </a:bodyPr>
          <a:lstStyle/>
          <a:p>
            <a:pPr marL="335915" marR="289560" indent="-39370">
              <a:lnSpc>
                <a:spcPts val="1300"/>
              </a:lnSpc>
              <a:spcBef>
                <a:spcPts val="220"/>
              </a:spcBef>
            </a:pPr>
            <a:r>
              <a:rPr sz="1150" spc="40" dirty="0">
                <a:solidFill>
                  <a:srgbClr val="25221E"/>
                </a:solidFill>
                <a:latin typeface="Times New Roman"/>
                <a:cs typeface="Times New Roman"/>
              </a:rPr>
              <a:t>Palabra </a:t>
            </a:r>
            <a:r>
              <a:rPr sz="1150" spc="55" dirty="0">
                <a:solidFill>
                  <a:srgbClr val="25221E"/>
                </a:solidFill>
                <a:latin typeface="Times New Roman"/>
                <a:cs typeface="Times New Roman"/>
              </a:rPr>
              <a:t>en  </a:t>
            </a:r>
            <a:r>
              <a:rPr sz="1150" spc="15" dirty="0">
                <a:solidFill>
                  <a:srgbClr val="25221E"/>
                </a:solidFill>
                <a:latin typeface="Times New Roman"/>
                <a:cs typeface="Times New Roman"/>
              </a:rPr>
              <a:t>la</a:t>
            </a:r>
            <a:r>
              <a:rPr sz="1150" spc="70" dirty="0">
                <a:solidFill>
                  <a:srgbClr val="25221E"/>
                </a:solidFill>
                <a:latin typeface="Times New Roman"/>
                <a:cs typeface="Times New Roman"/>
              </a:rPr>
              <a:t> </a:t>
            </a:r>
            <a:r>
              <a:rPr sz="1150" spc="40" dirty="0">
                <a:solidFill>
                  <a:srgbClr val="25221E"/>
                </a:solidFill>
                <a:latin typeface="Times New Roman"/>
                <a:cs typeface="Times New Roman"/>
              </a:rPr>
              <a:t>Página</a:t>
            </a:r>
            <a:endParaRPr sz="115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0156" y="1996439"/>
            <a:ext cx="7533640" cy="2680970"/>
            <a:chOff x="930156" y="1996439"/>
            <a:chExt cx="7533640" cy="2680970"/>
          </a:xfrm>
        </p:grpSpPr>
        <p:sp>
          <p:nvSpPr>
            <p:cNvPr id="3" name="object 3"/>
            <p:cNvSpPr/>
            <p:nvPr/>
          </p:nvSpPr>
          <p:spPr>
            <a:xfrm>
              <a:off x="930148" y="2627451"/>
              <a:ext cx="4970145" cy="1506220"/>
            </a:xfrm>
            <a:custGeom>
              <a:avLst/>
              <a:gdLst/>
              <a:ahLst/>
              <a:cxnLst/>
              <a:rect l="l" t="t" r="r" b="b"/>
              <a:pathLst>
                <a:path w="4970145" h="1506220">
                  <a:moveTo>
                    <a:pt x="23634" y="1087907"/>
                  </a:moveTo>
                  <a:lnTo>
                    <a:pt x="0" y="1087907"/>
                  </a:lnTo>
                  <a:lnTo>
                    <a:pt x="0" y="1103630"/>
                  </a:lnTo>
                  <a:lnTo>
                    <a:pt x="23634" y="1095768"/>
                  </a:lnTo>
                  <a:lnTo>
                    <a:pt x="23634" y="1087907"/>
                  </a:lnTo>
                  <a:close/>
                </a:path>
                <a:path w="4970145" h="1506220">
                  <a:moveTo>
                    <a:pt x="39395" y="386308"/>
                  </a:moveTo>
                  <a:lnTo>
                    <a:pt x="31508" y="370636"/>
                  </a:lnTo>
                  <a:lnTo>
                    <a:pt x="28905" y="373227"/>
                  </a:lnTo>
                  <a:lnTo>
                    <a:pt x="23634" y="362724"/>
                  </a:lnTo>
                  <a:lnTo>
                    <a:pt x="23634" y="354825"/>
                  </a:lnTo>
                  <a:lnTo>
                    <a:pt x="7886" y="362724"/>
                  </a:lnTo>
                  <a:lnTo>
                    <a:pt x="7886" y="370636"/>
                  </a:lnTo>
                  <a:lnTo>
                    <a:pt x="15760" y="386308"/>
                  </a:lnTo>
                  <a:lnTo>
                    <a:pt x="23634" y="394220"/>
                  </a:lnTo>
                  <a:lnTo>
                    <a:pt x="39395" y="386308"/>
                  </a:lnTo>
                  <a:close/>
                </a:path>
                <a:path w="4970145" h="1506220">
                  <a:moveTo>
                    <a:pt x="1293710" y="1087907"/>
                  </a:moveTo>
                  <a:lnTo>
                    <a:pt x="1270088" y="1087907"/>
                  </a:lnTo>
                  <a:lnTo>
                    <a:pt x="1270088" y="1095768"/>
                  </a:lnTo>
                  <a:lnTo>
                    <a:pt x="1262202" y="1103630"/>
                  </a:lnTo>
                  <a:lnTo>
                    <a:pt x="1262202" y="1119352"/>
                  </a:lnTo>
                  <a:lnTo>
                    <a:pt x="1254328" y="1127213"/>
                  </a:lnTo>
                  <a:lnTo>
                    <a:pt x="1246454" y="1135087"/>
                  </a:lnTo>
                  <a:lnTo>
                    <a:pt x="1238567" y="1150810"/>
                  </a:lnTo>
                  <a:lnTo>
                    <a:pt x="1222806" y="1158671"/>
                  </a:lnTo>
                  <a:lnTo>
                    <a:pt x="1214932" y="1166545"/>
                  </a:lnTo>
                  <a:lnTo>
                    <a:pt x="1199172" y="1174407"/>
                  </a:lnTo>
                  <a:lnTo>
                    <a:pt x="1183411" y="1190142"/>
                  </a:lnTo>
                  <a:lnTo>
                    <a:pt x="1167320" y="1198333"/>
                  </a:lnTo>
                  <a:lnTo>
                    <a:pt x="1151572" y="1206195"/>
                  </a:lnTo>
                  <a:lnTo>
                    <a:pt x="1127925" y="1214069"/>
                  </a:lnTo>
                  <a:lnTo>
                    <a:pt x="1129893" y="1216037"/>
                  </a:lnTo>
                  <a:lnTo>
                    <a:pt x="1112177" y="1221930"/>
                  </a:lnTo>
                  <a:lnTo>
                    <a:pt x="1088555" y="1229791"/>
                  </a:lnTo>
                  <a:lnTo>
                    <a:pt x="1072794" y="1237653"/>
                  </a:lnTo>
                  <a:lnTo>
                    <a:pt x="1049159" y="1245527"/>
                  </a:lnTo>
                  <a:lnTo>
                    <a:pt x="1025512" y="1253388"/>
                  </a:lnTo>
                  <a:lnTo>
                    <a:pt x="1001877" y="1261249"/>
                  </a:lnTo>
                  <a:lnTo>
                    <a:pt x="970381" y="1261249"/>
                  </a:lnTo>
                  <a:lnTo>
                    <a:pt x="946746" y="1269123"/>
                  </a:lnTo>
                  <a:lnTo>
                    <a:pt x="915225" y="1276985"/>
                  </a:lnTo>
                  <a:lnTo>
                    <a:pt x="891260" y="1276985"/>
                  </a:lnTo>
                  <a:lnTo>
                    <a:pt x="859739" y="1284846"/>
                  </a:lnTo>
                  <a:lnTo>
                    <a:pt x="836104" y="1284846"/>
                  </a:lnTo>
                  <a:lnTo>
                    <a:pt x="804595" y="1292694"/>
                  </a:lnTo>
                  <a:lnTo>
                    <a:pt x="773087" y="1292694"/>
                  </a:lnTo>
                  <a:lnTo>
                    <a:pt x="741565" y="1292694"/>
                  </a:lnTo>
                  <a:lnTo>
                    <a:pt x="710044" y="1300568"/>
                  </a:lnTo>
                  <a:lnTo>
                    <a:pt x="678548" y="1300568"/>
                  </a:lnTo>
                  <a:lnTo>
                    <a:pt x="647039" y="1300568"/>
                  </a:lnTo>
                  <a:lnTo>
                    <a:pt x="615188" y="1300568"/>
                  </a:lnTo>
                  <a:lnTo>
                    <a:pt x="583666" y="1300568"/>
                  </a:lnTo>
                  <a:lnTo>
                    <a:pt x="552157" y="1292694"/>
                  </a:lnTo>
                  <a:lnTo>
                    <a:pt x="520636" y="1292694"/>
                  </a:lnTo>
                  <a:lnTo>
                    <a:pt x="489127" y="1292694"/>
                  </a:lnTo>
                  <a:lnTo>
                    <a:pt x="457619" y="1284846"/>
                  </a:lnTo>
                  <a:lnTo>
                    <a:pt x="426097" y="1284846"/>
                  </a:lnTo>
                  <a:lnTo>
                    <a:pt x="402475" y="1276985"/>
                  </a:lnTo>
                  <a:lnTo>
                    <a:pt x="370611" y="1276985"/>
                  </a:lnTo>
                  <a:lnTo>
                    <a:pt x="346976" y="1269123"/>
                  </a:lnTo>
                  <a:lnTo>
                    <a:pt x="315468" y="1261249"/>
                  </a:lnTo>
                  <a:lnTo>
                    <a:pt x="291833" y="1261249"/>
                  </a:lnTo>
                  <a:lnTo>
                    <a:pt x="268198" y="1253388"/>
                  </a:lnTo>
                  <a:lnTo>
                    <a:pt x="244563" y="1245527"/>
                  </a:lnTo>
                  <a:lnTo>
                    <a:pt x="220941" y="1237653"/>
                  </a:lnTo>
                  <a:lnTo>
                    <a:pt x="197294" y="1229791"/>
                  </a:lnTo>
                  <a:lnTo>
                    <a:pt x="181546" y="1221930"/>
                  </a:lnTo>
                  <a:lnTo>
                    <a:pt x="157899" y="1214069"/>
                  </a:lnTo>
                  <a:lnTo>
                    <a:pt x="142151" y="1206195"/>
                  </a:lnTo>
                  <a:lnTo>
                    <a:pt x="126390" y="1198333"/>
                  </a:lnTo>
                  <a:lnTo>
                    <a:pt x="110299" y="1190142"/>
                  </a:lnTo>
                  <a:lnTo>
                    <a:pt x="94538" y="1174407"/>
                  </a:lnTo>
                  <a:lnTo>
                    <a:pt x="78778" y="1166545"/>
                  </a:lnTo>
                  <a:lnTo>
                    <a:pt x="63030" y="1158671"/>
                  </a:lnTo>
                  <a:lnTo>
                    <a:pt x="55143" y="1150810"/>
                  </a:lnTo>
                  <a:lnTo>
                    <a:pt x="47269" y="1135087"/>
                  </a:lnTo>
                  <a:lnTo>
                    <a:pt x="39395" y="1127213"/>
                  </a:lnTo>
                  <a:lnTo>
                    <a:pt x="31508" y="1119352"/>
                  </a:lnTo>
                  <a:lnTo>
                    <a:pt x="23634" y="1103630"/>
                  </a:lnTo>
                  <a:lnTo>
                    <a:pt x="7886" y="1111491"/>
                  </a:lnTo>
                  <a:lnTo>
                    <a:pt x="15760" y="1127213"/>
                  </a:lnTo>
                  <a:lnTo>
                    <a:pt x="23634" y="1135087"/>
                  </a:lnTo>
                  <a:lnTo>
                    <a:pt x="31508" y="1150810"/>
                  </a:lnTo>
                  <a:lnTo>
                    <a:pt x="39395" y="1158671"/>
                  </a:lnTo>
                  <a:lnTo>
                    <a:pt x="55143" y="1174407"/>
                  </a:lnTo>
                  <a:lnTo>
                    <a:pt x="63030" y="1182268"/>
                  </a:lnTo>
                  <a:lnTo>
                    <a:pt x="78778" y="1190142"/>
                  </a:lnTo>
                  <a:lnTo>
                    <a:pt x="94538" y="1206195"/>
                  </a:lnTo>
                  <a:lnTo>
                    <a:pt x="110299" y="1214069"/>
                  </a:lnTo>
                  <a:lnTo>
                    <a:pt x="134264" y="1221930"/>
                  </a:lnTo>
                  <a:lnTo>
                    <a:pt x="150025" y="1229791"/>
                  </a:lnTo>
                  <a:lnTo>
                    <a:pt x="173659" y="1237653"/>
                  </a:lnTo>
                  <a:lnTo>
                    <a:pt x="189420" y="1245527"/>
                  </a:lnTo>
                  <a:lnTo>
                    <a:pt x="213055" y="1253388"/>
                  </a:lnTo>
                  <a:lnTo>
                    <a:pt x="236677" y="1261249"/>
                  </a:lnTo>
                  <a:lnTo>
                    <a:pt x="260311" y="1269123"/>
                  </a:lnTo>
                  <a:lnTo>
                    <a:pt x="283959" y="1276985"/>
                  </a:lnTo>
                  <a:lnTo>
                    <a:pt x="315468" y="1284846"/>
                  </a:lnTo>
                  <a:lnTo>
                    <a:pt x="339090" y="1292694"/>
                  </a:lnTo>
                  <a:lnTo>
                    <a:pt x="370611" y="1292694"/>
                  </a:lnTo>
                  <a:lnTo>
                    <a:pt x="394601" y="1300568"/>
                  </a:lnTo>
                  <a:lnTo>
                    <a:pt x="426097" y="1300568"/>
                  </a:lnTo>
                  <a:lnTo>
                    <a:pt x="457619" y="1308430"/>
                  </a:lnTo>
                  <a:lnTo>
                    <a:pt x="489127" y="1308430"/>
                  </a:lnTo>
                  <a:lnTo>
                    <a:pt x="512775" y="1316291"/>
                  </a:lnTo>
                  <a:lnTo>
                    <a:pt x="773087" y="1316291"/>
                  </a:lnTo>
                  <a:lnTo>
                    <a:pt x="804595" y="1308430"/>
                  </a:lnTo>
                  <a:lnTo>
                    <a:pt x="836104" y="1308430"/>
                  </a:lnTo>
                  <a:lnTo>
                    <a:pt x="867613" y="1300568"/>
                  </a:lnTo>
                  <a:lnTo>
                    <a:pt x="891260" y="1300568"/>
                  </a:lnTo>
                  <a:lnTo>
                    <a:pt x="923099" y="1292694"/>
                  </a:lnTo>
                  <a:lnTo>
                    <a:pt x="946746" y="1292694"/>
                  </a:lnTo>
                  <a:lnTo>
                    <a:pt x="978255" y="1284846"/>
                  </a:lnTo>
                  <a:lnTo>
                    <a:pt x="1001877" y="1276985"/>
                  </a:lnTo>
                  <a:lnTo>
                    <a:pt x="1025512" y="1269123"/>
                  </a:lnTo>
                  <a:lnTo>
                    <a:pt x="1049159" y="1261249"/>
                  </a:lnTo>
                  <a:lnTo>
                    <a:pt x="1072794" y="1253388"/>
                  </a:lnTo>
                  <a:lnTo>
                    <a:pt x="1096429" y="1245527"/>
                  </a:lnTo>
                  <a:lnTo>
                    <a:pt x="1120051" y="1237653"/>
                  </a:lnTo>
                  <a:lnTo>
                    <a:pt x="1143685" y="1229791"/>
                  </a:lnTo>
                  <a:lnTo>
                    <a:pt x="1159446" y="1221930"/>
                  </a:lnTo>
                  <a:lnTo>
                    <a:pt x="1175550" y="1214069"/>
                  </a:lnTo>
                  <a:lnTo>
                    <a:pt x="1191298" y="1206195"/>
                  </a:lnTo>
                  <a:lnTo>
                    <a:pt x="1207058" y="1190142"/>
                  </a:lnTo>
                  <a:lnTo>
                    <a:pt x="1222806" y="1182268"/>
                  </a:lnTo>
                  <a:lnTo>
                    <a:pt x="1238567" y="1174407"/>
                  </a:lnTo>
                  <a:lnTo>
                    <a:pt x="1246454" y="1158671"/>
                  </a:lnTo>
                  <a:lnTo>
                    <a:pt x="1262202" y="1150810"/>
                  </a:lnTo>
                  <a:lnTo>
                    <a:pt x="1270088" y="1135087"/>
                  </a:lnTo>
                  <a:lnTo>
                    <a:pt x="1277962" y="1127213"/>
                  </a:lnTo>
                  <a:lnTo>
                    <a:pt x="1285849" y="1111491"/>
                  </a:lnTo>
                  <a:lnTo>
                    <a:pt x="1285849" y="1103630"/>
                  </a:lnTo>
                  <a:lnTo>
                    <a:pt x="1293710" y="1087907"/>
                  </a:lnTo>
                  <a:close/>
                </a:path>
                <a:path w="4970145" h="1506220">
                  <a:moveTo>
                    <a:pt x="4969599" y="701560"/>
                  </a:moveTo>
                  <a:lnTo>
                    <a:pt x="4614799" y="701560"/>
                  </a:lnTo>
                  <a:lnTo>
                    <a:pt x="4614799" y="15671"/>
                  </a:lnTo>
                  <a:lnTo>
                    <a:pt x="4614799" y="15417"/>
                  </a:lnTo>
                  <a:lnTo>
                    <a:pt x="4614799" y="0"/>
                  </a:lnTo>
                  <a:lnTo>
                    <a:pt x="4599089" y="0"/>
                  </a:lnTo>
                  <a:lnTo>
                    <a:pt x="4590897" y="0"/>
                  </a:lnTo>
                  <a:lnTo>
                    <a:pt x="4590897" y="31762"/>
                  </a:lnTo>
                  <a:lnTo>
                    <a:pt x="4590897" y="1481772"/>
                  </a:lnTo>
                  <a:lnTo>
                    <a:pt x="1672196" y="1481772"/>
                  </a:lnTo>
                  <a:lnTo>
                    <a:pt x="1672196" y="31762"/>
                  </a:lnTo>
                  <a:lnTo>
                    <a:pt x="4590897" y="31762"/>
                  </a:lnTo>
                  <a:lnTo>
                    <a:pt x="4590897" y="0"/>
                  </a:lnTo>
                  <a:lnTo>
                    <a:pt x="1656486" y="0"/>
                  </a:lnTo>
                  <a:lnTo>
                    <a:pt x="1640649" y="0"/>
                  </a:lnTo>
                  <a:lnTo>
                    <a:pt x="1640649" y="15671"/>
                  </a:lnTo>
                  <a:lnTo>
                    <a:pt x="1640649" y="1497850"/>
                  </a:lnTo>
                  <a:lnTo>
                    <a:pt x="1640649" y="1505712"/>
                  </a:lnTo>
                  <a:lnTo>
                    <a:pt x="1656486" y="1505712"/>
                  </a:lnTo>
                  <a:lnTo>
                    <a:pt x="4599089" y="1505712"/>
                  </a:lnTo>
                  <a:lnTo>
                    <a:pt x="4599089" y="1505127"/>
                  </a:lnTo>
                  <a:lnTo>
                    <a:pt x="4600245" y="1505127"/>
                  </a:lnTo>
                  <a:lnTo>
                    <a:pt x="4599089" y="1505712"/>
                  </a:lnTo>
                  <a:lnTo>
                    <a:pt x="4614799" y="1505712"/>
                  </a:lnTo>
                  <a:lnTo>
                    <a:pt x="4614799" y="1497850"/>
                  </a:lnTo>
                  <a:lnTo>
                    <a:pt x="4607865" y="1501330"/>
                  </a:lnTo>
                  <a:lnTo>
                    <a:pt x="4607865" y="1497507"/>
                  </a:lnTo>
                  <a:lnTo>
                    <a:pt x="4614799" y="1497507"/>
                  </a:lnTo>
                  <a:lnTo>
                    <a:pt x="4614799" y="811987"/>
                  </a:lnTo>
                  <a:lnTo>
                    <a:pt x="4969599" y="811987"/>
                  </a:lnTo>
                  <a:lnTo>
                    <a:pt x="4969599" y="701560"/>
                  </a:lnTo>
                  <a:close/>
                </a:path>
              </a:pathLst>
            </a:custGeom>
            <a:solidFill>
              <a:srgbClr val="25221E"/>
            </a:solidFill>
          </p:spPr>
          <p:txBody>
            <a:bodyPr wrap="square" lIns="0" tIns="0" rIns="0" bIns="0" rtlCol="0"/>
            <a:lstStyle/>
            <a:p>
              <a:endParaRPr/>
            </a:p>
          </p:txBody>
        </p:sp>
        <p:sp>
          <p:nvSpPr>
            <p:cNvPr id="4" name="object 4"/>
            <p:cNvSpPr/>
            <p:nvPr/>
          </p:nvSpPr>
          <p:spPr>
            <a:xfrm>
              <a:off x="945908" y="2966605"/>
              <a:ext cx="1278255" cy="236220"/>
            </a:xfrm>
            <a:custGeom>
              <a:avLst/>
              <a:gdLst/>
              <a:ahLst/>
              <a:cxnLst/>
              <a:rect l="l" t="t" r="r" b="b"/>
              <a:pathLst>
                <a:path w="1278255" h="236219">
                  <a:moveTo>
                    <a:pt x="1277950" y="7899"/>
                  </a:moveTo>
                  <a:lnTo>
                    <a:pt x="1254328" y="0"/>
                  </a:lnTo>
                  <a:lnTo>
                    <a:pt x="1254328" y="15671"/>
                  </a:lnTo>
                  <a:lnTo>
                    <a:pt x="1254328" y="23571"/>
                  </a:lnTo>
                  <a:lnTo>
                    <a:pt x="1249032" y="34074"/>
                  </a:lnTo>
                  <a:lnTo>
                    <a:pt x="1246441" y="31483"/>
                  </a:lnTo>
                  <a:lnTo>
                    <a:pt x="1238567" y="47155"/>
                  </a:lnTo>
                  <a:lnTo>
                    <a:pt x="1230693" y="55067"/>
                  </a:lnTo>
                  <a:lnTo>
                    <a:pt x="1222806" y="62826"/>
                  </a:lnTo>
                  <a:lnTo>
                    <a:pt x="1207046" y="78638"/>
                  </a:lnTo>
                  <a:lnTo>
                    <a:pt x="1199172" y="86410"/>
                  </a:lnTo>
                  <a:lnTo>
                    <a:pt x="1183411" y="94322"/>
                  </a:lnTo>
                  <a:lnTo>
                    <a:pt x="1167650" y="102222"/>
                  </a:lnTo>
                  <a:lnTo>
                    <a:pt x="1151559" y="117894"/>
                  </a:lnTo>
                  <a:lnTo>
                    <a:pt x="1135811" y="126085"/>
                  </a:lnTo>
                  <a:lnTo>
                    <a:pt x="1120051" y="133985"/>
                  </a:lnTo>
                  <a:lnTo>
                    <a:pt x="1096416" y="141897"/>
                  </a:lnTo>
                  <a:lnTo>
                    <a:pt x="1080668" y="149656"/>
                  </a:lnTo>
                  <a:lnTo>
                    <a:pt x="1057033" y="157568"/>
                  </a:lnTo>
                  <a:lnTo>
                    <a:pt x="1033399" y="165481"/>
                  </a:lnTo>
                  <a:lnTo>
                    <a:pt x="1009751" y="173380"/>
                  </a:lnTo>
                  <a:lnTo>
                    <a:pt x="986116" y="173380"/>
                  </a:lnTo>
                  <a:lnTo>
                    <a:pt x="954620" y="181152"/>
                  </a:lnTo>
                  <a:lnTo>
                    <a:pt x="955217" y="182981"/>
                  </a:lnTo>
                  <a:lnTo>
                    <a:pt x="930986" y="189052"/>
                  </a:lnTo>
                  <a:lnTo>
                    <a:pt x="907338" y="196964"/>
                  </a:lnTo>
                  <a:lnTo>
                    <a:pt x="875499" y="196964"/>
                  </a:lnTo>
                  <a:lnTo>
                    <a:pt x="851852" y="204736"/>
                  </a:lnTo>
                  <a:lnTo>
                    <a:pt x="820343" y="204736"/>
                  </a:lnTo>
                  <a:lnTo>
                    <a:pt x="788835" y="212636"/>
                  </a:lnTo>
                  <a:lnTo>
                    <a:pt x="757326" y="212636"/>
                  </a:lnTo>
                  <a:lnTo>
                    <a:pt x="725805" y="212636"/>
                  </a:lnTo>
                  <a:lnTo>
                    <a:pt x="694283" y="212636"/>
                  </a:lnTo>
                  <a:lnTo>
                    <a:pt x="662787" y="212636"/>
                  </a:lnTo>
                  <a:lnTo>
                    <a:pt x="631278" y="220548"/>
                  </a:lnTo>
                  <a:lnTo>
                    <a:pt x="599427" y="212636"/>
                  </a:lnTo>
                  <a:lnTo>
                    <a:pt x="567905" y="212636"/>
                  </a:lnTo>
                  <a:lnTo>
                    <a:pt x="536397" y="212636"/>
                  </a:lnTo>
                  <a:lnTo>
                    <a:pt x="504875" y="212636"/>
                  </a:lnTo>
                  <a:lnTo>
                    <a:pt x="473367" y="212636"/>
                  </a:lnTo>
                  <a:lnTo>
                    <a:pt x="441858" y="204736"/>
                  </a:lnTo>
                  <a:lnTo>
                    <a:pt x="418223" y="204736"/>
                  </a:lnTo>
                  <a:lnTo>
                    <a:pt x="386715" y="196964"/>
                  </a:lnTo>
                  <a:lnTo>
                    <a:pt x="354850" y="196964"/>
                  </a:lnTo>
                  <a:lnTo>
                    <a:pt x="331216" y="189052"/>
                  </a:lnTo>
                  <a:lnTo>
                    <a:pt x="307594" y="181152"/>
                  </a:lnTo>
                  <a:lnTo>
                    <a:pt x="276072" y="173380"/>
                  </a:lnTo>
                  <a:lnTo>
                    <a:pt x="252437" y="173380"/>
                  </a:lnTo>
                  <a:lnTo>
                    <a:pt x="228803" y="165481"/>
                  </a:lnTo>
                  <a:lnTo>
                    <a:pt x="205181" y="157568"/>
                  </a:lnTo>
                  <a:lnTo>
                    <a:pt x="181533" y="149656"/>
                  </a:lnTo>
                  <a:lnTo>
                    <a:pt x="165785" y="141897"/>
                  </a:lnTo>
                  <a:lnTo>
                    <a:pt x="142138" y="133985"/>
                  </a:lnTo>
                  <a:lnTo>
                    <a:pt x="126390" y="126085"/>
                  </a:lnTo>
                  <a:lnTo>
                    <a:pt x="110629" y="117894"/>
                  </a:lnTo>
                  <a:lnTo>
                    <a:pt x="94538" y="102222"/>
                  </a:lnTo>
                  <a:lnTo>
                    <a:pt x="78778" y="94322"/>
                  </a:lnTo>
                  <a:lnTo>
                    <a:pt x="63017" y="86410"/>
                  </a:lnTo>
                  <a:lnTo>
                    <a:pt x="55143" y="78638"/>
                  </a:lnTo>
                  <a:lnTo>
                    <a:pt x="39382" y="62826"/>
                  </a:lnTo>
                  <a:lnTo>
                    <a:pt x="31508" y="55067"/>
                  </a:lnTo>
                  <a:lnTo>
                    <a:pt x="23634" y="47155"/>
                  </a:lnTo>
                  <a:lnTo>
                    <a:pt x="15748" y="31483"/>
                  </a:lnTo>
                  <a:lnTo>
                    <a:pt x="0" y="47155"/>
                  </a:lnTo>
                  <a:lnTo>
                    <a:pt x="7874" y="55067"/>
                  </a:lnTo>
                  <a:lnTo>
                    <a:pt x="15748" y="70739"/>
                  </a:lnTo>
                  <a:lnTo>
                    <a:pt x="23634" y="78638"/>
                  </a:lnTo>
                  <a:lnTo>
                    <a:pt x="39382" y="94322"/>
                  </a:lnTo>
                  <a:lnTo>
                    <a:pt x="55143" y="102222"/>
                  </a:lnTo>
                  <a:lnTo>
                    <a:pt x="63017" y="110134"/>
                  </a:lnTo>
                  <a:lnTo>
                    <a:pt x="78778" y="126085"/>
                  </a:lnTo>
                  <a:lnTo>
                    <a:pt x="102755" y="133985"/>
                  </a:lnTo>
                  <a:lnTo>
                    <a:pt x="118503" y="141897"/>
                  </a:lnTo>
                  <a:lnTo>
                    <a:pt x="134264" y="149656"/>
                  </a:lnTo>
                  <a:lnTo>
                    <a:pt x="157899" y="157568"/>
                  </a:lnTo>
                  <a:lnTo>
                    <a:pt x="181533" y="165481"/>
                  </a:lnTo>
                  <a:lnTo>
                    <a:pt x="197294" y="173380"/>
                  </a:lnTo>
                  <a:lnTo>
                    <a:pt x="220916" y="181152"/>
                  </a:lnTo>
                  <a:lnTo>
                    <a:pt x="244551" y="189052"/>
                  </a:lnTo>
                  <a:lnTo>
                    <a:pt x="276072" y="196964"/>
                  </a:lnTo>
                  <a:lnTo>
                    <a:pt x="299707" y="204736"/>
                  </a:lnTo>
                  <a:lnTo>
                    <a:pt x="323329" y="204736"/>
                  </a:lnTo>
                  <a:lnTo>
                    <a:pt x="354850" y="212636"/>
                  </a:lnTo>
                  <a:lnTo>
                    <a:pt x="378841" y="220548"/>
                  </a:lnTo>
                  <a:lnTo>
                    <a:pt x="410337" y="220548"/>
                  </a:lnTo>
                  <a:lnTo>
                    <a:pt x="441858" y="228307"/>
                  </a:lnTo>
                  <a:lnTo>
                    <a:pt x="473367" y="228307"/>
                  </a:lnTo>
                  <a:lnTo>
                    <a:pt x="504875" y="228307"/>
                  </a:lnTo>
                  <a:lnTo>
                    <a:pt x="536397" y="236220"/>
                  </a:lnTo>
                  <a:lnTo>
                    <a:pt x="567905" y="236220"/>
                  </a:lnTo>
                  <a:lnTo>
                    <a:pt x="599427" y="236220"/>
                  </a:lnTo>
                  <a:lnTo>
                    <a:pt x="631278" y="236220"/>
                  </a:lnTo>
                  <a:lnTo>
                    <a:pt x="662787" y="236220"/>
                  </a:lnTo>
                  <a:lnTo>
                    <a:pt x="694283" y="236220"/>
                  </a:lnTo>
                  <a:lnTo>
                    <a:pt x="725805" y="236220"/>
                  </a:lnTo>
                  <a:lnTo>
                    <a:pt x="757326" y="228307"/>
                  </a:lnTo>
                  <a:lnTo>
                    <a:pt x="788835" y="228307"/>
                  </a:lnTo>
                  <a:lnTo>
                    <a:pt x="820343" y="228307"/>
                  </a:lnTo>
                  <a:lnTo>
                    <a:pt x="851852" y="220548"/>
                  </a:lnTo>
                  <a:lnTo>
                    <a:pt x="883373" y="220548"/>
                  </a:lnTo>
                  <a:lnTo>
                    <a:pt x="907338" y="212636"/>
                  </a:lnTo>
                  <a:lnTo>
                    <a:pt x="938860" y="204736"/>
                  </a:lnTo>
                  <a:lnTo>
                    <a:pt x="962494" y="204736"/>
                  </a:lnTo>
                  <a:lnTo>
                    <a:pt x="986116" y="196964"/>
                  </a:lnTo>
                  <a:lnTo>
                    <a:pt x="1017638" y="189052"/>
                  </a:lnTo>
                  <a:lnTo>
                    <a:pt x="1041273" y="181152"/>
                  </a:lnTo>
                  <a:lnTo>
                    <a:pt x="1064907" y="173380"/>
                  </a:lnTo>
                  <a:lnTo>
                    <a:pt x="1080668" y="165481"/>
                  </a:lnTo>
                  <a:lnTo>
                    <a:pt x="1104290" y="157568"/>
                  </a:lnTo>
                  <a:lnTo>
                    <a:pt x="1127925" y="149656"/>
                  </a:lnTo>
                  <a:lnTo>
                    <a:pt x="1143685" y="141897"/>
                  </a:lnTo>
                  <a:lnTo>
                    <a:pt x="1159789" y="133985"/>
                  </a:lnTo>
                  <a:lnTo>
                    <a:pt x="1183411" y="126085"/>
                  </a:lnTo>
                  <a:lnTo>
                    <a:pt x="1199172" y="110134"/>
                  </a:lnTo>
                  <a:lnTo>
                    <a:pt x="1207046" y="102222"/>
                  </a:lnTo>
                  <a:lnTo>
                    <a:pt x="1222806" y="94322"/>
                  </a:lnTo>
                  <a:lnTo>
                    <a:pt x="1238567" y="78638"/>
                  </a:lnTo>
                  <a:lnTo>
                    <a:pt x="1246441" y="70739"/>
                  </a:lnTo>
                  <a:lnTo>
                    <a:pt x="1254328" y="55067"/>
                  </a:lnTo>
                  <a:lnTo>
                    <a:pt x="1262202" y="47155"/>
                  </a:lnTo>
                  <a:lnTo>
                    <a:pt x="1270088" y="31483"/>
                  </a:lnTo>
                  <a:lnTo>
                    <a:pt x="1270088" y="15671"/>
                  </a:lnTo>
                  <a:lnTo>
                    <a:pt x="1277950" y="7899"/>
                  </a:lnTo>
                  <a:close/>
                </a:path>
              </a:pathLst>
            </a:custGeom>
            <a:solidFill>
              <a:srgbClr val="25221E"/>
            </a:solidFill>
          </p:spPr>
          <p:txBody>
            <a:bodyPr wrap="square" lIns="0" tIns="0" rIns="0" bIns="0" rtlCol="0"/>
            <a:lstStyle/>
            <a:p>
              <a:endParaRPr/>
            </a:p>
          </p:txBody>
        </p:sp>
        <p:sp>
          <p:nvSpPr>
            <p:cNvPr id="5" name="object 5"/>
            <p:cNvSpPr/>
            <p:nvPr/>
          </p:nvSpPr>
          <p:spPr>
            <a:xfrm>
              <a:off x="938034" y="2722054"/>
              <a:ext cx="1278255" cy="473075"/>
            </a:xfrm>
            <a:custGeom>
              <a:avLst/>
              <a:gdLst/>
              <a:ahLst/>
              <a:cxnLst/>
              <a:rect l="l" t="t" r="r" b="b"/>
              <a:pathLst>
                <a:path w="1278255" h="473075">
                  <a:moveTo>
                    <a:pt x="639152" y="0"/>
                  </a:moveTo>
                  <a:lnTo>
                    <a:pt x="570498" y="1445"/>
                  </a:lnTo>
                  <a:lnTo>
                    <a:pt x="503743" y="5670"/>
                  </a:lnTo>
                  <a:lnTo>
                    <a:pt x="439309" y="12506"/>
                  </a:lnTo>
                  <a:lnTo>
                    <a:pt x="377615" y="21782"/>
                  </a:lnTo>
                  <a:lnTo>
                    <a:pt x="319081" y="33331"/>
                  </a:lnTo>
                  <a:lnTo>
                    <a:pt x="264127" y="46984"/>
                  </a:lnTo>
                  <a:lnTo>
                    <a:pt x="213175" y="62571"/>
                  </a:lnTo>
                  <a:lnTo>
                    <a:pt x="166643" y="79923"/>
                  </a:lnTo>
                  <a:lnTo>
                    <a:pt x="124953" y="98873"/>
                  </a:lnTo>
                  <a:lnTo>
                    <a:pt x="88523" y="119250"/>
                  </a:lnTo>
                  <a:lnTo>
                    <a:pt x="33128" y="163611"/>
                  </a:lnTo>
                  <a:lnTo>
                    <a:pt x="3821" y="211657"/>
                  </a:lnTo>
                  <a:lnTo>
                    <a:pt x="0" y="236639"/>
                  </a:lnTo>
                  <a:lnTo>
                    <a:pt x="3821" y="261566"/>
                  </a:lnTo>
                  <a:lnTo>
                    <a:pt x="33128" y="309515"/>
                  </a:lnTo>
                  <a:lnTo>
                    <a:pt x="88523" y="353795"/>
                  </a:lnTo>
                  <a:lnTo>
                    <a:pt x="124953" y="374136"/>
                  </a:lnTo>
                  <a:lnTo>
                    <a:pt x="166643" y="393054"/>
                  </a:lnTo>
                  <a:lnTo>
                    <a:pt x="213175" y="410379"/>
                  </a:lnTo>
                  <a:lnTo>
                    <a:pt x="264127" y="425941"/>
                  </a:lnTo>
                  <a:lnTo>
                    <a:pt x="319081" y="439573"/>
                  </a:lnTo>
                  <a:lnTo>
                    <a:pt x="377615" y="451106"/>
                  </a:lnTo>
                  <a:lnTo>
                    <a:pt x="439309" y="460369"/>
                  </a:lnTo>
                  <a:lnTo>
                    <a:pt x="503743" y="467195"/>
                  </a:lnTo>
                  <a:lnTo>
                    <a:pt x="570498" y="471415"/>
                  </a:lnTo>
                  <a:lnTo>
                    <a:pt x="639152" y="472859"/>
                  </a:lnTo>
                  <a:lnTo>
                    <a:pt x="707742" y="471415"/>
                  </a:lnTo>
                  <a:lnTo>
                    <a:pt x="774441" y="467195"/>
                  </a:lnTo>
                  <a:lnTo>
                    <a:pt x="838828" y="460369"/>
                  </a:lnTo>
                  <a:lnTo>
                    <a:pt x="900481" y="451106"/>
                  </a:lnTo>
                  <a:lnTo>
                    <a:pt x="958982" y="439573"/>
                  </a:lnTo>
                  <a:lnTo>
                    <a:pt x="1013907" y="425941"/>
                  </a:lnTo>
                  <a:lnTo>
                    <a:pt x="1064838" y="410379"/>
                  </a:lnTo>
                  <a:lnTo>
                    <a:pt x="1111353" y="393054"/>
                  </a:lnTo>
                  <a:lnTo>
                    <a:pt x="1153031" y="374136"/>
                  </a:lnTo>
                  <a:lnTo>
                    <a:pt x="1189451" y="353795"/>
                  </a:lnTo>
                  <a:lnTo>
                    <a:pt x="1244836" y="309515"/>
                  </a:lnTo>
                  <a:lnTo>
                    <a:pt x="1274141" y="261566"/>
                  </a:lnTo>
                  <a:lnTo>
                    <a:pt x="1277962" y="236639"/>
                  </a:lnTo>
                  <a:lnTo>
                    <a:pt x="1274141" y="211657"/>
                  </a:lnTo>
                  <a:lnTo>
                    <a:pt x="1244836" y="163611"/>
                  </a:lnTo>
                  <a:lnTo>
                    <a:pt x="1189451" y="119250"/>
                  </a:lnTo>
                  <a:lnTo>
                    <a:pt x="1153031" y="98873"/>
                  </a:lnTo>
                  <a:lnTo>
                    <a:pt x="1111353" y="79923"/>
                  </a:lnTo>
                  <a:lnTo>
                    <a:pt x="1064838" y="62571"/>
                  </a:lnTo>
                  <a:lnTo>
                    <a:pt x="1013907" y="46984"/>
                  </a:lnTo>
                  <a:lnTo>
                    <a:pt x="958982" y="33331"/>
                  </a:lnTo>
                  <a:lnTo>
                    <a:pt x="900481" y="21782"/>
                  </a:lnTo>
                  <a:lnTo>
                    <a:pt x="838828" y="12506"/>
                  </a:lnTo>
                  <a:lnTo>
                    <a:pt x="774441" y="5670"/>
                  </a:lnTo>
                  <a:lnTo>
                    <a:pt x="707742" y="1445"/>
                  </a:lnTo>
                  <a:lnTo>
                    <a:pt x="639152" y="0"/>
                  </a:lnTo>
                  <a:close/>
                </a:path>
              </a:pathLst>
            </a:custGeom>
            <a:solidFill>
              <a:srgbClr val="FFFFFF"/>
            </a:solidFill>
          </p:spPr>
          <p:txBody>
            <a:bodyPr wrap="square" lIns="0" tIns="0" rIns="0" bIns="0" rtlCol="0"/>
            <a:lstStyle/>
            <a:p>
              <a:endParaRPr/>
            </a:p>
          </p:txBody>
        </p:sp>
        <p:sp>
          <p:nvSpPr>
            <p:cNvPr id="6" name="object 6"/>
            <p:cNvSpPr/>
            <p:nvPr/>
          </p:nvSpPr>
          <p:spPr>
            <a:xfrm>
              <a:off x="930148" y="1996439"/>
              <a:ext cx="7533640" cy="2680970"/>
            </a:xfrm>
            <a:custGeom>
              <a:avLst/>
              <a:gdLst/>
              <a:ahLst/>
              <a:cxnLst/>
              <a:rect l="l" t="t" r="r" b="b"/>
              <a:pathLst>
                <a:path w="7533640" h="2680970">
                  <a:moveTo>
                    <a:pt x="1293710" y="962253"/>
                  </a:moveTo>
                  <a:lnTo>
                    <a:pt x="1277962" y="914679"/>
                  </a:lnTo>
                  <a:lnTo>
                    <a:pt x="1270088" y="899020"/>
                  </a:lnTo>
                  <a:lnTo>
                    <a:pt x="1270088" y="938390"/>
                  </a:lnTo>
                  <a:lnTo>
                    <a:pt x="1270088" y="962253"/>
                  </a:lnTo>
                  <a:lnTo>
                    <a:pt x="1270088" y="985837"/>
                  </a:lnTo>
                  <a:lnTo>
                    <a:pt x="1262202" y="1001649"/>
                  </a:lnTo>
                  <a:lnTo>
                    <a:pt x="1230693" y="1048804"/>
                  </a:lnTo>
                  <a:lnTo>
                    <a:pt x="1167320" y="1088059"/>
                  </a:lnTo>
                  <a:lnTo>
                    <a:pt x="1096429" y="1119822"/>
                  </a:lnTo>
                  <a:lnTo>
                    <a:pt x="1001877" y="1143546"/>
                  </a:lnTo>
                  <a:lnTo>
                    <a:pt x="891260" y="1167130"/>
                  </a:lnTo>
                  <a:lnTo>
                    <a:pt x="773087" y="1182801"/>
                  </a:lnTo>
                  <a:lnTo>
                    <a:pt x="647039" y="1190713"/>
                  </a:lnTo>
                  <a:lnTo>
                    <a:pt x="520636" y="1182801"/>
                  </a:lnTo>
                  <a:lnTo>
                    <a:pt x="402475" y="1167130"/>
                  </a:lnTo>
                  <a:lnTo>
                    <a:pt x="291833" y="1143546"/>
                  </a:lnTo>
                  <a:lnTo>
                    <a:pt x="197294" y="1119822"/>
                  </a:lnTo>
                  <a:lnTo>
                    <a:pt x="126390" y="1088059"/>
                  </a:lnTo>
                  <a:lnTo>
                    <a:pt x="63030" y="1048804"/>
                  </a:lnTo>
                  <a:lnTo>
                    <a:pt x="31508" y="1001649"/>
                  </a:lnTo>
                  <a:lnTo>
                    <a:pt x="23634" y="985837"/>
                  </a:lnTo>
                  <a:lnTo>
                    <a:pt x="23634" y="962253"/>
                  </a:lnTo>
                  <a:lnTo>
                    <a:pt x="23634" y="938390"/>
                  </a:lnTo>
                  <a:lnTo>
                    <a:pt x="47269" y="899007"/>
                  </a:lnTo>
                  <a:lnTo>
                    <a:pt x="126390" y="843927"/>
                  </a:lnTo>
                  <a:lnTo>
                    <a:pt x="197294" y="804672"/>
                  </a:lnTo>
                  <a:lnTo>
                    <a:pt x="291833" y="780681"/>
                  </a:lnTo>
                  <a:lnTo>
                    <a:pt x="402475" y="757097"/>
                  </a:lnTo>
                  <a:lnTo>
                    <a:pt x="520636" y="741426"/>
                  </a:lnTo>
                  <a:lnTo>
                    <a:pt x="647039" y="741426"/>
                  </a:lnTo>
                  <a:lnTo>
                    <a:pt x="773087" y="741426"/>
                  </a:lnTo>
                  <a:lnTo>
                    <a:pt x="891260" y="757097"/>
                  </a:lnTo>
                  <a:lnTo>
                    <a:pt x="1001877" y="780681"/>
                  </a:lnTo>
                  <a:lnTo>
                    <a:pt x="1096429" y="804672"/>
                  </a:lnTo>
                  <a:lnTo>
                    <a:pt x="1167320" y="843927"/>
                  </a:lnTo>
                  <a:lnTo>
                    <a:pt x="1230693" y="883323"/>
                  </a:lnTo>
                  <a:lnTo>
                    <a:pt x="1262202" y="922578"/>
                  </a:lnTo>
                  <a:lnTo>
                    <a:pt x="1270088" y="938390"/>
                  </a:lnTo>
                  <a:lnTo>
                    <a:pt x="1270088" y="899020"/>
                  </a:lnTo>
                  <a:lnTo>
                    <a:pt x="1262202" y="883323"/>
                  </a:lnTo>
                  <a:lnTo>
                    <a:pt x="1238567" y="867511"/>
                  </a:lnTo>
                  <a:lnTo>
                    <a:pt x="1175550" y="820356"/>
                  </a:lnTo>
                  <a:lnTo>
                    <a:pt x="1096429" y="788593"/>
                  </a:lnTo>
                  <a:lnTo>
                    <a:pt x="1001877" y="757097"/>
                  </a:lnTo>
                  <a:lnTo>
                    <a:pt x="899134" y="733513"/>
                  </a:lnTo>
                  <a:lnTo>
                    <a:pt x="647039" y="717842"/>
                  </a:lnTo>
                  <a:lnTo>
                    <a:pt x="394601" y="733513"/>
                  </a:lnTo>
                  <a:lnTo>
                    <a:pt x="291833" y="757097"/>
                  </a:lnTo>
                  <a:lnTo>
                    <a:pt x="197294" y="788593"/>
                  </a:lnTo>
                  <a:lnTo>
                    <a:pt x="118516" y="820356"/>
                  </a:lnTo>
                  <a:lnTo>
                    <a:pt x="55143" y="867511"/>
                  </a:lnTo>
                  <a:lnTo>
                    <a:pt x="31508" y="883323"/>
                  </a:lnTo>
                  <a:lnTo>
                    <a:pt x="15760" y="914679"/>
                  </a:lnTo>
                  <a:lnTo>
                    <a:pt x="0" y="962253"/>
                  </a:lnTo>
                  <a:lnTo>
                    <a:pt x="7886" y="985837"/>
                  </a:lnTo>
                  <a:lnTo>
                    <a:pt x="15760" y="1017320"/>
                  </a:lnTo>
                  <a:lnTo>
                    <a:pt x="55143" y="1064488"/>
                  </a:lnTo>
                  <a:lnTo>
                    <a:pt x="118516" y="1104150"/>
                  </a:lnTo>
                  <a:lnTo>
                    <a:pt x="197294" y="1135646"/>
                  </a:lnTo>
                  <a:lnTo>
                    <a:pt x="291833" y="1167130"/>
                  </a:lnTo>
                  <a:lnTo>
                    <a:pt x="394601" y="1190713"/>
                  </a:lnTo>
                  <a:lnTo>
                    <a:pt x="647039" y="1206385"/>
                  </a:lnTo>
                  <a:lnTo>
                    <a:pt x="899134" y="1190713"/>
                  </a:lnTo>
                  <a:lnTo>
                    <a:pt x="1001877" y="1167130"/>
                  </a:lnTo>
                  <a:lnTo>
                    <a:pt x="1096429" y="1135646"/>
                  </a:lnTo>
                  <a:lnTo>
                    <a:pt x="1175550" y="1104150"/>
                  </a:lnTo>
                  <a:lnTo>
                    <a:pt x="1238567" y="1064488"/>
                  </a:lnTo>
                  <a:lnTo>
                    <a:pt x="1277962" y="1017320"/>
                  </a:lnTo>
                  <a:lnTo>
                    <a:pt x="1285849" y="985837"/>
                  </a:lnTo>
                  <a:lnTo>
                    <a:pt x="1293710" y="962253"/>
                  </a:lnTo>
                  <a:close/>
                </a:path>
                <a:path w="7533640" h="2680970">
                  <a:moveTo>
                    <a:pt x="7533500" y="1427264"/>
                  </a:moveTo>
                  <a:lnTo>
                    <a:pt x="7533462" y="1435100"/>
                  </a:lnTo>
                  <a:lnTo>
                    <a:pt x="7529690" y="1435100"/>
                  </a:lnTo>
                  <a:lnTo>
                    <a:pt x="7529627" y="1431290"/>
                  </a:lnTo>
                  <a:lnTo>
                    <a:pt x="7533462" y="1435100"/>
                  </a:lnTo>
                  <a:lnTo>
                    <a:pt x="7533462" y="1427264"/>
                  </a:lnTo>
                  <a:lnTo>
                    <a:pt x="7525575" y="1427264"/>
                  </a:lnTo>
                  <a:lnTo>
                    <a:pt x="7525791" y="1427480"/>
                  </a:lnTo>
                  <a:lnTo>
                    <a:pt x="7509878" y="1427480"/>
                  </a:lnTo>
                  <a:lnTo>
                    <a:pt x="7509878" y="1442720"/>
                  </a:lnTo>
                  <a:lnTo>
                    <a:pt x="7509878" y="2656763"/>
                  </a:lnTo>
                  <a:lnTo>
                    <a:pt x="5474538" y="2656763"/>
                  </a:lnTo>
                  <a:lnTo>
                    <a:pt x="5474538" y="1442720"/>
                  </a:lnTo>
                  <a:lnTo>
                    <a:pt x="7509878" y="1442720"/>
                  </a:lnTo>
                  <a:lnTo>
                    <a:pt x="7509878" y="1427480"/>
                  </a:lnTo>
                  <a:lnTo>
                    <a:pt x="5466829" y="1427480"/>
                  </a:lnTo>
                  <a:lnTo>
                    <a:pt x="5466613" y="1427264"/>
                  </a:lnTo>
                  <a:lnTo>
                    <a:pt x="5450916" y="1427264"/>
                  </a:lnTo>
                  <a:lnTo>
                    <a:pt x="5450916" y="1435125"/>
                  </a:lnTo>
                  <a:lnTo>
                    <a:pt x="5450916" y="2672499"/>
                  </a:lnTo>
                  <a:lnTo>
                    <a:pt x="5450916" y="2680360"/>
                  </a:lnTo>
                  <a:lnTo>
                    <a:pt x="5466613" y="2680360"/>
                  </a:lnTo>
                  <a:lnTo>
                    <a:pt x="7517905" y="2680360"/>
                  </a:lnTo>
                  <a:lnTo>
                    <a:pt x="7517905" y="2680970"/>
                  </a:lnTo>
                  <a:lnTo>
                    <a:pt x="7529436" y="2680970"/>
                  </a:lnTo>
                  <a:lnTo>
                    <a:pt x="7529436" y="2680360"/>
                  </a:lnTo>
                  <a:lnTo>
                    <a:pt x="7533500" y="2680360"/>
                  </a:lnTo>
                  <a:lnTo>
                    <a:pt x="7533500" y="2672499"/>
                  </a:lnTo>
                  <a:lnTo>
                    <a:pt x="7529436" y="2676537"/>
                  </a:lnTo>
                  <a:lnTo>
                    <a:pt x="7529436" y="2672080"/>
                  </a:lnTo>
                  <a:lnTo>
                    <a:pt x="7533500" y="2672080"/>
                  </a:lnTo>
                  <a:lnTo>
                    <a:pt x="7533500" y="1435125"/>
                  </a:lnTo>
                  <a:lnTo>
                    <a:pt x="7533500" y="1427264"/>
                  </a:lnTo>
                  <a:close/>
                </a:path>
                <a:path w="7533640" h="2680970">
                  <a:moveTo>
                    <a:pt x="7533500" y="431"/>
                  </a:moveTo>
                  <a:lnTo>
                    <a:pt x="7529589" y="431"/>
                  </a:lnTo>
                  <a:lnTo>
                    <a:pt x="7529589" y="0"/>
                  </a:lnTo>
                  <a:lnTo>
                    <a:pt x="7509878" y="0"/>
                  </a:lnTo>
                  <a:lnTo>
                    <a:pt x="7509878" y="24130"/>
                  </a:lnTo>
                  <a:lnTo>
                    <a:pt x="7509878" y="1238250"/>
                  </a:lnTo>
                  <a:lnTo>
                    <a:pt x="5474538" y="1238250"/>
                  </a:lnTo>
                  <a:lnTo>
                    <a:pt x="5474538" y="24130"/>
                  </a:lnTo>
                  <a:lnTo>
                    <a:pt x="7509878" y="24130"/>
                  </a:lnTo>
                  <a:lnTo>
                    <a:pt x="7509878" y="0"/>
                  </a:lnTo>
                  <a:lnTo>
                    <a:pt x="5466613" y="0"/>
                  </a:lnTo>
                  <a:lnTo>
                    <a:pt x="5466613" y="431"/>
                  </a:lnTo>
                  <a:lnTo>
                    <a:pt x="5450916" y="431"/>
                  </a:lnTo>
                  <a:lnTo>
                    <a:pt x="5450916" y="8343"/>
                  </a:lnTo>
                  <a:lnTo>
                    <a:pt x="5450916" y="1246060"/>
                  </a:lnTo>
                  <a:lnTo>
                    <a:pt x="5458104" y="1246060"/>
                  </a:lnTo>
                  <a:lnTo>
                    <a:pt x="5458104" y="1249680"/>
                  </a:lnTo>
                  <a:lnTo>
                    <a:pt x="5450916" y="1246060"/>
                  </a:lnTo>
                  <a:lnTo>
                    <a:pt x="5450916" y="1253959"/>
                  </a:lnTo>
                  <a:lnTo>
                    <a:pt x="5466613" y="1253959"/>
                  </a:lnTo>
                  <a:lnTo>
                    <a:pt x="5465673" y="1253490"/>
                  </a:lnTo>
                  <a:lnTo>
                    <a:pt x="7517066" y="1253490"/>
                  </a:lnTo>
                  <a:lnTo>
                    <a:pt x="7525575" y="1253490"/>
                  </a:lnTo>
                  <a:lnTo>
                    <a:pt x="7526045" y="1253490"/>
                  </a:lnTo>
                  <a:lnTo>
                    <a:pt x="7525575" y="1253959"/>
                  </a:lnTo>
                  <a:lnTo>
                    <a:pt x="7533500" y="1253959"/>
                  </a:lnTo>
                  <a:lnTo>
                    <a:pt x="7533500" y="1246060"/>
                  </a:lnTo>
                  <a:lnTo>
                    <a:pt x="7529868" y="1249692"/>
                  </a:lnTo>
                  <a:lnTo>
                    <a:pt x="7529868" y="1245870"/>
                  </a:lnTo>
                  <a:lnTo>
                    <a:pt x="7533500" y="1245870"/>
                  </a:lnTo>
                  <a:lnTo>
                    <a:pt x="7533500" y="8890"/>
                  </a:lnTo>
                  <a:lnTo>
                    <a:pt x="7529589" y="8890"/>
                  </a:lnTo>
                  <a:lnTo>
                    <a:pt x="7529589" y="4445"/>
                  </a:lnTo>
                  <a:lnTo>
                    <a:pt x="7533500" y="8343"/>
                  </a:lnTo>
                  <a:lnTo>
                    <a:pt x="7533500" y="431"/>
                  </a:lnTo>
                  <a:close/>
                </a:path>
              </a:pathLst>
            </a:custGeom>
            <a:solidFill>
              <a:srgbClr val="25221E"/>
            </a:solidFill>
          </p:spPr>
          <p:txBody>
            <a:bodyPr wrap="square" lIns="0" tIns="0" rIns="0" bIns="0" rtlCol="0"/>
            <a:lstStyle/>
            <a:p>
              <a:endParaRPr/>
            </a:p>
          </p:txBody>
        </p:sp>
      </p:grpSp>
      <p:sp>
        <p:nvSpPr>
          <p:cNvPr id="7" name="object 7"/>
          <p:cNvSpPr txBox="1"/>
          <p:nvPr/>
        </p:nvSpPr>
        <p:spPr>
          <a:xfrm>
            <a:off x="946228" y="3978565"/>
            <a:ext cx="1266190" cy="259715"/>
          </a:xfrm>
          <a:prstGeom prst="rect">
            <a:avLst/>
          </a:prstGeom>
        </p:spPr>
        <p:txBody>
          <a:bodyPr vert="horz" wrap="square" lIns="0" tIns="17145" rIns="0" bIns="0" rtlCol="0">
            <a:spAutoFit/>
          </a:bodyPr>
          <a:lstStyle/>
          <a:p>
            <a:pPr marL="12700">
              <a:lnSpc>
                <a:spcPct val="100000"/>
              </a:lnSpc>
              <a:spcBef>
                <a:spcPts val="135"/>
              </a:spcBef>
            </a:pPr>
            <a:r>
              <a:rPr sz="1500" b="1" spc="10" dirty="0">
                <a:solidFill>
                  <a:srgbClr val="25221E"/>
                </a:solidFill>
                <a:latin typeface="Arial"/>
                <a:cs typeface="Arial"/>
              </a:rPr>
              <a:t>DISPOSITIVO</a:t>
            </a:r>
            <a:endParaRPr sz="1500">
              <a:latin typeface="Arial"/>
              <a:cs typeface="Arial"/>
            </a:endParaRPr>
          </a:p>
        </p:txBody>
      </p:sp>
      <p:sp>
        <p:nvSpPr>
          <p:cNvPr id="8" name="object 8"/>
          <p:cNvSpPr txBox="1"/>
          <p:nvPr/>
        </p:nvSpPr>
        <p:spPr>
          <a:xfrm>
            <a:off x="3335716" y="2922825"/>
            <a:ext cx="1562100" cy="259715"/>
          </a:xfrm>
          <a:prstGeom prst="rect">
            <a:avLst/>
          </a:prstGeom>
        </p:spPr>
        <p:txBody>
          <a:bodyPr vert="horz" wrap="square" lIns="0" tIns="17145" rIns="0" bIns="0" rtlCol="0">
            <a:spAutoFit/>
          </a:bodyPr>
          <a:lstStyle/>
          <a:p>
            <a:pPr marL="12700">
              <a:lnSpc>
                <a:spcPct val="100000"/>
              </a:lnSpc>
              <a:spcBef>
                <a:spcPts val="135"/>
              </a:spcBef>
            </a:pPr>
            <a:r>
              <a:rPr sz="1500" b="1" spc="20" dirty="0">
                <a:solidFill>
                  <a:srgbClr val="25221E"/>
                </a:solidFill>
                <a:latin typeface="Arial"/>
                <a:cs typeface="Arial"/>
              </a:rPr>
              <a:t>CONTROLADOR</a:t>
            </a:r>
            <a:endParaRPr sz="1500">
              <a:latin typeface="Arial"/>
              <a:cs typeface="Arial"/>
            </a:endParaRPr>
          </a:p>
        </p:txBody>
      </p:sp>
      <p:sp>
        <p:nvSpPr>
          <p:cNvPr id="9" name="object 9"/>
          <p:cNvSpPr txBox="1"/>
          <p:nvPr/>
        </p:nvSpPr>
        <p:spPr>
          <a:xfrm>
            <a:off x="6489682" y="2365721"/>
            <a:ext cx="1869439" cy="425450"/>
          </a:xfrm>
          <a:prstGeom prst="rect">
            <a:avLst/>
          </a:prstGeom>
        </p:spPr>
        <p:txBody>
          <a:bodyPr vert="horz" wrap="square" lIns="0" tIns="15875" rIns="0" bIns="0" rtlCol="0">
            <a:spAutoFit/>
          </a:bodyPr>
          <a:lstStyle/>
          <a:p>
            <a:pPr marL="12700">
              <a:lnSpc>
                <a:spcPct val="100000"/>
              </a:lnSpc>
              <a:spcBef>
                <a:spcPts val="125"/>
              </a:spcBef>
            </a:pPr>
            <a:r>
              <a:rPr sz="2600" b="1" spc="15" dirty="0">
                <a:solidFill>
                  <a:srgbClr val="25221E"/>
                </a:solidFill>
                <a:latin typeface="Arial"/>
                <a:cs typeface="Arial"/>
              </a:rPr>
              <a:t>Procesador</a:t>
            </a:r>
            <a:endParaRPr sz="2600">
              <a:latin typeface="Arial"/>
              <a:cs typeface="Arial"/>
            </a:endParaRPr>
          </a:p>
        </p:txBody>
      </p:sp>
      <p:sp>
        <p:nvSpPr>
          <p:cNvPr id="10" name="object 10"/>
          <p:cNvSpPr txBox="1"/>
          <p:nvPr/>
        </p:nvSpPr>
        <p:spPr>
          <a:xfrm>
            <a:off x="6727997" y="3781624"/>
            <a:ext cx="1395730" cy="425450"/>
          </a:xfrm>
          <a:prstGeom prst="rect">
            <a:avLst/>
          </a:prstGeom>
        </p:spPr>
        <p:txBody>
          <a:bodyPr vert="horz" wrap="square" lIns="0" tIns="15875" rIns="0" bIns="0" rtlCol="0">
            <a:spAutoFit/>
          </a:bodyPr>
          <a:lstStyle/>
          <a:p>
            <a:pPr marL="12700">
              <a:lnSpc>
                <a:spcPct val="100000"/>
              </a:lnSpc>
              <a:spcBef>
                <a:spcPts val="125"/>
              </a:spcBef>
            </a:pPr>
            <a:r>
              <a:rPr sz="2600" b="1" spc="20" dirty="0">
                <a:solidFill>
                  <a:srgbClr val="25221E"/>
                </a:solidFill>
                <a:latin typeface="Arial"/>
                <a:cs typeface="Arial"/>
              </a:rPr>
              <a:t>M</a:t>
            </a:r>
            <a:r>
              <a:rPr sz="2600" b="1" spc="-50" dirty="0">
                <a:solidFill>
                  <a:srgbClr val="25221E"/>
                </a:solidFill>
                <a:latin typeface="Arial"/>
                <a:cs typeface="Arial"/>
              </a:rPr>
              <a:t>e</a:t>
            </a:r>
            <a:r>
              <a:rPr sz="2600" b="1" spc="40" dirty="0">
                <a:solidFill>
                  <a:srgbClr val="25221E"/>
                </a:solidFill>
                <a:latin typeface="Arial"/>
                <a:cs typeface="Arial"/>
              </a:rPr>
              <a:t>m</a:t>
            </a:r>
            <a:r>
              <a:rPr sz="2600" b="1" spc="15" dirty="0">
                <a:solidFill>
                  <a:srgbClr val="25221E"/>
                </a:solidFill>
                <a:latin typeface="Arial"/>
                <a:cs typeface="Arial"/>
              </a:rPr>
              <a:t>o</a:t>
            </a:r>
            <a:r>
              <a:rPr sz="2600" b="1" spc="55" dirty="0">
                <a:solidFill>
                  <a:srgbClr val="25221E"/>
                </a:solidFill>
                <a:latin typeface="Arial"/>
                <a:cs typeface="Arial"/>
              </a:rPr>
              <a:t>r</a:t>
            </a:r>
            <a:r>
              <a:rPr sz="2600" b="1" spc="-30" dirty="0">
                <a:solidFill>
                  <a:srgbClr val="25221E"/>
                </a:solidFill>
                <a:latin typeface="Arial"/>
                <a:cs typeface="Arial"/>
              </a:rPr>
              <a:t>i</a:t>
            </a:r>
            <a:r>
              <a:rPr sz="2600" b="1" spc="15" dirty="0">
                <a:solidFill>
                  <a:srgbClr val="25221E"/>
                </a:solidFill>
                <a:latin typeface="Arial"/>
                <a:cs typeface="Arial"/>
              </a:rPr>
              <a:t>a</a:t>
            </a:r>
            <a:endParaRPr sz="2600">
              <a:latin typeface="Arial"/>
              <a:cs typeface="Arial"/>
            </a:endParaRPr>
          </a:p>
        </p:txBody>
      </p:sp>
      <p:sp>
        <p:nvSpPr>
          <p:cNvPr id="11" name="object 11"/>
          <p:cNvSpPr txBox="1"/>
          <p:nvPr/>
        </p:nvSpPr>
        <p:spPr>
          <a:xfrm>
            <a:off x="3675110" y="3431568"/>
            <a:ext cx="789305" cy="394335"/>
          </a:xfrm>
          <a:prstGeom prst="rect">
            <a:avLst/>
          </a:prstGeom>
          <a:solidFill>
            <a:srgbClr val="FDFFC7"/>
          </a:solidFill>
          <a:ln w="7866">
            <a:solidFill>
              <a:srgbClr val="25221E"/>
            </a:solidFill>
          </a:ln>
        </p:spPr>
        <p:txBody>
          <a:bodyPr vert="horz" wrap="square" lIns="0" tIns="0" rIns="0" bIns="0" rtlCol="0">
            <a:spAutoFit/>
          </a:bodyPr>
          <a:lstStyle/>
          <a:p>
            <a:pPr marR="6350" algn="ctr">
              <a:lnSpc>
                <a:spcPts val="1565"/>
              </a:lnSpc>
            </a:pPr>
            <a:r>
              <a:rPr sz="1500" spc="15" dirty="0">
                <a:solidFill>
                  <a:srgbClr val="25221E"/>
                </a:solidFill>
                <a:latin typeface="Arial"/>
                <a:cs typeface="Arial"/>
              </a:rPr>
              <a:t>Registro</a:t>
            </a:r>
            <a:endParaRPr sz="1500">
              <a:latin typeface="Arial"/>
              <a:cs typeface="Arial"/>
            </a:endParaRPr>
          </a:p>
          <a:p>
            <a:pPr marR="7620" algn="ctr">
              <a:lnSpc>
                <a:spcPts val="1540"/>
              </a:lnSpc>
            </a:pPr>
            <a:r>
              <a:rPr sz="1500" spc="15" dirty="0">
                <a:solidFill>
                  <a:srgbClr val="25221E"/>
                </a:solidFill>
                <a:latin typeface="Arial"/>
                <a:cs typeface="Arial"/>
              </a:rPr>
              <a:t>datos</a:t>
            </a:r>
            <a:endParaRPr sz="1500">
              <a:latin typeface="Arial"/>
              <a:cs typeface="Arial"/>
            </a:endParaRPr>
          </a:p>
        </p:txBody>
      </p:sp>
      <p:sp>
        <p:nvSpPr>
          <p:cNvPr id="12" name="object 12"/>
          <p:cNvSpPr txBox="1"/>
          <p:nvPr/>
        </p:nvSpPr>
        <p:spPr>
          <a:xfrm>
            <a:off x="4645464" y="3431568"/>
            <a:ext cx="789305" cy="394335"/>
          </a:xfrm>
          <a:prstGeom prst="rect">
            <a:avLst/>
          </a:prstGeom>
          <a:solidFill>
            <a:srgbClr val="FDFFC7"/>
          </a:solidFill>
          <a:ln w="7866">
            <a:solidFill>
              <a:srgbClr val="25221E"/>
            </a:solidFill>
          </a:ln>
        </p:spPr>
        <p:txBody>
          <a:bodyPr vert="horz" wrap="square" lIns="0" tIns="0" rIns="0" bIns="0" rtlCol="0">
            <a:spAutoFit/>
          </a:bodyPr>
          <a:lstStyle/>
          <a:p>
            <a:pPr marL="22225">
              <a:lnSpc>
                <a:spcPts val="1565"/>
              </a:lnSpc>
            </a:pPr>
            <a:r>
              <a:rPr sz="1500" spc="15" dirty="0">
                <a:solidFill>
                  <a:srgbClr val="25221E"/>
                </a:solidFill>
                <a:latin typeface="Arial"/>
                <a:cs typeface="Arial"/>
              </a:rPr>
              <a:t>Registro</a:t>
            </a:r>
            <a:endParaRPr sz="1500">
              <a:latin typeface="Arial"/>
              <a:cs typeface="Arial"/>
            </a:endParaRPr>
          </a:p>
          <a:p>
            <a:pPr marL="99695">
              <a:lnSpc>
                <a:spcPts val="1540"/>
              </a:lnSpc>
            </a:pPr>
            <a:r>
              <a:rPr sz="1500" dirty="0">
                <a:solidFill>
                  <a:srgbClr val="25221E"/>
                </a:solidFill>
                <a:latin typeface="Arial"/>
                <a:cs typeface="Arial"/>
              </a:rPr>
              <a:t>estado</a:t>
            </a:r>
            <a:endParaRPr sz="1500">
              <a:latin typeface="Arial"/>
              <a:cs typeface="Arial"/>
            </a:endParaRPr>
          </a:p>
        </p:txBody>
      </p:sp>
      <p:sp>
        <p:nvSpPr>
          <p:cNvPr id="13" name="object 13"/>
          <p:cNvSpPr txBox="1"/>
          <p:nvPr/>
        </p:nvSpPr>
        <p:spPr>
          <a:xfrm>
            <a:off x="2689330" y="3431568"/>
            <a:ext cx="789305" cy="394335"/>
          </a:xfrm>
          <a:prstGeom prst="rect">
            <a:avLst/>
          </a:prstGeom>
          <a:solidFill>
            <a:srgbClr val="FDFFC7"/>
          </a:solidFill>
          <a:ln w="7866">
            <a:solidFill>
              <a:srgbClr val="25221E"/>
            </a:solidFill>
          </a:ln>
        </p:spPr>
        <p:txBody>
          <a:bodyPr vert="horz" wrap="square" lIns="0" tIns="0" rIns="0" bIns="0" rtlCol="0">
            <a:spAutoFit/>
          </a:bodyPr>
          <a:lstStyle/>
          <a:p>
            <a:pPr marL="23495">
              <a:lnSpc>
                <a:spcPts val="1585"/>
              </a:lnSpc>
            </a:pPr>
            <a:r>
              <a:rPr sz="1500" spc="15" dirty="0">
                <a:solidFill>
                  <a:srgbClr val="25221E"/>
                </a:solidFill>
                <a:latin typeface="Arial"/>
                <a:cs typeface="Arial"/>
              </a:rPr>
              <a:t>Registro</a:t>
            </a:r>
            <a:endParaRPr sz="1500">
              <a:latin typeface="Arial"/>
              <a:cs typeface="Arial"/>
            </a:endParaRPr>
          </a:p>
          <a:p>
            <a:pPr marL="93345">
              <a:lnSpc>
                <a:spcPts val="1515"/>
              </a:lnSpc>
            </a:pPr>
            <a:r>
              <a:rPr sz="1500" spc="10" dirty="0">
                <a:solidFill>
                  <a:srgbClr val="25221E"/>
                </a:solidFill>
                <a:latin typeface="Arial"/>
                <a:cs typeface="Arial"/>
              </a:rPr>
              <a:t>control</a:t>
            </a:r>
            <a:endParaRPr sz="1500">
              <a:latin typeface="Arial"/>
              <a:cs typeface="Arial"/>
            </a:endParaRPr>
          </a:p>
        </p:txBody>
      </p:sp>
      <p:grpSp>
        <p:nvGrpSpPr>
          <p:cNvPr id="14" name="object 14"/>
          <p:cNvGrpSpPr/>
          <p:nvPr/>
        </p:nvGrpSpPr>
        <p:grpSpPr>
          <a:xfrm>
            <a:off x="930156" y="2201697"/>
            <a:ext cx="5466715" cy="2980055"/>
            <a:chOff x="930156" y="2201697"/>
            <a:chExt cx="5466715" cy="2980055"/>
          </a:xfrm>
        </p:grpSpPr>
        <p:sp>
          <p:nvSpPr>
            <p:cNvPr id="15" name="object 15"/>
            <p:cNvSpPr/>
            <p:nvPr/>
          </p:nvSpPr>
          <p:spPr>
            <a:xfrm>
              <a:off x="930148" y="2201697"/>
              <a:ext cx="5466715" cy="2136775"/>
            </a:xfrm>
            <a:custGeom>
              <a:avLst/>
              <a:gdLst/>
              <a:ahLst/>
              <a:cxnLst/>
              <a:rect l="l" t="t" r="r" b="b"/>
              <a:pathLst>
                <a:path w="5466715" h="2136775">
                  <a:moveTo>
                    <a:pt x="1656448" y="1174483"/>
                  </a:moveTo>
                  <a:lnTo>
                    <a:pt x="1293710" y="1174483"/>
                  </a:lnTo>
                  <a:lnTo>
                    <a:pt x="1293710" y="756996"/>
                  </a:lnTo>
                  <a:lnTo>
                    <a:pt x="1293710" y="741324"/>
                  </a:lnTo>
                  <a:lnTo>
                    <a:pt x="1285849" y="733132"/>
                  </a:lnTo>
                  <a:lnTo>
                    <a:pt x="1285849" y="717321"/>
                  </a:lnTo>
                  <a:lnTo>
                    <a:pt x="1277962" y="709422"/>
                  </a:lnTo>
                  <a:lnTo>
                    <a:pt x="1277962" y="701649"/>
                  </a:lnTo>
                  <a:lnTo>
                    <a:pt x="1270088" y="693750"/>
                  </a:lnTo>
                  <a:lnTo>
                    <a:pt x="1262202" y="685838"/>
                  </a:lnTo>
                  <a:lnTo>
                    <a:pt x="1262202" y="678065"/>
                  </a:lnTo>
                  <a:lnTo>
                    <a:pt x="1254328" y="670166"/>
                  </a:lnTo>
                  <a:lnTo>
                    <a:pt x="1238567" y="662254"/>
                  </a:lnTo>
                  <a:lnTo>
                    <a:pt x="1222806" y="646582"/>
                  </a:lnTo>
                  <a:lnTo>
                    <a:pt x="1214932" y="638670"/>
                  </a:lnTo>
                  <a:lnTo>
                    <a:pt x="1199172" y="630910"/>
                  </a:lnTo>
                  <a:lnTo>
                    <a:pt x="1175550" y="615099"/>
                  </a:lnTo>
                  <a:lnTo>
                    <a:pt x="1159446" y="607187"/>
                  </a:lnTo>
                  <a:lnTo>
                    <a:pt x="1143685" y="599414"/>
                  </a:lnTo>
                  <a:lnTo>
                    <a:pt x="1120051" y="591515"/>
                  </a:lnTo>
                  <a:lnTo>
                    <a:pt x="1096429" y="583336"/>
                  </a:lnTo>
                  <a:lnTo>
                    <a:pt x="1080668" y="575424"/>
                  </a:lnTo>
                  <a:lnTo>
                    <a:pt x="1057033" y="567651"/>
                  </a:lnTo>
                  <a:lnTo>
                    <a:pt x="1033399" y="559752"/>
                  </a:lnTo>
                  <a:lnTo>
                    <a:pt x="1001877" y="551840"/>
                  </a:lnTo>
                  <a:lnTo>
                    <a:pt x="978255" y="543941"/>
                  </a:lnTo>
                  <a:lnTo>
                    <a:pt x="954620" y="543941"/>
                  </a:lnTo>
                  <a:lnTo>
                    <a:pt x="923099" y="536168"/>
                  </a:lnTo>
                  <a:lnTo>
                    <a:pt x="899134" y="528256"/>
                  </a:lnTo>
                  <a:lnTo>
                    <a:pt x="867613" y="528256"/>
                  </a:lnTo>
                  <a:lnTo>
                    <a:pt x="836104" y="520357"/>
                  </a:lnTo>
                  <a:lnTo>
                    <a:pt x="804595" y="520357"/>
                  </a:lnTo>
                  <a:lnTo>
                    <a:pt x="773087" y="520357"/>
                  </a:lnTo>
                  <a:lnTo>
                    <a:pt x="741565" y="512584"/>
                  </a:lnTo>
                  <a:lnTo>
                    <a:pt x="710044" y="512584"/>
                  </a:lnTo>
                  <a:lnTo>
                    <a:pt x="678548" y="512584"/>
                  </a:lnTo>
                  <a:lnTo>
                    <a:pt x="647039" y="512584"/>
                  </a:lnTo>
                  <a:lnTo>
                    <a:pt x="615188" y="512584"/>
                  </a:lnTo>
                  <a:lnTo>
                    <a:pt x="583666" y="512584"/>
                  </a:lnTo>
                  <a:lnTo>
                    <a:pt x="552157" y="512584"/>
                  </a:lnTo>
                  <a:lnTo>
                    <a:pt x="520636" y="520357"/>
                  </a:lnTo>
                  <a:lnTo>
                    <a:pt x="489127" y="520357"/>
                  </a:lnTo>
                  <a:lnTo>
                    <a:pt x="457619" y="520357"/>
                  </a:lnTo>
                  <a:lnTo>
                    <a:pt x="426097" y="528256"/>
                  </a:lnTo>
                  <a:lnTo>
                    <a:pt x="394601" y="528256"/>
                  </a:lnTo>
                  <a:lnTo>
                    <a:pt x="370611" y="536168"/>
                  </a:lnTo>
                  <a:lnTo>
                    <a:pt x="339090" y="543941"/>
                  </a:lnTo>
                  <a:lnTo>
                    <a:pt x="315468" y="543941"/>
                  </a:lnTo>
                  <a:lnTo>
                    <a:pt x="291833" y="551840"/>
                  </a:lnTo>
                  <a:lnTo>
                    <a:pt x="260311" y="559752"/>
                  </a:lnTo>
                  <a:lnTo>
                    <a:pt x="236677" y="567651"/>
                  </a:lnTo>
                  <a:lnTo>
                    <a:pt x="213055" y="575424"/>
                  </a:lnTo>
                  <a:lnTo>
                    <a:pt x="197294" y="583336"/>
                  </a:lnTo>
                  <a:lnTo>
                    <a:pt x="173659" y="591515"/>
                  </a:lnTo>
                  <a:lnTo>
                    <a:pt x="150025" y="599414"/>
                  </a:lnTo>
                  <a:lnTo>
                    <a:pt x="134264" y="607187"/>
                  </a:lnTo>
                  <a:lnTo>
                    <a:pt x="118516" y="615099"/>
                  </a:lnTo>
                  <a:lnTo>
                    <a:pt x="94538" y="630910"/>
                  </a:lnTo>
                  <a:lnTo>
                    <a:pt x="78778" y="638670"/>
                  </a:lnTo>
                  <a:lnTo>
                    <a:pt x="70904" y="646582"/>
                  </a:lnTo>
                  <a:lnTo>
                    <a:pt x="55143" y="662254"/>
                  </a:lnTo>
                  <a:lnTo>
                    <a:pt x="39395" y="670166"/>
                  </a:lnTo>
                  <a:lnTo>
                    <a:pt x="31508" y="678065"/>
                  </a:lnTo>
                  <a:lnTo>
                    <a:pt x="31508" y="685838"/>
                  </a:lnTo>
                  <a:lnTo>
                    <a:pt x="23634" y="693750"/>
                  </a:lnTo>
                  <a:lnTo>
                    <a:pt x="15760" y="701649"/>
                  </a:lnTo>
                  <a:lnTo>
                    <a:pt x="15760" y="709422"/>
                  </a:lnTo>
                  <a:lnTo>
                    <a:pt x="7886" y="717321"/>
                  </a:lnTo>
                  <a:lnTo>
                    <a:pt x="7886" y="733132"/>
                  </a:lnTo>
                  <a:lnTo>
                    <a:pt x="0" y="741324"/>
                  </a:lnTo>
                  <a:lnTo>
                    <a:pt x="0" y="756996"/>
                  </a:lnTo>
                  <a:lnTo>
                    <a:pt x="0" y="1537246"/>
                  </a:lnTo>
                  <a:lnTo>
                    <a:pt x="23634" y="1537246"/>
                  </a:lnTo>
                  <a:lnTo>
                    <a:pt x="23634" y="756996"/>
                  </a:lnTo>
                  <a:lnTo>
                    <a:pt x="23634" y="749084"/>
                  </a:lnTo>
                  <a:lnTo>
                    <a:pt x="23634" y="733132"/>
                  </a:lnTo>
                  <a:lnTo>
                    <a:pt x="23634" y="725233"/>
                  </a:lnTo>
                  <a:lnTo>
                    <a:pt x="31508" y="717321"/>
                  </a:lnTo>
                  <a:lnTo>
                    <a:pt x="39395" y="701649"/>
                  </a:lnTo>
                  <a:lnTo>
                    <a:pt x="47269" y="693750"/>
                  </a:lnTo>
                  <a:lnTo>
                    <a:pt x="55143" y="685838"/>
                  </a:lnTo>
                  <a:lnTo>
                    <a:pt x="66941" y="674103"/>
                  </a:lnTo>
                  <a:lnTo>
                    <a:pt x="70904" y="678065"/>
                  </a:lnTo>
                  <a:lnTo>
                    <a:pt x="78778" y="662254"/>
                  </a:lnTo>
                  <a:lnTo>
                    <a:pt x="94538" y="654494"/>
                  </a:lnTo>
                  <a:lnTo>
                    <a:pt x="110299" y="646582"/>
                  </a:lnTo>
                  <a:lnTo>
                    <a:pt x="126390" y="638670"/>
                  </a:lnTo>
                  <a:lnTo>
                    <a:pt x="142151" y="622998"/>
                  </a:lnTo>
                  <a:lnTo>
                    <a:pt x="157899" y="615099"/>
                  </a:lnTo>
                  <a:lnTo>
                    <a:pt x="181546" y="607187"/>
                  </a:lnTo>
                  <a:lnTo>
                    <a:pt x="197294" y="599414"/>
                  </a:lnTo>
                  <a:lnTo>
                    <a:pt x="220941" y="591515"/>
                  </a:lnTo>
                  <a:lnTo>
                    <a:pt x="244563" y="583336"/>
                  </a:lnTo>
                  <a:lnTo>
                    <a:pt x="268198" y="583336"/>
                  </a:lnTo>
                  <a:lnTo>
                    <a:pt x="291833" y="575424"/>
                  </a:lnTo>
                  <a:lnTo>
                    <a:pt x="323354" y="567651"/>
                  </a:lnTo>
                  <a:lnTo>
                    <a:pt x="346976" y="559752"/>
                  </a:lnTo>
                  <a:lnTo>
                    <a:pt x="370611" y="559752"/>
                  </a:lnTo>
                  <a:lnTo>
                    <a:pt x="402475" y="551840"/>
                  </a:lnTo>
                  <a:lnTo>
                    <a:pt x="433984" y="543941"/>
                  </a:lnTo>
                  <a:lnTo>
                    <a:pt x="457619" y="543941"/>
                  </a:lnTo>
                  <a:lnTo>
                    <a:pt x="489127" y="543941"/>
                  </a:lnTo>
                  <a:lnTo>
                    <a:pt x="520636" y="536168"/>
                  </a:lnTo>
                  <a:lnTo>
                    <a:pt x="552157" y="536168"/>
                  </a:lnTo>
                  <a:lnTo>
                    <a:pt x="773087" y="536168"/>
                  </a:lnTo>
                  <a:lnTo>
                    <a:pt x="804595" y="543941"/>
                  </a:lnTo>
                  <a:lnTo>
                    <a:pt x="836104" y="543941"/>
                  </a:lnTo>
                  <a:lnTo>
                    <a:pt x="867613" y="543941"/>
                  </a:lnTo>
                  <a:lnTo>
                    <a:pt x="891260" y="551840"/>
                  </a:lnTo>
                  <a:lnTo>
                    <a:pt x="923099" y="559752"/>
                  </a:lnTo>
                  <a:lnTo>
                    <a:pt x="946746" y="559752"/>
                  </a:lnTo>
                  <a:lnTo>
                    <a:pt x="970978" y="565835"/>
                  </a:lnTo>
                  <a:lnTo>
                    <a:pt x="970381" y="567651"/>
                  </a:lnTo>
                  <a:lnTo>
                    <a:pt x="1001877" y="575424"/>
                  </a:lnTo>
                  <a:lnTo>
                    <a:pt x="1025512" y="583336"/>
                  </a:lnTo>
                  <a:lnTo>
                    <a:pt x="1049159" y="583336"/>
                  </a:lnTo>
                  <a:lnTo>
                    <a:pt x="1072794" y="591515"/>
                  </a:lnTo>
                  <a:lnTo>
                    <a:pt x="1096429" y="599414"/>
                  </a:lnTo>
                  <a:lnTo>
                    <a:pt x="1112177" y="607187"/>
                  </a:lnTo>
                  <a:lnTo>
                    <a:pt x="1135811" y="615099"/>
                  </a:lnTo>
                  <a:lnTo>
                    <a:pt x="1151572" y="622998"/>
                  </a:lnTo>
                  <a:lnTo>
                    <a:pt x="1167320" y="638670"/>
                  </a:lnTo>
                  <a:lnTo>
                    <a:pt x="1183411" y="646582"/>
                  </a:lnTo>
                  <a:lnTo>
                    <a:pt x="1199172" y="654494"/>
                  </a:lnTo>
                  <a:lnTo>
                    <a:pt x="1214932" y="662254"/>
                  </a:lnTo>
                  <a:lnTo>
                    <a:pt x="1222806" y="678065"/>
                  </a:lnTo>
                  <a:lnTo>
                    <a:pt x="1226756" y="674103"/>
                  </a:lnTo>
                  <a:lnTo>
                    <a:pt x="1238567" y="685838"/>
                  </a:lnTo>
                  <a:lnTo>
                    <a:pt x="1246454" y="693750"/>
                  </a:lnTo>
                  <a:lnTo>
                    <a:pt x="1254328" y="701649"/>
                  </a:lnTo>
                  <a:lnTo>
                    <a:pt x="1262202" y="717321"/>
                  </a:lnTo>
                  <a:lnTo>
                    <a:pt x="1270088" y="725233"/>
                  </a:lnTo>
                  <a:lnTo>
                    <a:pt x="1270088" y="733132"/>
                  </a:lnTo>
                  <a:lnTo>
                    <a:pt x="1270088" y="749084"/>
                  </a:lnTo>
                  <a:lnTo>
                    <a:pt x="1270088" y="756996"/>
                  </a:lnTo>
                  <a:lnTo>
                    <a:pt x="1270088" y="1513662"/>
                  </a:lnTo>
                  <a:lnTo>
                    <a:pt x="1293710" y="1513662"/>
                  </a:lnTo>
                  <a:lnTo>
                    <a:pt x="1293710" y="1284909"/>
                  </a:lnTo>
                  <a:lnTo>
                    <a:pt x="1656448" y="1284909"/>
                  </a:lnTo>
                  <a:lnTo>
                    <a:pt x="1656448" y="1174483"/>
                  </a:lnTo>
                  <a:close/>
                </a:path>
                <a:path w="5466715" h="2136775">
                  <a:moveTo>
                    <a:pt x="5466702" y="370674"/>
                  </a:moveTo>
                  <a:lnTo>
                    <a:pt x="5024818" y="370674"/>
                  </a:lnTo>
                  <a:lnTo>
                    <a:pt x="5024818" y="0"/>
                  </a:lnTo>
                  <a:lnTo>
                    <a:pt x="4914531" y="0"/>
                  </a:lnTo>
                  <a:lnTo>
                    <a:pt x="4914531" y="2136279"/>
                  </a:lnTo>
                  <a:lnTo>
                    <a:pt x="5024818" y="2136279"/>
                  </a:lnTo>
                  <a:lnTo>
                    <a:pt x="5024818" y="1899666"/>
                  </a:lnTo>
                  <a:lnTo>
                    <a:pt x="5466702" y="1899666"/>
                  </a:lnTo>
                  <a:lnTo>
                    <a:pt x="5466702" y="1789582"/>
                  </a:lnTo>
                  <a:lnTo>
                    <a:pt x="5024818" y="1789582"/>
                  </a:lnTo>
                  <a:lnTo>
                    <a:pt x="5024818" y="481101"/>
                  </a:lnTo>
                  <a:lnTo>
                    <a:pt x="5466702" y="481101"/>
                  </a:lnTo>
                  <a:lnTo>
                    <a:pt x="5466702" y="370674"/>
                  </a:lnTo>
                  <a:close/>
                </a:path>
              </a:pathLst>
            </a:custGeom>
            <a:solidFill>
              <a:srgbClr val="25221E"/>
            </a:solidFill>
          </p:spPr>
          <p:txBody>
            <a:bodyPr wrap="square" lIns="0" tIns="0" rIns="0" bIns="0" rtlCol="0"/>
            <a:lstStyle/>
            <a:p>
              <a:endParaRPr/>
            </a:p>
          </p:txBody>
        </p:sp>
        <p:sp>
          <p:nvSpPr>
            <p:cNvPr id="16" name="object 16"/>
            <p:cNvSpPr/>
            <p:nvPr/>
          </p:nvSpPr>
          <p:spPr>
            <a:xfrm>
              <a:off x="3809999" y="4191000"/>
              <a:ext cx="521970" cy="968375"/>
            </a:xfrm>
            <a:custGeom>
              <a:avLst/>
              <a:gdLst/>
              <a:ahLst/>
              <a:cxnLst/>
              <a:rect l="l" t="t" r="r" b="b"/>
              <a:pathLst>
                <a:path w="521970" h="968375">
                  <a:moveTo>
                    <a:pt x="0" y="0"/>
                  </a:moveTo>
                  <a:lnTo>
                    <a:pt x="521357" y="968235"/>
                  </a:lnTo>
                </a:path>
              </a:pathLst>
            </a:custGeom>
            <a:ln w="9524">
              <a:solidFill>
                <a:srgbClr val="000000"/>
              </a:solidFill>
            </a:ln>
          </p:spPr>
          <p:txBody>
            <a:bodyPr wrap="square" lIns="0" tIns="0" rIns="0" bIns="0" rtlCol="0"/>
            <a:lstStyle/>
            <a:p>
              <a:endParaRPr/>
            </a:p>
          </p:txBody>
        </p:sp>
        <p:sp>
          <p:nvSpPr>
            <p:cNvPr id="17" name="object 17"/>
            <p:cNvSpPr/>
            <p:nvPr/>
          </p:nvSpPr>
          <p:spPr>
            <a:xfrm>
              <a:off x="4273727" y="5096446"/>
              <a:ext cx="69850" cy="85725"/>
            </a:xfrm>
            <a:custGeom>
              <a:avLst/>
              <a:gdLst/>
              <a:ahLst/>
              <a:cxnLst/>
              <a:rect l="l" t="t" r="r" b="b"/>
              <a:pathLst>
                <a:path w="69850" h="85725">
                  <a:moveTo>
                    <a:pt x="67094" y="0"/>
                  </a:moveTo>
                  <a:lnTo>
                    <a:pt x="0" y="36118"/>
                  </a:lnTo>
                  <a:lnTo>
                    <a:pt x="69672" y="85153"/>
                  </a:lnTo>
                  <a:lnTo>
                    <a:pt x="67094" y="0"/>
                  </a:lnTo>
                  <a:close/>
                </a:path>
              </a:pathLst>
            </a:custGeom>
            <a:solidFill>
              <a:srgbClr val="000000"/>
            </a:solidFill>
          </p:spPr>
          <p:txBody>
            <a:bodyPr wrap="square" lIns="0" tIns="0" rIns="0" bIns="0" rtlCol="0"/>
            <a:lstStyle/>
            <a:p>
              <a:endParaRPr/>
            </a:p>
          </p:txBody>
        </p:sp>
      </p:grpSp>
      <p:sp>
        <p:nvSpPr>
          <p:cNvPr id="18" name="object 18"/>
          <p:cNvSpPr txBox="1"/>
          <p:nvPr/>
        </p:nvSpPr>
        <p:spPr>
          <a:xfrm>
            <a:off x="2745739" y="4278762"/>
            <a:ext cx="3496945" cy="1479550"/>
          </a:xfrm>
          <a:prstGeom prst="rect">
            <a:avLst/>
          </a:prstGeom>
        </p:spPr>
        <p:txBody>
          <a:bodyPr vert="horz" wrap="square" lIns="0" tIns="15875" rIns="0" bIns="0" rtlCol="0">
            <a:spAutoFit/>
          </a:bodyPr>
          <a:lstStyle/>
          <a:p>
            <a:pPr marR="5080" algn="r">
              <a:lnSpc>
                <a:spcPct val="100000"/>
              </a:lnSpc>
              <a:spcBef>
                <a:spcPts val="125"/>
              </a:spcBef>
            </a:pPr>
            <a:r>
              <a:rPr sz="2600" b="1" spc="-5" dirty="0">
                <a:solidFill>
                  <a:srgbClr val="25221E"/>
                </a:solidFill>
                <a:latin typeface="Arial"/>
                <a:cs typeface="Arial"/>
              </a:rPr>
              <a:t>B</a:t>
            </a:r>
            <a:r>
              <a:rPr sz="2600" b="1" spc="15" dirty="0">
                <a:solidFill>
                  <a:srgbClr val="25221E"/>
                </a:solidFill>
                <a:latin typeface="Arial"/>
                <a:cs typeface="Arial"/>
              </a:rPr>
              <a:t>us</a:t>
            </a:r>
            <a:endParaRPr sz="2600">
              <a:latin typeface="Arial"/>
              <a:cs typeface="Arial"/>
            </a:endParaRPr>
          </a:p>
          <a:p>
            <a:pPr>
              <a:lnSpc>
                <a:spcPct val="100000"/>
              </a:lnSpc>
            </a:pPr>
            <a:endParaRPr sz="2900">
              <a:latin typeface="Arial"/>
              <a:cs typeface="Arial"/>
            </a:endParaRPr>
          </a:p>
          <a:p>
            <a:pPr marL="12700">
              <a:lnSpc>
                <a:spcPct val="100000"/>
              </a:lnSpc>
              <a:spcBef>
                <a:spcPts val="2090"/>
              </a:spcBef>
            </a:pPr>
            <a:r>
              <a:rPr sz="2400" b="1" spc="-5" dirty="0">
                <a:latin typeface="Arial"/>
                <a:cs typeface="Arial"/>
              </a:rPr>
              <a:t>Módulo de</a:t>
            </a:r>
            <a:r>
              <a:rPr sz="2400" b="1" spc="-10" dirty="0">
                <a:latin typeface="Arial"/>
                <a:cs typeface="Arial"/>
              </a:rPr>
              <a:t> </a:t>
            </a:r>
            <a:r>
              <a:rPr sz="2400" b="1" spc="-5" dirty="0">
                <a:latin typeface="Arial"/>
                <a:cs typeface="Arial"/>
              </a:rPr>
              <a:t>E/S</a:t>
            </a:r>
            <a:endParaRPr sz="2400">
              <a:latin typeface="Arial"/>
              <a:cs typeface="Arial"/>
            </a:endParaRPr>
          </a:p>
        </p:txBody>
      </p:sp>
      <p:sp>
        <p:nvSpPr>
          <p:cNvPr id="19" name="object 19"/>
          <p:cNvSpPr txBox="1">
            <a:spLocks noGrp="1"/>
          </p:cNvSpPr>
          <p:nvPr>
            <p:ph type="title"/>
          </p:nvPr>
        </p:nvSpPr>
        <p:spPr>
          <a:xfrm>
            <a:off x="1176832" y="207703"/>
            <a:ext cx="6193790" cy="543560"/>
          </a:xfrm>
          <a:prstGeom prst="rect">
            <a:avLst/>
          </a:prstGeom>
        </p:spPr>
        <p:txBody>
          <a:bodyPr vert="horz" wrap="square" lIns="0" tIns="12700" rIns="0" bIns="0" rtlCol="0">
            <a:spAutoFit/>
          </a:bodyPr>
          <a:lstStyle/>
          <a:p>
            <a:pPr marL="12700">
              <a:lnSpc>
                <a:spcPct val="100000"/>
              </a:lnSpc>
              <a:spcBef>
                <a:spcPts val="100"/>
              </a:spcBef>
            </a:pPr>
            <a:r>
              <a:rPr sz="3400" spc="-5" dirty="0">
                <a:latin typeface="Arial"/>
                <a:cs typeface="Arial"/>
              </a:rPr>
              <a:t>Entrada/Salida (E/S):</a:t>
            </a:r>
            <a:r>
              <a:rPr sz="3400" spc="30" dirty="0">
                <a:latin typeface="Arial"/>
                <a:cs typeface="Arial"/>
              </a:rPr>
              <a:t> </a:t>
            </a:r>
            <a:r>
              <a:rPr sz="3400" spc="-5" dirty="0">
                <a:latin typeface="Arial"/>
                <a:cs typeface="Arial"/>
              </a:rPr>
              <a:t>periféricos</a:t>
            </a:r>
            <a:endParaRPr sz="3400" dirty="0">
              <a:latin typeface="Arial"/>
              <a:cs typeface="Arial"/>
            </a:endParaRPr>
          </a:p>
        </p:txBody>
      </p:sp>
      <p:sp>
        <p:nvSpPr>
          <p:cNvPr id="20" name="object 20"/>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21" name="object 21"/>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23</a:t>
            </a:fld>
            <a:endParaRPr spc="-25" dirty="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1E719-FD14-491C-9F94-31498D523487}"/>
              </a:ext>
            </a:extLst>
          </p:cNvPr>
          <p:cNvSpPr>
            <a:spLocks noGrp="1"/>
          </p:cNvSpPr>
          <p:nvPr>
            <p:ph type="title"/>
          </p:nvPr>
        </p:nvSpPr>
        <p:spPr>
          <a:xfrm>
            <a:off x="152400" y="365126"/>
            <a:ext cx="8362950" cy="1325563"/>
          </a:xfrm>
        </p:spPr>
        <p:txBody>
          <a:bodyPr/>
          <a:lstStyle/>
          <a:p>
            <a:r>
              <a:rPr lang="es-ES" dirty="0"/>
              <a:t>Disco Magnético: Latencia y Bloques/Caracteres</a:t>
            </a:r>
          </a:p>
        </p:txBody>
      </p:sp>
      <p:sp>
        <p:nvSpPr>
          <p:cNvPr id="3" name="Marcador de contenido 2">
            <a:extLst>
              <a:ext uri="{FF2B5EF4-FFF2-40B4-BE49-F238E27FC236}">
                <a16:creationId xmlns:a16="http://schemas.microsoft.com/office/drawing/2014/main" id="{BEC45385-C41C-4FB9-BE74-360232BC929B}"/>
              </a:ext>
            </a:extLst>
          </p:cNvPr>
          <p:cNvSpPr>
            <a:spLocks noGrp="1"/>
          </p:cNvSpPr>
          <p:nvPr>
            <p:ph idx="1"/>
          </p:nvPr>
        </p:nvSpPr>
        <p:spPr/>
        <p:txBody>
          <a:bodyPr/>
          <a:lstStyle/>
          <a:p>
            <a:endParaRPr lang="es-ES" dirty="0"/>
          </a:p>
        </p:txBody>
      </p:sp>
      <p:pic>
        <p:nvPicPr>
          <p:cNvPr id="4" name="image36.png">
            <a:extLst>
              <a:ext uri="{FF2B5EF4-FFF2-40B4-BE49-F238E27FC236}">
                <a16:creationId xmlns:a16="http://schemas.microsoft.com/office/drawing/2014/main" id="{13532C78-B3EF-4A55-A582-5B5EE70C21A3}"/>
              </a:ext>
            </a:extLst>
          </p:cNvPr>
          <p:cNvPicPr>
            <a:picLocks noChangeAspect="1"/>
          </p:cNvPicPr>
          <p:nvPr/>
        </p:nvPicPr>
        <p:blipFill>
          <a:blip r:embed="rId3" cstate="print"/>
          <a:stretch>
            <a:fillRect/>
          </a:stretch>
        </p:blipFill>
        <p:spPr>
          <a:xfrm>
            <a:off x="492282" y="2133600"/>
            <a:ext cx="8159436" cy="2943225"/>
          </a:xfrm>
          <a:prstGeom prst="rect">
            <a:avLst/>
          </a:prstGeom>
        </p:spPr>
      </p:pic>
    </p:spTree>
    <p:extLst>
      <p:ext uri="{BB962C8B-B14F-4D97-AF65-F5344CB8AC3E}">
        <p14:creationId xmlns:p14="http://schemas.microsoft.com/office/powerpoint/2010/main" val="786665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BBBB0-DF56-4632-A91D-9A592AA38E80}"/>
              </a:ext>
            </a:extLst>
          </p:cNvPr>
          <p:cNvSpPr>
            <a:spLocks noGrp="1"/>
          </p:cNvSpPr>
          <p:nvPr>
            <p:ph type="title"/>
          </p:nvPr>
        </p:nvSpPr>
        <p:spPr/>
        <p:txBody>
          <a:bodyPr/>
          <a:lstStyle/>
          <a:p>
            <a:r>
              <a:rPr lang="es-ES" dirty="0"/>
              <a:t>E/S y Concurrencia </a:t>
            </a:r>
          </a:p>
        </p:txBody>
      </p:sp>
      <p:sp>
        <p:nvSpPr>
          <p:cNvPr id="3" name="Marcador de contenido 2">
            <a:extLst>
              <a:ext uri="{FF2B5EF4-FFF2-40B4-BE49-F238E27FC236}">
                <a16:creationId xmlns:a16="http://schemas.microsoft.com/office/drawing/2014/main" id="{C8FAFD62-CAF5-47A1-B6AD-E8EDFCC02B72}"/>
              </a:ext>
            </a:extLst>
          </p:cNvPr>
          <p:cNvSpPr>
            <a:spLocks noGrp="1"/>
          </p:cNvSpPr>
          <p:nvPr>
            <p:ph idx="1"/>
          </p:nvPr>
        </p:nvSpPr>
        <p:spPr>
          <a:xfrm>
            <a:off x="628650" y="1447800"/>
            <a:ext cx="7886700" cy="4729163"/>
          </a:xfrm>
        </p:spPr>
        <p:txBody>
          <a:bodyPr>
            <a:normAutofit/>
          </a:bodyPr>
          <a:lstStyle/>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 periféricos son sensiblemente más lentos que el procesador, por ejemplo, durante el</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tiempo que se tarda en acceder a una información almacenada en un disco, un procesador es capaz de ejecutar varios millones de instrucciones de máquina </a:t>
            </a: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Es muy conveniente que mientras se está esperando a que se complete una operación de E/S el procesador esté ejecutando un programa útil y no un bucle de espera.</a:t>
            </a: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 operación de E/S se compone de tres fases, envío 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orden al periférico, lectura o escritura de los datos y fin de la operación.</a:t>
            </a:r>
            <a:endParaRPr lang="es-ES" sz="1800" dirty="0">
              <a:effectLst/>
              <a:latin typeface="Times New Roman" panose="02020603050405020304" pitchFamily="18" charset="0"/>
              <a:ea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Las computadoras presentan tres modos básicos de realizar operaciones de E/S: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programada,</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por</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interrupciones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y</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por</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DMA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s-ES" sz="1800" i="1" dirty="0" err="1">
                <a:effectLst/>
                <a:latin typeface="Arial" panose="020B0604020202020204" pitchFamily="34" charset="0"/>
                <a:ea typeface="Times New Roman" panose="02020603050405020304" pitchFamily="18" charset="0"/>
                <a:cs typeface="Times New Roman" panose="02020603050405020304" pitchFamily="18" charset="0"/>
              </a:rPr>
              <a:t>direct</a:t>
            </a:r>
            <a:r>
              <a:rPr lang="es-ES" sz="1800" i="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err="1">
                <a:effectLst/>
                <a:latin typeface="Arial" panose="020B0604020202020204" pitchFamily="34" charset="0"/>
                <a:ea typeface="Times New Roman" panose="02020603050405020304" pitchFamily="18" charset="0"/>
                <a:cs typeface="Times New Roman" panose="02020603050405020304" pitchFamily="18" charset="0"/>
              </a:rPr>
              <a:t>memory</a:t>
            </a:r>
            <a:r>
              <a:rPr lang="es-ES" sz="1800" i="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err="1">
                <a:effectLst/>
                <a:latin typeface="Arial" panose="020B0604020202020204" pitchFamily="34" charset="0"/>
                <a:ea typeface="Times New Roman" panose="02020603050405020304" pitchFamily="18" charset="0"/>
                <a:cs typeface="Times New Roman" panose="02020603050405020304" pitchFamily="18" charset="0"/>
              </a:rPr>
              <a:t>access</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 </a:t>
            </a:r>
          </a:p>
          <a:p>
            <a:endParaRPr lang="es-ES" sz="1800" dirty="0">
              <a:effectLst/>
              <a:latin typeface="Times New Roman" panose="02020603050405020304" pitchFamily="18" charset="0"/>
              <a:ea typeface="Times New Roman" panose="02020603050405020304" pitchFamily="18" charset="0"/>
            </a:endParaRPr>
          </a:p>
          <a:p>
            <a:endParaRPr lang="es-ES" dirty="0"/>
          </a:p>
        </p:txBody>
      </p:sp>
    </p:spTree>
    <p:extLst>
      <p:ext uri="{BB962C8B-B14F-4D97-AF65-F5344CB8AC3E}">
        <p14:creationId xmlns:p14="http://schemas.microsoft.com/office/powerpoint/2010/main" val="1873937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68CBD-74A7-4465-9143-A6EFB5765704}"/>
              </a:ext>
            </a:extLst>
          </p:cNvPr>
          <p:cNvSpPr>
            <a:spLocks noGrp="1"/>
          </p:cNvSpPr>
          <p:nvPr>
            <p:ph type="title"/>
          </p:nvPr>
        </p:nvSpPr>
        <p:spPr/>
        <p:txBody>
          <a:bodyPr/>
          <a:lstStyle/>
          <a:p>
            <a:r>
              <a:rPr lang="es-ES" dirty="0"/>
              <a:t>Sistemas </a:t>
            </a:r>
            <a:r>
              <a:rPr lang="es-ES" dirty="0" err="1"/>
              <a:t>MultiProcesador</a:t>
            </a:r>
            <a:r>
              <a:rPr lang="es-ES" dirty="0"/>
              <a:t> vs. </a:t>
            </a:r>
            <a:r>
              <a:rPr lang="es-ES" dirty="0" err="1"/>
              <a:t>MultiComputadora</a:t>
            </a:r>
            <a:endParaRPr lang="es-ES" dirty="0"/>
          </a:p>
        </p:txBody>
      </p:sp>
      <p:sp>
        <p:nvSpPr>
          <p:cNvPr id="3" name="Marcador de contenido 2">
            <a:extLst>
              <a:ext uri="{FF2B5EF4-FFF2-40B4-BE49-F238E27FC236}">
                <a16:creationId xmlns:a16="http://schemas.microsoft.com/office/drawing/2014/main" id="{2DF21D8E-C2DF-4944-9A68-E450CCEAD1F6}"/>
              </a:ext>
            </a:extLst>
          </p:cNvPr>
          <p:cNvSpPr>
            <a:spLocks noGrp="1"/>
          </p:cNvSpPr>
          <p:nvPr>
            <p:ph idx="1"/>
          </p:nvPr>
        </p:nvSpPr>
        <p:spPr/>
        <p:txBody>
          <a:bodyPr/>
          <a:lstStyle/>
          <a:p>
            <a:endParaRPr lang="es-ES"/>
          </a:p>
        </p:txBody>
      </p:sp>
      <p:pic>
        <p:nvPicPr>
          <p:cNvPr id="4" name="image45.png">
            <a:extLst>
              <a:ext uri="{FF2B5EF4-FFF2-40B4-BE49-F238E27FC236}">
                <a16:creationId xmlns:a16="http://schemas.microsoft.com/office/drawing/2014/main" id="{13A68BAC-7C1B-4775-93F8-F6E57CF42ADE}"/>
              </a:ext>
            </a:extLst>
          </p:cNvPr>
          <p:cNvPicPr>
            <a:picLocks noChangeAspect="1"/>
          </p:cNvPicPr>
          <p:nvPr/>
        </p:nvPicPr>
        <p:blipFill>
          <a:blip r:embed="rId3" cstate="print"/>
          <a:stretch>
            <a:fillRect/>
          </a:stretch>
        </p:blipFill>
        <p:spPr>
          <a:xfrm>
            <a:off x="1447800" y="2209800"/>
            <a:ext cx="6096000" cy="2772100"/>
          </a:xfrm>
          <a:prstGeom prst="rect">
            <a:avLst/>
          </a:prstGeom>
        </p:spPr>
      </p:pic>
    </p:spTree>
    <p:extLst>
      <p:ext uri="{BB962C8B-B14F-4D97-AF65-F5344CB8AC3E}">
        <p14:creationId xmlns:p14="http://schemas.microsoft.com/office/powerpoint/2010/main" val="3392837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68CBD-74A7-4465-9143-A6EFB5765704}"/>
              </a:ext>
            </a:extLst>
          </p:cNvPr>
          <p:cNvSpPr>
            <a:spLocks noGrp="1"/>
          </p:cNvSpPr>
          <p:nvPr>
            <p:ph type="title"/>
          </p:nvPr>
        </p:nvSpPr>
        <p:spPr/>
        <p:txBody>
          <a:bodyPr/>
          <a:lstStyle/>
          <a:p>
            <a:r>
              <a:rPr lang="es-ES" dirty="0"/>
              <a:t>Sistemas </a:t>
            </a:r>
            <a:r>
              <a:rPr lang="es-ES" dirty="0" err="1"/>
              <a:t>MultiProcesador</a:t>
            </a:r>
            <a:r>
              <a:rPr lang="es-ES" dirty="0"/>
              <a:t> vs. </a:t>
            </a:r>
            <a:r>
              <a:rPr lang="es-ES" dirty="0" err="1"/>
              <a:t>MultiComputadora</a:t>
            </a:r>
            <a:endParaRPr lang="es-ES" dirty="0"/>
          </a:p>
        </p:txBody>
      </p:sp>
      <p:sp>
        <p:nvSpPr>
          <p:cNvPr id="3" name="Marcador de contenido 2">
            <a:extLst>
              <a:ext uri="{FF2B5EF4-FFF2-40B4-BE49-F238E27FC236}">
                <a16:creationId xmlns:a16="http://schemas.microsoft.com/office/drawing/2014/main" id="{2DF21D8E-C2DF-4944-9A68-E450CCEAD1F6}"/>
              </a:ext>
            </a:extLst>
          </p:cNvPr>
          <p:cNvSpPr>
            <a:spLocks noGrp="1"/>
          </p:cNvSpPr>
          <p:nvPr>
            <p:ph idx="1"/>
          </p:nvPr>
        </p:nvSpPr>
        <p:spPr/>
        <p:txBody>
          <a:bodyPr/>
          <a:lstStyle/>
          <a:p>
            <a:endParaRPr lang="es-ES"/>
          </a:p>
        </p:txBody>
      </p:sp>
      <p:pic>
        <p:nvPicPr>
          <p:cNvPr id="6" name="Imagen 5">
            <a:extLst>
              <a:ext uri="{FF2B5EF4-FFF2-40B4-BE49-F238E27FC236}">
                <a16:creationId xmlns:a16="http://schemas.microsoft.com/office/drawing/2014/main" id="{77769BBB-0930-4AF9-BE68-69271F73879E}"/>
              </a:ext>
            </a:extLst>
          </p:cNvPr>
          <p:cNvPicPr>
            <a:picLocks noChangeAspect="1"/>
          </p:cNvPicPr>
          <p:nvPr/>
        </p:nvPicPr>
        <p:blipFill>
          <a:blip r:embed="rId3"/>
          <a:stretch>
            <a:fillRect/>
          </a:stretch>
        </p:blipFill>
        <p:spPr>
          <a:xfrm>
            <a:off x="1452562" y="2448719"/>
            <a:ext cx="6238875" cy="3105150"/>
          </a:xfrm>
          <a:prstGeom prst="rect">
            <a:avLst/>
          </a:prstGeom>
        </p:spPr>
      </p:pic>
    </p:spTree>
    <p:extLst>
      <p:ext uri="{BB962C8B-B14F-4D97-AF65-F5344CB8AC3E}">
        <p14:creationId xmlns:p14="http://schemas.microsoft.com/office/powerpoint/2010/main" val="2041011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A7172A-19FB-46AE-8E19-99A673365937}"/>
              </a:ext>
            </a:extLst>
          </p:cNvPr>
          <p:cNvSpPr>
            <a:spLocks noGrp="1"/>
          </p:cNvSpPr>
          <p:nvPr>
            <p:ph type="title"/>
          </p:nvPr>
        </p:nvSpPr>
        <p:spPr/>
        <p:txBody>
          <a:bodyPr/>
          <a:lstStyle/>
          <a:p>
            <a:r>
              <a:rPr lang="es-ES" dirty="0"/>
              <a:t>Paralelismo vs. Concurrencia</a:t>
            </a:r>
          </a:p>
        </p:txBody>
      </p:sp>
      <p:sp>
        <p:nvSpPr>
          <p:cNvPr id="3" name="Marcador de contenido 2">
            <a:extLst>
              <a:ext uri="{FF2B5EF4-FFF2-40B4-BE49-F238E27FC236}">
                <a16:creationId xmlns:a16="http://schemas.microsoft.com/office/drawing/2014/main" id="{B28E03E2-C9C3-4C10-8F8E-647B4CDC1762}"/>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F313BE95-AF09-4666-A35A-371DD20EB975}"/>
              </a:ext>
            </a:extLst>
          </p:cNvPr>
          <p:cNvPicPr>
            <a:picLocks noChangeAspect="1"/>
          </p:cNvPicPr>
          <p:nvPr/>
        </p:nvPicPr>
        <p:blipFill>
          <a:blip r:embed="rId2"/>
          <a:stretch>
            <a:fillRect/>
          </a:stretch>
        </p:blipFill>
        <p:spPr>
          <a:xfrm>
            <a:off x="307657" y="1447800"/>
            <a:ext cx="8528685" cy="5236912"/>
          </a:xfrm>
          <a:prstGeom prst="rect">
            <a:avLst/>
          </a:prstGeom>
        </p:spPr>
      </p:pic>
    </p:spTree>
    <p:extLst>
      <p:ext uri="{BB962C8B-B14F-4D97-AF65-F5344CB8AC3E}">
        <p14:creationId xmlns:p14="http://schemas.microsoft.com/office/powerpoint/2010/main" val="365080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5A496-315F-41F1-9340-EA3A23F4CD7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E1CE0314-1520-41DA-B298-93A0846E8A2A}"/>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7CAC7989-6196-4E1D-82DD-D1E5F000D3BD}"/>
              </a:ext>
            </a:extLst>
          </p:cNvPr>
          <p:cNvPicPr>
            <a:picLocks noChangeAspect="1"/>
          </p:cNvPicPr>
          <p:nvPr/>
        </p:nvPicPr>
        <p:blipFill>
          <a:blip r:embed="rId2"/>
          <a:stretch>
            <a:fillRect/>
          </a:stretch>
        </p:blipFill>
        <p:spPr>
          <a:xfrm>
            <a:off x="0" y="124865"/>
            <a:ext cx="9144000" cy="6608269"/>
          </a:xfrm>
          <a:prstGeom prst="rect">
            <a:avLst/>
          </a:prstGeom>
        </p:spPr>
      </p:pic>
    </p:spTree>
    <p:extLst>
      <p:ext uri="{BB962C8B-B14F-4D97-AF65-F5344CB8AC3E}">
        <p14:creationId xmlns:p14="http://schemas.microsoft.com/office/powerpoint/2010/main" val="245213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013CC5-2351-4EB5-BDD9-A44F89CC7A8D}"/>
              </a:ext>
            </a:extLst>
          </p:cNvPr>
          <p:cNvSpPr>
            <a:spLocks noGrp="1"/>
          </p:cNvSpPr>
          <p:nvPr>
            <p:ph type="title"/>
          </p:nvPr>
        </p:nvSpPr>
        <p:spPr/>
        <p:txBody>
          <a:bodyPr/>
          <a:lstStyle/>
          <a:p>
            <a:r>
              <a:rPr lang="es-ES" dirty="0"/>
              <a:t>¿Qué es una computadora?</a:t>
            </a:r>
          </a:p>
        </p:txBody>
      </p:sp>
      <p:sp>
        <p:nvSpPr>
          <p:cNvPr id="3" name="Marcador de contenido 2">
            <a:extLst>
              <a:ext uri="{FF2B5EF4-FFF2-40B4-BE49-F238E27FC236}">
                <a16:creationId xmlns:a16="http://schemas.microsoft.com/office/drawing/2014/main" id="{06EE322F-B97D-4F8F-839C-59DA98475DA7}"/>
              </a:ext>
            </a:extLst>
          </p:cNvPr>
          <p:cNvSpPr>
            <a:spLocks noGrp="1"/>
          </p:cNvSpPr>
          <p:nvPr>
            <p:ph idx="1"/>
          </p:nvPr>
        </p:nvSpPr>
        <p:spPr/>
        <p:txBody>
          <a:bodyPr/>
          <a:lstStyle/>
          <a:p>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computadora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una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máquina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destinada</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a</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procesar</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datos.</a:t>
            </a: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Se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parte del</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flujo</a:t>
            </a:r>
            <a:r>
              <a:rPr lang="es-ES"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datos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han</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procesados.</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Este</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flujo</a:t>
            </a:r>
            <a:r>
              <a:rPr lang="es-ES" sz="18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datos es tratado mediante un flujo de instrucciones de maquina, generado por la ejecución de un programa, y produce el flujo de datos resultado.</a:t>
            </a:r>
            <a:endParaRPr lang="es-ES" sz="1800" dirty="0">
              <a:effectLst/>
              <a:latin typeface="Times New Roman" panose="02020603050405020304" pitchFamily="18" charset="0"/>
              <a:ea typeface="Times New Roman" panose="02020603050405020304" pitchFamily="18" charset="0"/>
            </a:endParaRPr>
          </a:p>
          <a:p>
            <a:endParaRPr lang="es-ES" dirty="0"/>
          </a:p>
        </p:txBody>
      </p:sp>
      <p:pic>
        <p:nvPicPr>
          <p:cNvPr id="4" name="image2.png">
            <a:extLst>
              <a:ext uri="{FF2B5EF4-FFF2-40B4-BE49-F238E27FC236}">
                <a16:creationId xmlns:a16="http://schemas.microsoft.com/office/drawing/2014/main" id="{E93145AB-1407-4DA2-AD11-510A1A15FA54}"/>
              </a:ext>
            </a:extLst>
          </p:cNvPr>
          <p:cNvPicPr>
            <a:picLocks noChangeAspect="1"/>
          </p:cNvPicPr>
          <p:nvPr/>
        </p:nvPicPr>
        <p:blipFill>
          <a:blip r:embed="rId3" cstate="print"/>
          <a:stretch>
            <a:fillRect/>
          </a:stretch>
        </p:blipFill>
        <p:spPr>
          <a:xfrm>
            <a:off x="2057400" y="3408381"/>
            <a:ext cx="4572000" cy="2321719"/>
          </a:xfrm>
          <a:prstGeom prst="rect">
            <a:avLst/>
          </a:prstGeom>
        </p:spPr>
      </p:pic>
    </p:spTree>
    <p:extLst>
      <p:ext uri="{BB962C8B-B14F-4D97-AF65-F5344CB8AC3E}">
        <p14:creationId xmlns:p14="http://schemas.microsoft.com/office/powerpoint/2010/main" val="2089177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a:extLst>
              <a:ext uri="{FF2B5EF4-FFF2-40B4-BE49-F238E27FC236}">
                <a16:creationId xmlns:a16="http://schemas.microsoft.com/office/drawing/2014/main" id="{DEF636AF-9ADC-4F59-9EE1-57DD24EA7836}"/>
              </a:ext>
            </a:extLst>
          </p:cNvPr>
          <p:cNvSpPr>
            <a:spLocks noGrp="1"/>
          </p:cNvSpPr>
          <p:nvPr>
            <p:ph type="title" idx="4294967295"/>
          </p:nvPr>
        </p:nvSpPr>
        <p:spPr/>
        <p:txBody>
          <a:bodyPr/>
          <a:lstStyle/>
          <a:p>
            <a:pPr eaLnBrk="1" hangingPunct="1"/>
            <a:r>
              <a:rPr lang="es-ES_tradnl" altLang="es-ES"/>
              <a:t>¿Qué es la concurrencia?</a:t>
            </a:r>
          </a:p>
        </p:txBody>
      </p:sp>
      <p:grpSp>
        <p:nvGrpSpPr>
          <p:cNvPr id="7172" name="Group 5">
            <a:extLst>
              <a:ext uri="{FF2B5EF4-FFF2-40B4-BE49-F238E27FC236}">
                <a16:creationId xmlns:a16="http://schemas.microsoft.com/office/drawing/2014/main" id="{2434BA94-58BC-4284-B2ED-2EDCE1528BF6}"/>
              </a:ext>
            </a:extLst>
          </p:cNvPr>
          <p:cNvGrpSpPr>
            <a:grpSpLocks/>
          </p:cNvGrpSpPr>
          <p:nvPr/>
        </p:nvGrpSpPr>
        <p:grpSpPr bwMode="auto">
          <a:xfrm>
            <a:off x="1555750" y="2071688"/>
            <a:ext cx="2590800" cy="1828800"/>
            <a:chOff x="768" y="1344"/>
            <a:chExt cx="1632" cy="1152"/>
          </a:xfrm>
        </p:grpSpPr>
        <p:sp>
          <p:nvSpPr>
            <p:cNvPr id="7192" name="Line 3">
              <a:extLst>
                <a:ext uri="{FF2B5EF4-FFF2-40B4-BE49-F238E27FC236}">
                  <a16:creationId xmlns:a16="http://schemas.microsoft.com/office/drawing/2014/main" id="{B9AA84E1-556C-4F76-8399-D83825CAAB29}"/>
                </a:ext>
              </a:extLst>
            </p:cNvPr>
            <p:cNvSpPr>
              <a:spLocks noChangeShapeType="1"/>
            </p:cNvSpPr>
            <p:nvPr/>
          </p:nvSpPr>
          <p:spPr bwMode="auto">
            <a:xfrm>
              <a:off x="864" y="1344"/>
              <a:ext cx="0" cy="1152"/>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s-ES"/>
            </a:p>
          </p:txBody>
        </p:sp>
        <p:sp>
          <p:nvSpPr>
            <p:cNvPr id="7193" name="Line 4">
              <a:extLst>
                <a:ext uri="{FF2B5EF4-FFF2-40B4-BE49-F238E27FC236}">
                  <a16:creationId xmlns:a16="http://schemas.microsoft.com/office/drawing/2014/main" id="{6CC139CF-AABA-4B20-A521-1AAC980FE3B4}"/>
                </a:ext>
              </a:extLst>
            </p:cNvPr>
            <p:cNvSpPr>
              <a:spLocks noChangeShapeType="1"/>
            </p:cNvSpPr>
            <p:nvPr/>
          </p:nvSpPr>
          <p:spPr bwMode="auto">
            <a:xfrm>
              <a:off x="768" y="2400"/>
              <a:ext cx="1632"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s-ES"/>
            </a:p>
          </p:txBody>
        </p:sp>
      </p:grpSp>
      <p:grpSp>
        <p:nvGrpSpPr>
          <p:cNvPr id="7173" name="Group 8">
            <a:extLst>
              <a:ext uri="{FF2B5EF4-FFF2-40B4-BE49-F238E27FC236}">
                <a16:creationId xmlns:a16="http://schemas.microsoft.com/office/drawing/2014/main" id="{DE1EA9F2-1FE4-48F5-AD88-D43AFF82B4C7}"/>
              </a:ext>
            </a:extLst>
          </p:cNvPr>
          <p:cNvGrpSpPr>
            <a:grpSpLocks/>
          </p:cNvGrpSpPr>
          <p:nvPr/>
        </p:nvGrpSpPr>
        <p:grpSpPr bwMode="auto">
          <a:xfrm>
            <a:off x="5167313" y="2214563"/>
            <a:ext cx="2590800" cy="1828800"/>
            <a:chOff x="3168" y="1344"/>
            <a:chExt cx="1632" cy="1152"/>
          </a:xfrm>
        </p:grpSpPr>
        <p:sp>
          <p:nvSpPr>
            <p:cNvPr id="7190" name="Line 6">
              <a:extLst>
                <a:ext uri="{FF2B5EF4-FFF2-40B4-BE49-F238E27FC236}">
                  <a16:creationId xmlns:a16="http://schemas.microsoft.com/office/drawing/2014/main" id="{4C5DB5D8-A5A7-4FDE-A7DE-9560AB59B356}"/>
                </a:ext>
              </a:extLst>
            </p:cNvPr>
            <p:cNvSpPr>
              <a:spLocks noChangeShapeType="1"/>
            </p:cNvSpPr>
            <p:nvPr/>
          </p:nvSpPr>
          <p:spPr bwMode="auto">
            <a:xfrm>
              <a:off x="3264" y="1344"/>
              <a:ext cx="0" cy="1152"/>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s-ES"/>
            </a:p>
          </p:txBody>
        </p:sp>
        <p:sp>
          <p:nvSpPr>
            <p:cNvPr id="7191" name="Line 7">
              <a:extLst>
                <a:ext uri="{FF2B5EF4-FFF2-40B4-BE49-F238E27FC236}">
                  <a16:creationId xmlns:a16="http://schemas.microsoft.com/office/drawing/2014/main" id="{E791E9BD-8BC7-4CE5-82E4-B5B3E4F604EF}"/>
                </a:ext>
              </a:extLst>
            </p:cNvPr>
            <p:cNvSpPr>
              <a:spLocks noChangeShapeType="1"/>
            </p:cNvSpPr>
            <p:nvPr/>
          </p:nvSpPr>
          <p:spPr bwMode="auto">
            <a:xfrm>
              <a:off x="3168" y="2400"/>
              <a:ext cx="1632"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s-ES"/>
            </a:p>
          </p:txBody>
        </p:sp>
      </p:grpSp>
      <p:sp>
        <p:nvSpPr>
          <p:cNvPr id="7174" name="Line 9">
            <a:extLst>
              <a:ext uri="{FF2B5EF4-FFF2-40B4-BE49-F238E27FC236}">
                <a16:creationId xmlns:a16="http://schemas.microsoft.com/office/drawing/2014/main" id="{60C572DB-352B-4D5C-B0B3-34BEF75A1E31}"/>
              </a:ext>
            </a:extLst>
          </p:cNvPr>
          <p:cNvSpPr>
            <a:spLocks noChangeShapeType="1"/>
          </p:cNvSpPr>
          <p:nvPr/>
        </p:nvSpPr>
        <p:spPr bwMode="auto">
          <a:xfrm>
            <a:off x="2093913" y="2443163"/>
            <a:ext cx="1371600" cy="0"/>
          </a:xfrm>
          <a:prstGeom prst="line">
            <a:avLst/>
          </a:prstGeom>
          <a:noFill/>
          <a:ln w="127000">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ES"/>
          </a:p>
        </p:txBody>
      </p:sp>
      <p:sp>
        <p:nvSpPr>
          <p:cNvPr id="7175" name="Line 10">
            <a:extLst>
              <a:ext uri="{FF2B5EF4-FFF2-40B4-BE49-F238E27FC236}">
                <a16:creationId xmlns:a16="http://schemas.microsoft.com/office/drawing/2014/main" id="{BA9A40A1-8473-4D78-A679-B3009BACE801}"/>
              </a:ext>
            </a:extLst>
          </p:cNvPr>
          <p:cNvSpPr>
            <a:spLocks noChangeShapeType="1"/>
          </p:cNvSpPr>
          <p:nvPr/>
        </p:nvSpPr>
        <p:spPr bwMode="auto">
          <a:xfrm>
            <a:off x="2093913" y="3281363"/>
            <a:ext cx="1371600" cy="0"/>
          </a:xfrm>
          <a:prstGeom prst="line">
            <a:avLst/>
          </a:prstGeom>
          <a:noFill/>
          <a:ln w="127000">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ES"/>
          </a:p>
        </p:txBody>
      </p:sp>
      <p:sp>
        <p:nvSpPr>
          <p:cNvPr id="7176" name="Line 11">
            <a:extLst>
              <a:ext uri="{FF2B5EF4-FFF2-40B4-BE49-F238E27FC236}">
                <a16:creationId xmlns:a16="http://schemas.microsoft.com/office/drawing/2014/main" id="{7A2BD0EF-D245-4540-9A31-89BB8B293C48}"/>
              </a:ext>
            </a:extLst>
          </p:cNvPr>
          <p:cNvSpPr>
            <a:spLocks noChangeShapeType="1"/>
          </p:cNvSpPr>
          <p:nvPr/>
        </p:nvSpPr>
        <p:spPr bwMode="auto">
          <a:xfrm>
            <a:off x="5853113" y="2519363"/>
            <a:ext cx="1371600" cy="0"/>
          </a:xfrm>
          <a:prstGeom prst="line">
            <a:avLst/>
          </a:prstGeom>
          <a:noFill/>
          <a:ln w="127000">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ES"/>
          </a:p>
        </p:txBody>
      </p:sp>
      <p:sp>
        <p:nvSpPr>
          <p:cNvPr id="7177" name="Line 12">
            <a:extLst>
              <a:ext uri="{FF2B5EF4-FFF2-40B4-BE49-F238E27FC236}">
                <a16:creationId xmlns:a16="http://schemas.microsoft.com/office/drawing/2014/main" id="{76EFCF7A-0651-4B39-B979-FB589D1348CF}"/>
              </a:ext>
            </a:extLst>
          </p:cNvPr>
          <p:cNvSpPr>
            <a:spLocks noChangeShapeType="1"/>
          </p:cNvSpPr>
          <p:nvPr/>
        </p:nvSpPr>
        <p:spPr bwMode="auto">
          <a:xfrm>
            <a:off x="6386513" y="3281363"/>
            <a:ext cx="1371600" cy="0"/>
          </a:xfrm>
          <a:prstGeom prst="line">
            <a:avLst/>
          </a:prstGeom>
          <a:noFill/>
          <a:ln w="127000">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ES"/>
          </a:p>
        </p:txBody>
      </p:sp>
      <p:grpSp>
        <p:nvGrpSpPr>
          <p:cNvPr id="7178" name="Group 18">
            <a:extLst>
              <a:ext uri="{FF2B5EF4-FFF2-40B4-BE49-F238E27FC236}">
                <a16:creationId xmlns:a16="http://schemas.microsoft.com/office/drawing/2014/main" id="{99669F50-8C56-4988-AEB2-E84DE60802AC}"/>
              </a:ext>
            </a:extLst>
          </p:cNvPr>
          <p:cNvGrpSpPr>
            <a:grpSpLocks/>
          </p:cNvGrpSpPr>
          <p:nvPr/>
        </p:nvGrpSpPr>
        <p:grpSpPr bwMode="auto">
          <a:xfrm>
            <a:off x="3529013" y="4576763"/>
            <a:ext cx="2590800" cy="1828800"/>
            <a:chOff x="2256" y="2832"/>
            <a:chExt cx="1632" cy="1152"/>
          </a:xfrm>
        </p:grpSpPr>
        <p:grpSp>
          <p:nvGrpSpPr>
            <p:cNvPr id="7185" name="Group 15">
              <a:extLst>
                <a:ext uri="{FF2B5EF4-FFF2-40B4-BE49-F238E27FC236}">
                  <a16:creationId xmlns:a16="http://schemas.microsoft.com/office/drawing/2014/main" id="{16DF03C6-60B0-4AED-92D9-DB0D82B7BF4F}"/>
                </a:ext>
              </a:extLst>
            </p:cNvPr>
            <p:cNvGrpSpPr>
              <a:grpSpLocks/>
            </p:cNvGrpSpPr>
            <p:nvPr/>
          </p:nvGrpSpPr>
          <p:grpSpPr bwMode="auto">
            <a:xfrm>
              <a:off x="2256" y="2832"/>
              <a:ext cx="1632" cy="1152"/>
              <a:chOff x="2256" y="2832"/>
              <a:chExt cx="1632" cy="1152"/>
            </a:xfrm>
          </p:grpSpPr>
          <p:sp>
            <p:nvSpPr>
              <p:cNvPr id="7188" name="Line 13">
                <a:extLst>
                  <a:ext uri="{FF2B5EF4-FFF2-40B4-BE49-F238E27FC236}">
                    <a16:creationId xmlns:a16="http://schemas.microsoft.com/office/drawing/2014/main" id="{EA1238FD-79A6-4D72-B189-FF0BDBB29F9E}"/>
                  </a:ext>
                </a:extLst>
              </p:cNvPr>
              <p:cNvSpPr>
                <a:spLocks noChangeShapeType="1"/>
              </p:cNvSpPr>
              <p:nvPr/>
            </p:nvSpPr>
            <p:spPr bwMode="auto">
              <a:xfrm>
                <a:off x="2352" y="2832"/>
                <a:ext cx="0" cy="1152"/>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s-ES"/>
              </a:p>
            </p:txBody>
          </p:sp>
          <p:sp>
            <p:nvSpPr>
              <p:cNvPr id="7189" name="Line 14">
                <a:extLst>
                  <a:ext uri="{FF2B5EF4-FFF2-40B4-BE49-F238E27FC236}">
                    <a16:creationId xmlns:a16="http://schemas.microsoft.com/office/drawing/2014/main" id="{B380A69A-15A4-44F0-981D-979D8B76B8DF}"/>
                  </a:ext>
                </a:extLst>
              </p:cNvPr>
              <p:cNvSpPr>
                <a:spLocks noChangeShapeType="1"/>
              </p:cNvSpPr>
              <p:nvPr/>
            </p:nvSpPr>
            <p:spPr bwMode="auto">
              <a:xfrm>
                <a:off x="2256" y="3888"/>
                <a:ext cx="1632"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s-ES"/>
              </a:p>
            </p:txBody>
          </p:sp>
        </p:grpSp>
        <p:sp>
          <p:nvSpPr>
            <p:cNvPr id="7186" name="Oval 16">
              <a:extLst>
                <a:ext uri="{FF2B5EF4-FFF2-40B4-BE49-F238E27FC236}">
                  <a16:creationId xmlns:a16="http://schemas.microsoft.com/office/drawing/2014/main" id="{3B2219E7-2CC9-4F2E-9BF1-A4BEF3093C29}"/>
                </a:ext>
              </a:extLst>
            </p:cNvPr>
            <p:cNvSpPr>
              <a:spLocks noChangeArrowheads="1"/>
            </p:cNvSpPr>
            <p:nvPr/>
          </p:nvSpPr>
          <p:spPr bwMode="auto">
            <a:xfrm>
              <a:off x="3028" y="3172"/>
              <a:ext cx="136" cy="88"/>
            </a:xfrm>
            <a:prstGeom prst="ellipse">
              <a:avLst/>
            </a:prstGeom>
            <a:solidFill>
              <a:srgbClr val="CC0000"/>
            </a:solidFill>
            <a:ln w="12700">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_tradnl" altLang="es-ES"/>
            </a:p>
          </p:txBody>
        </p:sp>
        <p:sp>
          <p:nvSpPr>
            <p:cNvPr id="7187" name="Oval 17">
              <a:extLst>
                <a:ext uri="{FF2B5EF4-FFF2-40B4-BE49-F238E27FC236}">
                  <a16:creationId xmlns:a16="http://schemas.microsoft.com/office/drawing/2014/main" id="{F1C67DC1-A000-4608-8996-EDB757D110FB}"/>
                </a:ext>
              </a:extLst>
            </p:cNvPr>
            <p:cNvSpPr>
              <a:spLocks noChangeArrowheads="1"/>
            </p:cNvSpPr>
            <p:nvPr/>
          </p:nvSpPr>
          <p:spPr bwMode="auto">
            <a:xfrm>
              <a:off x="3028" y="3508"/>
              <a:ext cx="136" cy="88"/>
            </a:xfrm>
            <a:prstGeom prst="ellipse">
              <a:avLst/>
            </a:prstGeom>
            <a:solidFill>
              <a:srgbClr val="CC0000"/>
            </a:solidFill>
            <a:ln w="12700">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_tradnl" altLang="es-ES"/>
            </a:p>
          </p:txBody>
        </p:sp>
      </p:grpSp>
      <p:sp>
        <p:nvSpPr>
          <p:cNvPr id="7179" name="Rectangle 19">
            <a:extLst>
              <a:ext uri="{FF2B5EF4-FFF2-40B4-BE49-F238E27FC236}">
                <a16:creationId xmlns:a16="http://schemas.microsoft.com/office/drawing/2014/main" id="{85C0DFEC-0A27-4E50-BF2B-B317E0D6646F}"/>
              </a:ext>
            </a:extLst>
          </p:cNvPr>
          <p:cNvSpPr>
            <a:spLocks noChangeArrowheads="1"/>
          </p:cNvSpPr>
          <p:nvPr/>
        </p:nvSpPr>
        <p:spPr bwMode="auto">
          <a:xfrm>
            <a:off x="1965325" y="1714500"/>
            <a:ext cx="1643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 altLang="es-ES" sz="2000"/>
              <a:t>Paralelismo</a:t>
            </a:r>
          </a:p>
        </p:txBody>
      </p:sp>
      <p:sp>
        <p:nvSpPr>
          <p:cNvPr id="7180" name="Rectangle 20">
            <a:extLst>
              <a:ext uri="{FF2B5EF4-FFF2-40B4-BE49-F238E27FC236}">
                <a16:creationId xmlns:a16="http://schemas.microsoft.com/office/drawing/2014/main" id="{62C97DCF-1D06-4230-AD8B-0238F8BC18EF}"/>
              </a:ext>
            </a:extLst>
          </p:cNvPr>
          <p:cNvSpPr>
            <a:spLocks noChangeArrowheads="1"/>
          </p:cNvSpPr>
          <p:nvPr/>
        </p:nvSpPr>
        <p:spPr bwMode="auto">
          <a:xfrm>
            <a:off x="5572125" y="1714500"/>
            <a:ext cx="1946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 altLang="es-ES" sz="2000"/>
              <a:t>Solapamiento</a:t>
            </a:r>
          </a:p>
        </p:txBody>
      </p:sp>
      <p:sp>
        <p:nvSpPr>
          <p:cNvPr id="7181" name="Rectangle 21">
            <a:extLst>
              <a:ext uri="{FF2B5EF4-FFF2-40B4-BE49-F238E27FC236}">
                <a16:creationId xmlns:a16="http://schemas.microsoft.com/office/drawing/2014/main" id="{7FB8FA8A-F407-41B9-A4F7-3E9D3D68DBC0}"/>
              </a:ext>
            </a:extLst>
          </p:cNvPr>
          <p:cNvSpPr>
            <a:spLocks noChangeArrowheads="1"/>
          </p:cNvSpPr>
          <p:nvPr/>
        </p:nvSpPr>
        <p:spPr bwMode="auto">
          <a:xfrm>
            <a:off x="3810000" y="4357688"/>
            <a:ext cx="2008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 altLang="es-ES" sz="2000"/>
              <a:t>Simultaneidad</a:t>
            </a:r>
          </a:p>
        </p:txBody>
      </p:sp>
      <p:sp>
        <p:nvSpPr>
          <p:cNvPr id="7182" name="Rectangle 7">
            <a:extLst>
              <a:ext uri="{FF2B5EF4-FFF2-40B4-BE49-F238E27FC236}">
                <a16:creationId xmlns:a16="http://schemas.microsoft.com/office/drawing/2014/main" id="{090FF93F-E358-45C7-881A-92D62BE17183}"/>
              </a:ext>
            </a:extLst>
          </p:cNvPr>
          <p:cNvSpPr>
            <a:spLocks noChangeArrowheads="1"/>
          </p:cNvSpPr>
          <p:nvPr/>
        </p:nvSpPr>
        <p:spPr bwMode="auto">
          <a:xfrm>
            <a:off x="4452938" y="6357938"/>
            <a:ext cx="8874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 altLang="es-ES" sz="1500"/>
              <a:t>Tiempo</a:t>
            </a:r>
          </a:p>
        </p:txBody>
      </p:sp>
      <p:sp>
        <p:nvSpPr>
          <p:cNvPr id="7183" name="Rectangle 7">
            <a:extLst>
              <a:ext uri="{FF2B5EF4-FFF2-40B4-BE49-F238E27FC236}">
                <a16:creationId xmlns:a16="http://schemas.microsoft.com/office/drawing/2014/main" id="{BFEA35BB-8847-4E65-B981-FE85B0D5B894}"/>
              </a:ext>
            </a:extLst>
          </p:cNvPr>
          <p:cNvSpPr>
            <a:spLocks noChangeArrowheads="1"/>
          </p:cNvSpPr>
          <p:nvPr/>
        </p:nvSpPr>
        <p:spPr bwMode="auto">
          <a:xfrm>
            <a:off x="6143625" y="4000500"/>
            <a:ext cx="895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 altLang="es-ES" sz="1500"/>
              <a:t>Tiempo</a:t>
            </a:r>
          </a:p>
        </p:txBody>
      </p:sp>
      <p:sp>
        <p:nvSpPr>
          <p:cNvPr id="7184" name="Rectangle 7">
            <a:extLst>
              <a:ext uri="{FF2B5EF4-FFF2-40B4-BE49-F238E27FC236}">
                <a16:creationId xmlns:a16="http://schemas.microsoft.com/office/drawing/2014/main" id="{E7182D46-88EC-4514-8803-10FA728B6792}"/>
              </a:ext>
            </a:extLst>
          </p:cNvPr>
          <p:cNvSpPr>
            <a:spLocks noChangeArrowheads="1"/>
          </p:cNvSpPr>
          <p:nvPr/>
        </p:nvSpPr>
        <p:spPr bwMode="auto">
          <a:xfrm>
            <a:off x="2341563" y="3857625"/>
            <a:ext cx="8874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 altLang="es-ES" sz="1500"/>
              <a:t>Tiempo</a:t>
            </a:r>
          </a:p>
        </p:txBody>
      </p:sp>
      <p:sp useBgFill="1">
        <p:nvSpPr>
          <p:cNvPr id="7195" name="Text Box 27">
            <a:extLst>
              <a:ext uri="{FF2B5EF4-FFF2-40B4-BE49-F238E27FC236}">
                <a16:creationId xmlns:a16="http://schemas.microsoft.com/office/drawing/2014/main" id="{08549E86-885C-44B2-8B64-760A2BD2B32C}"/>
              </a:ext>
            </a:extLst>
          </p:cNvPr>
          <p:cNvSpPr txBox="1">
            <a:spLocks noChangeArrowheads="1"/>
          </p:cNvSpPr>
          <p:nvPr/>
        </p:nvSpPr>
        <p:spPr bwMode="auto">
          <a:xfrm rot="16200000">
            <a:off x="833438" y="3448050"/>
            <a:ext cx="850900" cy="2133600"/>
          </a:xfrm>
          <a:prstGeom prst="rect">
            <a:avLst/>
          </a:prstGeom>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p>
            <a:pPr eaLnBrk="0" hangingPunct="0">
              <a:spcBef>
                <a:spcPct val="50000"/>
              </a:spcBef>
              <a:buFontTx/>
              <a:buChar char="•"/>
            </a:pPr>
            <a:r>
              <a:rPr lang="es-ES" altLang="es-ES" sz="1400" b="1">
                <a:solidFill>
                  <a:srgbClr val="7F0055"/>
                </a:solidFill>
                <a:latin typeface="Arial" panose="020B0604020202020204" pitchFamily="34" charset="0"/>
              </a:rPr>
              <a:t> Los sucesos se  producen en un mismo</a:t>
            </a:r>
            <a:r>
              <a:rPr lang="es-ES" altLang="es-ES" sz="1400" b="1">
                <a:solidFill>
                  <a:srgbClr val="7F0055"/>
                </a:solidFill>
                <a:effectLst>
                  <a:outerShdw blurRad="38100" dist="38100" dir="2700000" algn="tl">
                    <a:srgbClr val="C0C0C0"/>
                  </a:outerShdw>
                </a:effectLst>
                <a:latin typeface="Arial" panose="020B0604020202020204" pitchFamily="34" charset="0"/>
              </a:rPr>
              <a:t> </a:t>
            </a:r>
            <a:r>
              <a:rPr lang="es-ES" altLang="es-ES" sz="1400" b="1" i="1">
                <a:solidFill>
                  <a:srgbClr val="7F0055"/>
                </a:solidFill>
                <a:effectLst>
                  <a:outerShdw blurRad="38100" dist="38100" dir="2700000" algn="tl">
                    <a:srgbClr val="C0C0C0"/>
                  </a:outerShdw>
                </a:effectLst>
                <a:latin typeface="Arial" panose="020B0604020202020204" pitchFamily="34" charset="0"/>
              </a:rPr>
              <a:t>intervalo de tiempo (</a:t>
            </a:r>
            <a:r>
              <a:rPr lang="es-ES" altLang="es-ES" sz="1400" b="1">
                <a:solidFill>
                  <a:srgbClr val="7F0055"/>
                </a:solidFill>
                <a:latin typeface="Arial" panose="020B0604020202020204" pitchFamily="34" charset="0"/>
              </a:rPr>
              <a:t>diferentes recursos</a:t>
            </a:r>
            <a:r>
              <a:rPr lang="es-ES" altLang="es-ES" sz="1400">
                <a:latin typeface="Arial" panose="020B0604020202020204" pitchFamily="34" charset="0"/>
              </a:rPr>
              <a:t>)</a:t>
            </a:r>
          </a:p>
        </p:txBody>
      </p:sp>
      <p:sp useBgFill="1">
        <p:nvSpPr>
          <p:cNvPr id="7196" name="Text Box 28">
            <a:extLst>
              <a:ext uri="{FF2B5EF4-FFF2-40B4-BE49-F238E27FC236}">
                <a16:creationId xmlns:a16="http://schemas.microsoft.com/office/drawing/2014/main" id="{1F037382-6E0B-47D4-80FC-822E557CB3F5}"/>
              </a:ext>
            </a:extLst>
          </p:cNvPr>
          <p:cNvSpPr txBox="1">
            <a:spLocks noChangeArrowheads="1"/>
          </p:cNvSpPr>
          <p:nvPr/>
        </p:nvSpPr>
        <p:spPr bwMode="auto">
          <a:xfrm rot="16200000">
            <a:off x="7131050" y="5026025"/>
            <a:ext cx="638175" cy="1971675"/>
          </a:xfrm>
          <a:prstGeom prst="rect">
            <a:avLst/>
          </a:prstGeom>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p>
            <a:pPr eaLnBrk="0" hangingPunct="0">
              <a:spcBef>
                <a:spcPct val="50000"/>
              </a:spcBef>
              <a:buFontTx/>
              <a:buChar char="•"/>
            </a:pPr>
            <a:r>
              <a:rPr lang="es-ES" altLang="es-ES" sz="1400" b="1">
                <a:solidFill>
                  <a:srgbClr val="7F0055"/>
                </a:solidFill>
                <a:effectLst>
                  <a:outerShdw blurRad="38100" dist="38100" dir="2700000" algn="tl">
                    <a:srgbClr val="C0C0C0"/>
                  </a:outerShdw>
                </a:effectLst>
                <a:latin typeface="Arial" panose="020B0604020202020204" pitchFamily="34" charset="0"/>
              </a:rPr>
              <a:t> </a:t>
            </a:r>
            <a:r>
              <a:rPr lang="es-ES" altLang="es-ES" sz="1400" b="1">
                <a:solidFill>
                  <a:srgbClr val="7F0055"/>
                </a:solidFill>
                <a:latin typeface="Arial" panose="020B0604020202020204" pitchFamily="34" charset="0"/>
              </a:rPr>
              <a:t>Los sucesos se producen en el mismo</a:t>
            </a:r>
            <a:r>
              <a:rPr lang="es-ES" altLang="es-ES" sz="1400" b="1">
                <a:solidFill>
                  <a:srgbClr val="7F0055"/>
                </a:solidFill>
                <a:effectLst>
                  <a:outerShdw blurRad="38100" dist="38100" dir="2700000" algn="tl">
                    <a:srgbClr val="C0C0C0"/>
                  </a:outerShdw>
                </a:effectLst>
                <a:latin typeface="Arial" panose="020B0604020202020204" pitchFamily="34" charset="0"/>
              </a:rPr>
              <a:t> </a:t>
            </a:r>
            <a:r>
              <a:rPr lang="es-ES" altLang="es-ES" sz="1400" b="1" i="1">
                <a:solidFill>
                  <a:srgbClr val="7F0055"/>
                </a:solidFill>
                <a:effectLst>
                  <a:outerShdw blurRad="38100" dist="38100" dir="2700000" algn="tl">
                    <a:srgbClr val="C0C0C0"/>
                  </a:outerShdw>
                </a:effectLst>
                <a:latin typeface="Arial" panose="020B0604020202020204" pitchFamily="34" charset="0"/>
              </a:rPr>
              <a:t>instante de tiempo</a:t>
            </a:r>
          </a:p>
        </p:txBody>
      </p:sp>
      <p:sp useBgFill="1">
        <p:nvSpPr>
          <p:cNvPr id="7197" name="Text Box 29">
            <a:extLst>
              <a:ext uri="{FF2B5EF4-FFF2-40B4-BE49-F238E27FC236}">
                <a16:creationId xmlns:a16="http://schemas.microsoft.com/office/drawing/2014/main" id="{39F7028F-236C-49B3-9117-18297DCB4369}"/>
              </a:ext>
            </a:extLst>
          </p:cNvPr>
          <p:cNvSpPr txBox="1">
            <a:spLocks noChangeArrowheads="1"/>
          </p:cNvSpPr>
          <p:nvPr/>
        </p:nvSpPr>
        <p:spPr bwMode="auto">
          <a:xfrm rot="16200000">
            <a:off x="7699375" y="3516313"/>
            <a:ext cx="638175" cy="2133600"/>
          </a:xfrm>
          <a:prstGeom prst="rect">
            <a:avLst/>
          </a:prstGeom>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p>
            <a:pPr eaLnBrk="0" hangingPunct="0">
              <a:spcBef>
                <a:spcPct val="50000"/>
              </a:spcBef>
              <a:buFontTx/>
              <a:buChar char="•"/>
            </a:pPr>
            <a:r>
              <a:rPr lang="es-ES" altLang="es-ES" sz="1400" b="1">
                <a:solidFill>
                  <a:srgbClr val="7F0055"/>
                </a:solidFill>
                <a:latin typeface="Arial" panose="020B0604020202020204" pitchFamily="34" charset="0"/>
              </a:rPr>
              <a:t> Los sucesos se producen en</a:t>
            </a:r>
            <a:r>
              <a:rPr lang="es-ES" altLang="es-ES" sz="1400" b="1">
                <a:solidFill>
                  <a:srgbClr val="7F0055"/>
                </a:solidFill>
                <a:effectLst>
                  <a:outerShdw blurRad="38100" dist="38100" dir="2700000" algn="tl">
                    <a:srgbClr val="C0C0C0"/>
                  </a:outerShdw>
                </a:effectLst>
                <a:latin typeface="Arial" panose="020B0604020202020204" pitchFamily="34" charset="0"/>
              </a:rPr>
              <a:t> </a:t>
            </a:r>
            <a:r>
              <a:rPr lang="es-ES" altLang="es-ES" sz="1400" b="1" i="1">
                <a:solidFill>
                  <a:srgbClr val="7F0055"/>
                </a:solidFill>
                <a:effectLst>
                  <a:outerShdw blurRad="38100" dist="38100" dir="2700000" algn="tl">
                    <a:srgbClr val="C0C0C0"/>
                  </a:outerShdw>
                </a:effectLst>
                <a:latin typeface="Arial" panose="020B0604020202020204" pitchFamily="34" charset="0"/>
              </a:rPr>
              <a:t>intervalos de tiempo superpuestos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3AA3F92-2F45-4FA4-8E23-7B69602434F6}"/>
              </a:ext>
            </a:extLst>
          </p:cNvPr>
          <p:cNvPicPr>
            <a:picLocks noChangeAspect="1"/>
          </p:cNvPicPr>
          <p:nvPr/>
        </p:nvPicPr>
        <p:blipFill>
          <a:blip r:embed="rId2"/>
          <a:stretch>
            <a:fillRect/>
          </a:stretch>
        </p:blipFill>
        <p:spPr>
          <a:xfrm>
            <a:off x="0" y="256082"/>
            <a:ext cx="9144000" cy="6345836"/>
          </a:xfrm>
          <a:prstGeom prst="rect">
            <a:avLst/>
          </a:prstGeom>
        </p:spPr>
      </p:pic>
    </p:spTree>
    <p:extLst>
      <p:ext uri="{BB962C8B-B14F-4D97-AF65-F5344CB8AC3E}">
        <p14:creationId xmlns:p14="http://schemas.microsoft.com/office/powerpoint/2010/main" val="1743320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56AFDDF-22E1-4755-A77E-FC2A55517B24}"/>
              </a:ext>
            </a:extLst>
          </p:cNvPr>
          <p:cNvPicPr>
            <a:picLocks noChangeAspect="1"/>
          </p:cNvPicPr>
          <p:nvPr/>
        </p:nvPicPr>
        <p:blipFill>
          <a:blip r:embed="rId2"/>
          <a:stretch>
            <a:fillRect/>
          </a:stretch>
        </p:blipFill>
        <p:spPr>
          <a:xfrm>
            <a:off x="0" y="294147"/>
            <a:ext cx="9144000" cy="6269706"/>
          </a:xfrm>
          <a:prstGeom prst="rect">
            <a:avLst/>
          </a:prstGeom>
        </p:spPr>
      </p:pic>
    </p:spTree>
    <p:extLst>
      <p:ext uri="{BB962C8B-B14F-4D97-AF65-F5344CB8AC3E}">
        <p14:creationId xmlns:p14="http://schemas.microsoft.com/office/powerpoint/2010/main" val="3930294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6480" y="533400"/>
            <a:ext cx="1660525" cy="513080"/>
          </a:xfrm>
          <a:prstGeom prst="rect">
            <a:avLst/>
          </a:prstGeom>
        </p:spPr>
        <p:txBody>
          <a:bodyPr vert="horz" wrap="square" lIns="0" tIns="12700" rIns="0" bIns="0" rtlCol="0">
            <a:spAutoFit/>
          </a:bodyPr>
          <a:lstStyle/>
          <a:p>
            <a:pPr marL="12700">
              <a:lnSpc>
                <a:spcPct val="100000"/>
              </a:lnSpc>
              <a:spcBef>
                <a:spcPts val="100"/>
              </a:spcBef>
            </a:pPr>
            <a:r>
              <a:rPr sz="3200" spc="-195" dirty="0">
                <a:latin typeface="Arial"/>
                <a:cs typeface="Arial"/>
              </a:rPr>
              <a:t>Contenido</a:t>
            </a:r>
            <a:endParaRPr sz="3200" dirty="0">
              <a:latin typeface="Arial"/>
              <a:cs typeface="Arial"/>
            </a:endParaRPr>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5" name="object 5"/>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33</a:t>
            </a:fld>
            <a:endParaRPr spc="-25" dirty="0">
              <a:latin typeface="Trebuchet MS"/>
              <a:cs typeface="Trebuchet MS"/>
            </a:endParaRPr>
          </a:p>
        </p:txBody>
      </p:sp>
      <p:sp>
        <p:nvSpPr>
          <p:cNvPr id="3" name="object 3"/>
          <p:cNvSpPr txBox="1"/>
          <p:nvPr/>
        </p:nvSpPr>
        <p:spPr>
          <a:xfrm>
            <a:off x="663677" y="1212272"/>
            <a:ext cx="7526655" cy="952825"/>
          </a:xfrm>
          <a:prstGeom prst="rect">
            <a:avLst/>
          </a:prstGeom>
        </p:spPr>
        <p:txBody>
          <a:bodyPr vert="horz" wrap="square" lIns="0" tIns="90170" rIns="0" bIns="0" rtlCol="0">
            <a:spAutoFit/>
          </a:bodyPr>
          <a:lstStyle/>
          <a:p>
            <a:pPr marL="527050" indent="-514350">
              <a:lnSpc>
                <a:spcPct val="100000"/>
              </a:lnSpc>
              <a:spcBef>
                <a:spcPts val="710"/>
              </a:spcBef>
              <a:buAutoNum type="arabicPeriod"/>
              <a:tabLst>
                <a:tab pos="526415" algn="l"/>
                <a:tab pos="527050" algn="l"/>
              </a:tabLst>
            </a:pPr>
            <a:r>
              <a:rPr sz="2800" b="1" spc="-195" dirty="0" err="1">
                <a:solidFill>
                  <a:srgbClr val="FF2600"/>
                </a:solidFill>
                <a:latin typeface="Trebuchet MS"/>
                <a:cs typeface="Trebuchet MS"/>
              </a:rPr>
              <a:t>Concepto</a:t>
            </a:r>
            <a:r>
              <a:rPr sz="2800" b="1" spc="-195" dirty="0">
                <a:solidFill>
                  <a:srgbClr val="FF2600"/>
                </a:solidFill>
                <a:latin typeface="Trebuchet MS"/>
                <a:cs typeface="Trebuchet MS"/>
              </a:rPr>
              <a:t> </a:t>
            </a:r>
            <a:r>
              <a:rPr sz="2800" b="1" spc="-204" dirty="0">
                <a:solidFill>
                  <a:srgbClr val="FF2600"/>
                </a:solidFill>
                <a:latin typeface="Trebuchet MS"/>
                <a:cs typeface="Trebuchet MS"/>
              </a:rPr>
              <a:t>de </a:t>
            </a:r>
            <a:r>
              <a:rPr sz="2800" b="1" spc="-145" dirty="0">
                <a:solidFill>
                  <a:srgbClr val="FF2600"/>
                </a:solidFill>
                <a:latin typeface="Trebuchet MS"/>
                <a:cs typeface="Trebuchet MS"/>
              </a:rPr>
              <a:t>sistema </a:t>
            </a:r>
            <a:r>
              <a:rPr sz="2800" b="1" spc="-175" dirty="0">
                <a:solidFill>
                  <a:srgbClr val="FF2600"/>
                </a:solidFill>
                <a:latin typeface="Trebuchet MS"/>
                <a:cs typeface="Trebuchet MS"/>
              </a:rPr>
              <a:t>operativo. Componentes </a:t>
            </a:r>
            <a:r>
              <a:rPr sz="2800" b="1" spc="-10" dirty="0">
                <a:solidFill>
                  <a:srgbClr val="FF2600"/>
                </a:solidFill>
                <a:latin typeface="Trebuchet MS"/>
                <a:cs typeface="Trebuchet MS"/>
              </a:rPr>
              <a:t>y </a:t>
            </a:r>
            <a:r>
              <a:rPr sz="2800" b="1" spc="-10" dirty="0">
                <a:solidFill>
                  <a:srgbClr val="FF0000"/>
                </a:solidFill>
                <a:latin typeface="Trebuchet MS"/>
                <a:cs typeface="Trebuchet MS"/>
              </a:rPr>
              <a:t> </a:t>
            </a:r>
            <a:r>
              <a:rPr sz="2800" b="1" spc="-235" dirty="0">
                <a:solidFill>
                  <a:srgbClr val="FF0000"/>
                </a:solidFill>
                <a:latin typeface="Trebuchet MS"/>
                <a:cs typeface="Trebuchet MS"/>
              </a:rPr>
              <a:t>estructura </a:t>
            </a:r>
            <a:r>
              <a:rPr sz="2800" b="1" spc="-170" dirty="0">
                <a:solidFill>
                  <a:srgbClr val="FF0000"/>
                </a:solidFill>
                <a:latin typeface="Trebuchet MS"/>
                <a:cs typeface="Trebuchet MS"/>
              </a:rPr>
              <a:t>del </a:t>
            </a:r>
            <a:r>
              <a:rPr sz="2800" b="1" spc="-145" dirty="0">
                <a:solidFill>
                  <a:srgbClr val="FF0000"/>
                </a:solidFill>
                <a:latin typeface="Trebuchet MS"/>
                <a:cs typeface="Trebuchet MS"/>
              </a:rPr>
              <a:t>sistema</a:t>
            </a:r>
            <a:r>
              <a:rPr sz="2800" b="1" spc="100" dirty="0">
                <a:solidFill>
                  <a:srgbClr val="FF0000"/>
                </a:solidFill>
                <a:latin typeface="Trebuchet MS"/>
                <a:cs typeface="Trebuchet MS"/>
              </a:rPr>
              <a:t> </a:t>
            </a:r>
            <a:r>
              <a:rPr sz="2800" b="1" spc="-175" dirty="0" err="1">
                <a:solidFill>
                  <a:srgbClr val="FF0000"/>
                </a:solidFill>
                <a:latin typeface="Trebuchet MS"/>
                <a:cs typeface="Trebuchet MS"/>
              </a:rPr>
              <a:t>operativo</a:t>
            </a:r>
            <a:r>
              <a:rPr sz="2800" b="1" spc="-175" dirty="0">
                <a:solidFill>
                  <a:srgbClr val="FF0000"/>
                </a:solidFill>
                <a:latin typeface="Trebuchet MS"/>
                <a:cs typeface="Trebuchet MS"/>
              </a:rPr>
              <a:t>.</a:t>
            </a:r>
            <a:endParaRPr sz="2800" dirty="0">
              <a:latin typeface="Trebuchet MS"/>
              <a:cs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7911" y="355396"/>
            <a:ext cx="4914900" cy="513080"/>
          </a:xfrm>
          <a:prstGeom prst="rect">
            <a:avLst/>
          </a:prstGeom>
        </p:spPr>
        <p:txBody>
          <a:bodyPr vert="horz" wrap="square" lIns="0" tIns="12700" rIns="0" bIns="0" rtlCol="0">
            <a:spAutoFit/>
          </a:bodyPr>
          <a:lstStyle/>
          <a:p>
            <a:pPr marL="12700">
              <a:lnSpc>
                <a:spcPct val="100000"/>
              </a:lnSpc>
              <a:spcBef>
                <a:spcPts val="100"/>
              </a:spcBef>
            </a:pPr>
            <a:r>
              <a:rPr sz="3200" spc="-330" dirty="0">
                <a:latin typeface="Arial"/>
                <a:cs typeface="Arial"/>
              </a:rPr>
              <a:t>¿Qué </a:t>
            </a:r>
            <a:r>
              <a:rPr sz="3200" spc="-360" dirty="0">
                <a:latin typeface="Arial"/>
                <a:cs typeface="Arial"/>
              </a:rPr>
              <a:t>es </a:t>
            </a:r>
            <a:r>
              <a:rPr sz="3200" spc="-380" dirty="0">
                <a:latin typeface="Arial"/>
                <a:cs typeface="Arial"/>
              </a:rPr>
              <a:t>un </a:t>
            </a:r>
            <a:r>
              <a:rPr sz="3200" spc="-265" dirty="0">
                <a:latin typeface="Arial"/>
                <a:cs typeface="Arial"/>
              </a:rPr>
              <a:t>sistema</a:t>
            </a:r>
            <a:r>
              <a:rPr sz="3200" spc="-570" dirty="0">
                <a:latin typeface="Arial"/>
                <a:cs typeface="Arial"/>
              </a:rPr>
              <a:t> </a:t>
            </a:r>
            <a:r>
              <a:rPr sz="3200" spc="-140" dirty="0">
                <a:latin typeface="Arial"/>
                <a:cs typeface="Arial"/>
              </a:rPr>
              <a:t>operativo?</a:t>
            </a:r>
            <a:endParaRPr sz="3200">
              <a:latin typeface="Arial"/>
              <a:cs typeface="Arial"/>
            </a:endParaRPr>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5" name="object 5"/>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34</a:t>
            </a:fld>
            <a:endParaRPr spc="-25" dirty="0">
              <a:latin typeface="Trebuchet MS"/>
              <a:cs typeface="Trebuchet MS"/>
            </a:endParaRPr>
          </a:p>
        </p:txBody>
      </p:sp>
      <p:sp>
        <p:nvSpPr>
          <p:cNvPr id="3" name="object 3"/>
          <p:cNvSpPr txBox="1"/>
          <p:nvPr/>
        </p:nvSpPr>
        <p:spPr>
          <a:xfrm>
            <a:off x="691387" y="1301775"/>
            <a:ext cx="6927850" cy="4532010"/>
          </a:xfrm>
          <a:prstGeom prst="rect">
            <a:avLst/>
          </a:prstGeom>
        </p:spPr>
        <p:txBody>
          <a:bodyPr vert="horz" wrap="square" lIns="0" tIns="33020" rIns="0" bIns="0" rtlCol="0">
            <a:spAutoFit/>
          </a:bodyPr>
          <a:lstStyle/>
          <a:p>
            <a:pPr marL="355600" marR="5080" indent="-342900">
              <a:lnSpc>
                <a:spcPts val="3300"/>
              </a:lnSpc>
              <a:spcBef>
                <a:spcPts val="260"/>
              </a:spcBef>
              <a:buChar char="•"/>
              <a:tabLst>
                <a:tab pos="354965" algn="l"/>
                <a:tab pos="355600" algn="l"/>
              </a:tabLst>
            </a:pPr>
            <a:r>
              <a:rPr lang="es-ES" sz="2800" spc="-145" dirty="0">
                <a:latin typeface="Arial"/>
                <a:cs typeface="Arial"/>
              </a:rPr>
              <a:t>Maquina Desnuda</a:t>
            </a:r>
          </a:p>
          <a:p>
            <a:pPr marL="355600" marR="5080" indent="-342900">
              <a:lnSpc>
                <a:spcPts val="3300"/>
              </a:lnSpc>
              <a:spcBef>
                <a:spcPts val="260"/>
              </a:spcBef>
              <a:buChar char="•"/>
              <a:tabLst>
                <a:tab pos="354965" algn="l"/>
                <a:tab pos="355600" algn="l"/>
              </a:tabLst>
            </a:pPr>
            <a:endParaRPr lang="es-ES" sz="2800" spc="-145" dirty="0">
              <a:latin typeface="Arial"/>
              <a:cs typeface="Arial"/>
            </a:endParaRPr>
          </a:p>
          <a:p>
            <a:pPr marL="355600" marR="5080" indent="-342900">
              <a:lnSpc>
                <a:spcPts val="3300"/>
              </a:lnSpc>
              <a:spcBef>
                <a:spcPts val="260"/>
              </a:spcBef>
              <a:buChar char="•"/>
              <a:tabLst>
                <a:tab pos="354965" algn="l"/>
                <a:tab pos="355600" algn="l"/>
              </a:tabLst>
            </a:pPr>
            <a:r>
              <a:rPr sz="2800" spc="-145" dirty="0" err="1">
                <a:latin typeface="Arial"/>
                <a:cs typeface="Arial"/>
              </a:rPr>
              <a:t>Programa</a:t>
            </a:r>
            <a:r>
              <a:rPr sz="2800" spc="-145" dirty="0">
                <a:latin typeface="Arial"/>
                <a:cs typeface="Arial"/>
              </a:rPr>
              <a:t> </a:t>
            </a:r>
            <a:r>
              <a:rPr sz="2800" spc="-170" dirty="0">
                <a:latin typeface="Arial"/>
                <a:cs typeface="Arial"/>
              </a:rPr>
              <a:t>que </a:t>
            </a:r>
            <a:r>
              <a:rPr sz="2800" spc="-140" dirty="0">
                <a:latin typeface="Arial"/>
                <a:cs typeface="Arial"/>
              </a:rPr>
              <a:t>actúa </a:t>
            </a:r>
            <a:r>
              <a:rPr sz="2800" spc="-85" dirty="0">
                <a:latin typeface="Arial"/>
                <a:cs typeface="Arial"/>
              </a:rPr>
              <a:t>de </a:t>
            </a:r>
            <a:r>
              <a:rPr sz="2800" spc="-105" dirty="0">
                <a:latin typeface="Arial"/>
                <a:cs typeface="Arial"/>
              </a:rPr>
              <a:t>intermediario </a:t>
            </a:r>
            <a:r>
              <a:rPr sz="2800" spc="-135" dirty="0">
                <a:latin typeface="Arial"/>
                <a:cs typeface="Arial"/>
              </a:rPr>
              <a:t>entre </a:t>
            </a:r>
            <a:r>
              <a:rPr sz="2800" spc="-85" dirty="0">
                <a:latin typeface="Arial"/>
                <a:cs typeface="Arial"/>
              </a:rPr>
              <a:t>el  </a:t>
            </a:r>
            <a:r>
              <a:rPr sz="2800" spc="-190" dirty="0">
                <a:latin typeface="Arial"/>
                <a:cs typeface="Arial"/>
              </a:rPr>
              <a:t>usuario </a:t>
            </a:r>
            <a:r>
              <a:rPr sz="2800" spc="-60" dirty="0">
                <a:latin typeface="Arial"/>
                <a:cs typeface="Arial"/>
              </a:rPr>
              <a:t>del </a:t>
            </a:r>
            <a:r>
              <a:rPr sz="2800" spc="-150" dirty="0">
                <a:latin typeface="Arial"/>
                <a:cs typeface="Arial"/>
              </a:rPr>
              <a:t>computador </a:t>
            </a:r>
            <a:r>
              <a:rPr sz="2800" dirty="0">
                <a:latin typeface="Arial"/>
                <a:cs typeface="Arial"/>
              </a:rPr>
              <a:t>y </a:t>
            </a:r>
            <a:r>
              <a:rPr sz="2800" spc="-85" dirty="0">
                <a:latin typeface="Arial"/>
                <a:cs typeface="Arial"/>
              </a:rPr>
              <a:t>el</a:t>
            </a:r>
            <a:r>
              <a:rPr sz="2800" spc="345" dirty="0">
                <a:latin typeface="Arial"/>
                <a:cs typeface="Arial"/>
              </a:rPr>
              <a:t> </a:t>
            </a:r>
            <a:r>
              <a:rPr sz="2800" i="1" spc="-190" dirty="0">
                <a:latin typeface="Arial"/>
                <a:cs typeface="Arial"/>
              </a:rPr>
              <a:t>hardware</a:t>
            </a:r>
            <a:r>
              <a:rPr sz="2800" spc="-190" dirty="0">
                <a:latin typeface="Arial"/>
                <a:cs typeface="Arial"/>
              </a:rPr>
              <a:t>.</a:t>
            </a:r>
            <a:endParaRPr sz="2800" dirty="0">
              <a:latin typeface="Arial"/>
              <a:cs typeface="Arial"/>
            </a:endParaRPr>
          </a:p>
          <a:p>
            <a:pPr>
              <a:lnSpc>
                <a:spcPct val="100000"/>
              </a:lnSpc>
              <a:spcBef>
                <a:spcPts val="10"/>
              </a:spcBef>
              <a:buFont typeface="Arial"/>
              <a:buChar char="•"/>
            </a:pPr>
            <a:endParaRPr sz="4000" dirty="0">
              <a:latin typeface="Arial"/>
              <a:cs typeface="Arial"/>
            </a:endParaRPr>
          </a:p>
          <a:p>
            <a:pPr marL="355600" indent="-342900">
              <a:lnSpc>
                <a:spcPct val="100000"/>
              </a:lnSpc>
              <a:buChar char="•"/>
              <a:tabLst>
                <a:tab pos="354965" algn="l"/>
                <a:tab pos="355600" algn="l"/>
              </a:tabLst>
            </a:pPr>
            <a:r>
              <a:rPr sz="2800" spc="-120" dirty="0">
                <a:latin typeface="Arial"/>
                <a:cs typeface="Arial"/>
              </a:rPr>
              <a:t>Objetivos:</a:t>
            </a:r>
            <a:endParaRPr sz="2800" dirty="0">
              <a:latin typeface="Arial"/>
              <a:cs typeface="Arial"/>
            </a:endParaRPr>
          </a:p>
          <a:p>
            <a:pPr marL="755650" lvl="1" indent="-285750">
              <a:lnSpc>
                <a:spcPct val="100000"/>
              </a:lnSpc>
              <a:spcBef>
                <a:spcPts val="545"/>
              </a:spcBef>
              <a:buChar char="–"/>
              <a:tabLst>
                <a:tab pos="755015" algn="l"/>
                <a:tab pos="755650" algn="l"/>
              </a:tabLst>
            </a:pPr>
            <a:r>
              <a:rPr sz="2400" spc="-165" dirty="0">
                <a:latin typeface="Arial"/>
                <a:cs typeface="Arial"/>
              </a:rPr>
              <a:t>Ejecutar</a:t>
            </a:r>
            <a:r>
              <a:rPr sz="2400" spc="-10" dirty="0">
                <a:latin typeface="Arial"/>
                <a:cs typeface="Arial"/>
              </a:rPr>
              <a:t> </a:t>
            </a:r>
            <a:r>
              <a:rPr sz="2400" spc="-114" dirty="0" err="1">
                <a:latin typeface="Arial"/>
                <a:cs typeface="Arial"/>
              </a:rPr>
              <a:t>programas</a:t>
            </a:r>
            <a:r>
              <a:rPr sz="2400" spc="-114" dirty="0">
                <a:latin typeface="Arial"/>
                <a:cs typeface="Arial"/>
              </a:rPr>
              <a:t>.</a:t>
            </a:r>
            <a:r>
              <a:rPr lang="es-ES" sz="2400" spc="-114" dirty="0">
                <a:latin typeface="Arial"/>
                <a:cs typeface="Arial"/>
              </a:rPr>
              <a:t>(Un programa en ejecución es un proceso, necesita memoria, tiempo de CPU…)</a:t>
            </a:r>
            <a:endParaRPr sz="2400" dirty="0">
              <a:latin typeface="Arial"/>
              <a:cs typeface="Arial"/>
            </a:endParaRPr>
          </a:p>
          <a:p>
            <a:pPr marL="755650" lvl="1" indent="-285750">
              <a:lnSpc>
                <a:spcPct val="100000"/>
              </a:lnSpc>
              <a:spcBef>
                <a:spcPts val="620"/>
              </a:spcBef>
              <a:buChar char="–"/>
              <a:tabLst>
                <a:tab pos="755015" algn="l"/>
                <a:tab pos="755650" algn="l"/>
              </a:tabLst>
            </a:pPr>
            <a:r>
              <a:rPr sz="2400" spc="-145" dirty="0">
                <a:latin typeface="Arial"/>
                <a:cs typeface="Arial"/>
              </a:rPr>
              <a:t>Hacer </a:t>
            </a:r>
            <a:r>
              <a:rPr sz="2400" spc="-285" dirty="0">
                <a:latin typeface="Arial"/>
                <a:cs typeface="Arial"/>
              </a:rPr>
              <a:t>un </a:t>
            </a:r>
            <a:r>
              <a:rPr sz="2400" spc="-275" dirty="0">
                <a:latin typeface="Arial"/>
                <a:cs typeface="Arial"/>
              </a:rPr>
              <a:t>uso </a:t>
            </a:r>
            <a:r>
              <a:rPr sz="2400" spc="-100" dirty="0">
                <a:latin typeface="Arial"/>
                <a:cs typeface="Arial"/>
              </a:rPr>
              <a:t>eficiente </a:t>
            </a:r>
            <a:r>
              <a:rPr sz="2400" spc="-75" dirty="0">
                <a:latin typeface="Arial"/>
                <a:cs typeface="Arial"/>
              </a:rPr>
              <a:t>de </a:t>
            </a:r>
            <a:r>
              <a:rPr sz="2400" spc="-185" dirty="0">
                <a:latin typeface="Arial"/>
                <a:cs typeface="Arial"/>
              </a:rPr>
              <a:t>los</a:t>
            </a:r>
            <a:r>
              <a:rPr sz="2400" spc="70" dirty="0">
                <a:latin typeface="Arial"/>
                <a:cs typeface="Arial"/>
              </a:rPr>
              <a:t> </a:t>
            </a:r>
            <a:r>
              <a:rPr sz="2400" spc="-200" dirty="0">
                <a:latin typeface="Arial"/>
                <a:cs typeface="Arial"/>
              </a:rPr>
              <a:t>recursos.</a:t>
            </a:r>
            <a:endParaRPr sz="2400" dirty="0">
              <a:latin typeface="Arial"/>
              <a:cs typeface="Arial"/>
            </a:endParaRPr>
          </a:p>
          <a:p>
            <a:pPr marL="755650" lvl="1" indent="-285750">
              <a:lnSpc>
                <a:spcPct val="100000"/>
              </a:lnSpc>
              <a:spcBef>
                <a:spcPts val="520"/>
              </a:spcBef>
              <a:buChar char="–"/>
              <a:tabLst>
                <a:tab pos="755015" algn="l"/>
                <a:tab pos="755650" algn="l"/>
              </a:tabLst>
            </a:pPr>
            <a:r>
              <a:rPr sz="2400" spc="-120" dirty="0">
                <a:latin typeface="Arial"/>
                <a:cs typeface="Arial"/>
              </a:rPr>
              <a:t>Proporcionar </a:t>
            </a:r>
            <a:r>
              <a:rPr sz="2400" spc="-165" dirty="0">
                <a:latin typeface="Arial"/>
                <a:cs typeface="Arial"/>
              </a:rPr>
              <a:t>visión </a:t>
            </a:r>
            <a:r>
              <a:rPr sz="2400" spc="-75" dirty="0">
                <a:latin typeface="Arial"/>
                <a:cs typeface="Arial"/>
              </a:rPr>
              <a:t>de </a:t>
            </a:r>
            <a:r>
              <a:rPr sz="2400" spc="-145" dirty="0">
                <a:latin typeface="Arial"/>
                <a:cs typeface="Arial"/>
              </a:rPr>
              <a:t>máquina </a:t>
            </a:r>
            <a:r>
              <a:rPr sz="2400" spc="-70" dirty="0">
                <a:latin typeface="Arial"/>
                <a:cs typeface="Arial"/>
              </a:rPr>
              <a:t>virtual</a:t>
            </a:r>
            <a:r>
              <a:rPr sz="2400" spc="470" dirty="0">
                <a:latin typeface="Arial"/>
                <a:cs typeface="Arial"/>
              </a:rPr>
              <a:t> </a:t>
            </a:r>
            <a:r>
              <a:rPr sz="2400" spc="-80" dirty="0">
                <a:latin typeface="Arial"/>
                <a:cs typeface="Arial"/>
              </a:rPr>
              <a:t>extendida.</a:t>
            </a:r>
            <a:endParaRPr sz="2400" dirty="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2106" y="355396"/>
            <a:ext cx="4786630" cy="513080"/>
          </a:xfrm>
          <a:prstGeom prst="rect">
            <a:avLst/>
          </a:prstGeom>
        </p:spPr>
        <p:txBody>
          <a:bodyPr vert="horz" wrap="square" lIns="0" tIns="12700" rIns="0" bIns="0" rtlCol="0">
            <a:spAutoFit/>
          </a:bodyPr>
          <a:lstStyle/>
          <a:p>
            <a:pPr marL="12700">
              <a:lnSpc>
                <a:spcPct val="100000"/>
              </a:lnSpc>
              <a:spcBef>
                <a:spcPts val="100"/>
              </a:spcBef>
            </a:pPr>
            <a:r>
              <a:rPr sz="3200" spc="-185" dirty="0">
                <a:latin typeface="Arial"/>
                <a:cs typeface="Arial"/>
              </a:rPr>
              <a:t>Niveles </a:t>
            </a:r>
            <a:r>
              <a:rPr sz="3200" spc="-70" dirty="0">
                <a:latin typeface="Arial"/>
                <a:cs typeface="Arial"/>
              </a:rPr>
              <a:t>del </a:t>
            </a:r>
            <a:r>
              <a:rPr sz="3200" spc="-265" dirty="0">
                <a:latin typeface="Arial"/>
                <a:cs typeface="Arial"/>
              </a:rPr>
              <a:t>sistema</a:t>
            </a:r>
            <a:r>
              <a:rPr sz="3200" spc="170" dirty="0">
                <a:latin typeface="Arial"/>
                <a:cs typeface="Arial"/>
              </a:rPr>
              <a:t> </a:t>
            </a:r>
            <a:r>
              <a:rPr sz="3200" spc="-90" dirty="0">
                <a:latin typeface="Arial"/>
                <a:cs typeface="Arial"/>
              </a:rPr>
              <a:t>operativo</a:t>
            </a:r>
            <a:endParaRPr sz="3200">
              <a:latin typeface="Arial"/>
              <a:cs typeface="Arial"/>
            </a:endParaRPr>
          </a:p>
        </p:txBody>
      </p:sp>
      <p:sp>
        <p:nvSpPr>
          <p:cNvPr id="7" name="object 7"/>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8" name="object 8"/>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35</a:t>
            </a:fld>
            <a:endParaRPr spc="-25" dirty="0">
              <a:latin typeface="Trebuchet MS"/>
              <a:cs typeface="Trebuchet MS"/>
            </a:endParaRPr>
          </a:p>
        </p:txBody>
      </p:sp>
      <p:sp>
        <p:nvSpPr>
          <p:cNvPr id="3" name="object 3"/>
          <p:cNvSpPr txBox="1"/>
          <p:nvPr/>
        </p:nvSpPr>
        <p:spPr>
          <a:xfrm>
            <a:off x="691387" y="1240815"/>
            <a:ext cx="7889240" cy="1544320"/>
          </a:xfrm>
          <a:prstGeom prst="rect">
            <a:avLst/>
          </a:prstGeom>
        </p:spPr>
        <p:txBody>
          <a:bodyPr vert="horz" wrap="square" lIns="0" tIns="73660" rIns="0" bIns="0" rtlCol="0">
            <a:spAutoFit/>
          </a:bodyPr>
          <a:lstStyle/>
          <a:p>
            <a:pPr marL="355600" indent="-342900">
              <a:lnSpc>
                <a:spcPct val="100000"/>
              </a:lnSpc>
              <a:spcBef>
                <a:spcPts val="580"/>
              </a:spcBef>
              <a:buChar char="•"/>
              <a:tabLst>
                <a:tab pos="354965" algn="l"/>
                <a:tab pos="355600" algn="l"/>
              </a:tabLst>
            </a:pPr>
            <a:r>
              <a:rPr sz="2400" spc="-280" dirty="0">
                <a:latin typeface="Arial"/>
                <a:cs typeface="Arial"/>
              </a:rPr>
              <a:t>El </a:t>
            </a:r>
            <a:r>
              <a:rPr sz="2400" spc="-210" dirty="0">
                <a:latin typeface="Arial"/>
                <a:cs typeface="Arial"/>
              </a:rPr>
              <a:t>SO </a:t>
            </a:r>
            <a:r>
              <a:rPr sz="2400" spc="-145" dirty="0">
                <a:latin typeface="Arial"/>
                <a:cs typeface="Arial"/>
              </a:rPr>
              <a:t>está </a:t>
            </a:r>
            <a:r>
              <a:rPr sz="2400" spc="-85" dirty="0">
                <a:latin typeface="Arial"/>
                <a:cs typeface="Arial"/>
              </a:rPr>
              <a:t>formado </a:t>
            </a:r>
            <a:r>
              <a:rPr sz="2400" spc="-165" dirty="0">
                <a:latin typeface="Arial"/>
                <a:cs typeface="Arial"/>
              </a:rPr>
              <a:t>conceptualmente </a:t>
            </a:r>
            <a:r>
              <a:rPr sz="2400" spc="-50" dirty="0">
                <a:latin typeface="Arial"/>
                <a:cs typeface="Arial"/>
              </a:rPr>
              <a:t>por </a:t>
            </a:r>
            <a:r>
              <a:rPr sz="2400" spc="-15" dirty="0">
                <a:latin typeface="Arial"/>
                <a:cs typeface="Arial"/>
              </a:rPr>
              <a:t>3 </a:t>
            </a:r>
            <a:r>
              <a:rPr sz="2400" spc="-145" dirty="0">
                <a:latin typeface="Arial"/>
                <a:cs typeface="Arial"/>
              </a:rPr>
              <a:t>capas</a:t>
            </a:r>
            <a:r>
              <a:rPr sz="2400" spc="110" dirty="0">
                <a:latin typeface="Arial"/>
                <a:cs typeface="Arial"/>
              </a:rPr>
              <a:t> </a:t>
            </a:r>
            <a:r>
              <a:rPr sz="2400" spc="-110" dirty="0">
                <a:latin typeface="Arial"/>
                <a:cs typeface="Arial"/>
              </a:rPr>
              <a:t>principales:</a:t>
            </a:r>
            <a:endParaRPr sz="2400" dirty="0">
              <a:latin typeface="Arial"/>
              <a:cs typeface="Arial"/>
            </a:endParaRPr>
          </a:p>
          <a:p>
            <a:pPr marL="755650" lvl="1" indent="-285750">
              <a:lnSpc>
                <a:spcPct val="100000"/>
              </a:lnSpc>
              <a:spcBef>
                <a:spcPts val="400"/>
              </a:spcBef>
              <a:buChar char="–"/>
              <a:tabLst>
                <a:tab pos="755015" algn="l"/>
                <a:tab pos="755650" algn="l"/>
              </a:tabLst>
            </a:pPr>
            <a:r>
              <a:rPr sz="2000" spc="-140" dirty="0">
                <a:latin typeface="Arial"/>
                <a:cs typeface="Arial"/>
              </a:rPr>
              <a:t>Núcleo </a:t>
            </a:r>
            <a:r>
              <a:rPr sz="2000" spc="-114" dirty="0">
                <a:latin typeface="Arial"/>
                <a:cs typeface="Arial"/>
              </a:rPr>
              <a:t>o</a:t>
            </a:r>
            <a:r>
              <a:rPr sz="2000" spc="125" dirty="0">
                <a:latin typeface="Arial"/>
                <a:cs typeface="Arial"/>
              </a:rPr>
              <a:t> </a:t>
            </a:r>
            <a:r>
              <a:rPr sz="2000" i="1" spc="-160" dirty="0">
                <a:latin typeface="Arial"/>
                <a:cs typeface="Arial"/>
              </a:rPr>
              <a:t>Kernel</a:t>
            </a:r>
            <a:endParaRPr sz="2000" dirty="0">
              <a:latin typeface="Arial"/>
              <a:cs typeface="Arial"/>
            </a:endParaRPr>
          </a:p>
          <a:p>
            <a:pPr marL="755650" lvl="1" indent="-285750">
              <a:lnSpc>
                <a:spcPct val="100000"/>
              </a:lnSpc>
              <a:spcBef>
                <a:spcPts val="500"/>
              </a:spcBef>
              <a:buChar char="–"/>
              <a:tabLst>
                <a:tab pos="755015" algn="l"/>
                <a:tab pos="755650" algn="l"/>
              </a:tabLst>
            </a:pPr>
            <a:r>
              <a:rPr sz="2000" spc="-145" dirty="0">
                <a:latin typeface="Arial"/>
                <a:cs typeface="Arial"/>
              </a:rPr>
              <a:t>Servicios </a:t>
            </a:r>
            <a:r>
              <a:rPr sz="2000" spc="-114" dirty="0">
                <a:latin typeface="Arial"/>
                <a:cs typeface="Arial"/>
              </a:rPr>
              <a:t>o </a:t>
            </a:r>
            <a:r>
              <a:rPr sz="2000" spc="-95" dirty="0">
                <a:latin typeface="Arial"/>
                <a:cs typeface="Arial"/>
              </a:rPr>
              <a:t>llamadas </a:t>
            </a:r>
            <a:r>
              <a:rPr sz="2000" spc="-10" dirty="0">
                <a:latin typeface="Arial"/>
                <a:cs typeface="Arial"/>
              </a:rPr>
              <a:t>al</a:t>
            </a:r>
            <a:r>
              <a:rPr sz="2000" spc="330" dirty="0">
                <a:latin typeface="Arial"/>
                <a:cs typeface="Arial"/>
              </a:rPr>
              <a:t> </a:t>
            </a:r>
            <a:r>
              <a:rPr sz="2000" spc="-165" dirty="0">
                <a:latin typeface="Arial"/>
                <a:cs typeface="Arial"/>
              </a:rPr>
              <a:t>sistema</a:t>
            </a:r>
            <a:endParaRPr sz="2000" dirty="0">
              <a:latin typeface="Arial"/>
              <a:cs typeface="Arial"/>
            </a:endParaRPr>
          </a:p>
          <a:p>
            <a:pPr marL="755650" lvl="1" indent="-285750">
              <a:lnSpc>
                <a:spcPct val="100000"/>
              </a:lnSpc>
              <a:spcBef>
                <a:spcPts val="500"/>
              </a:spcBef>
              <a:buChar char="–"/>
              <a:tabLst>
                <a:tab pos="755015" algn="l"/>
                <a:tab pos="755650" algn="l"/>
              </a:tabLst>
            </a:pPr>
            <a:r>
              <a:rPr sz="2000" spc="-75" dirty="0">
                <a:latin typeface="Arial"/>
                <a:cs typeface="Arial"/>
              </a:rPr>
              <a:t>Intérprete </a:t>
            </a:r>
            <a:r>
              <a:rPr sz="2000" spc="-65" dirty="0">
                <a:latin typeface="Arial"/>
                <a:cs typeface="Arial"/>
              </a:rPr>
              <a:t>de </a:t>
            </a:r>
            <a:r>
              <a:rPr sz="2000" spc="-135" dirty="0">
                <a:latin typeface="Arial"/>
                <a:cs typeface="Arial"/>
              </a:rPr>
              <a:t>mandatos </a:t>
            </a:r>
            <a:r>
              <a:rPr sz="2000" spc="-114" dirty="0">
                <a:latin typeface="Arial"/>
                <a:cs typeface="Arial"/>
              </a:rPr>
              <a:t>o</a:t>
            </a:r>
            <a:r>
              <a:rPr sz="2000" spc="250" dirty="0">
                <a:latin typeface="Arial"/>
                <a:cs typeface="Arial"/>
              </a:rPr>
              <a:t> </a:t>
            </a:r>
            <a:r>
              <a:rPr sz="2000" i="1" spc="-165" dirty="0">
                <a:latin typeface="Arial"/>
                <a:cs typeface="Arial"/>
              </a:rPr>
              <a:t>shell</a:t>
            </a:r>
            <a:endParaRPr sz="2000" dirty="0">
              <a:latin typeface="Arial"/>
              <a:cs typeface="Arial"/>
            </a:endParaRPr>
          </a:p>
        </p:txBody>
      </p:sp>
      <p:sp>
        <p:nvSpPr>
          <p:cNvPr id="4" name="object 4"/>
          <p:cNvSpPr/>
          <p:nvPr/>
        </p:nvSpPr>
        <p:spPr>
          <a:xfrm>
            <a:off x="5290985" y="2101592"/>
            <a:ext cx="2929890" cy="522605"/>
          </a:xfrm>
          <a:custGeom>
            <a:avLst/>
            <a:gdLst/>
            <a:ahLst/>
            <a:cxnLst/>
            <a:rect l="l" t="t" r="r" b="b"/>
            <a:pathLst>
              <a:path w="2929890" h="522605">
                <a:moveTo>
                  <a:pt x="2929610" y="0"/>
                </a:moveTo>
                <a:lnTo>
                  <a:pt x="0" y="0"/>
                </a:lnTo>
                <a:lnTo>
                  <a:pt x="0" y="521999"/>
                </a:lnTo>
                <a:lnTo>
                  <a:pt x="2929610" y="521999"/>
                </a:lnTo>
                <a:lnTo>
                  <a:pt x="2929610" y="0"/>
                </a:lnTo>
                <a:close/>
              </a:path>
            </a:pathLst>
          </a:custGeom>
          <a:solidFill>
            <a:srgbClr val="FFFFFF"/>
          </a:solidFill>
        </p:spPr>
        <p:txBody>
          <a:bodyPr wrap="square" lIns="0" tIns="0" rIns="0" bIns="0" rtlCol="0"/>
          <a:lstStyle/>
          <a:p>
            <a:endParaRPr/>
          </a:p>
        </p:txBody>
      </p:sp>
      <p:graphicFrame>
        <p:nvGraphicFramePr>
          <p:cNvPr id="5" name="object 5"/>
          <p:cNvGraphicFramePr>
            <a:graphicFrameLocks noGrp="1"/>
          </p:cNvGraphicFramePr>
          <p:nvPr/>
        </p:nvGraphicFramePr>
        <p:xfrm>
          <a:off x="5470861" y="2012975"/>
          <a:ext cx="2929890" cy="3812128"/>
        </p:xfrm>
        <a:graphic>
          <a:graphicData uri="http://schemas.openxmlformats.org/drawingml/2006/table">
            <a:tbl>
              <a:tblPr firstRow="1" bandRow="1">
                <a:tableStyleId>{2D5ABB26-0587-4C30-8999-92F81FD0307C}</a:tableStyleId>
              </a:tblPr>
              <a:tblGrid>
                <a:gridCol w="1464945">
                  <a:extLst>
                    <a:ext uri="{9D8B030D-6E8A-4147-A177-3AD203B41FA5}">
                      <a16:colId xmlns:a16="http://schemas.microsoft.com/office/drawing/2014/main" val="20000"/>
                    </a:ext>
                  </a:extLst>
                </a:gridCol>
                <a:gridCol w="1464945">
                  <a:extLst>
                    <a:ext uri="{9D8B030D-6E8A-4147-A177-3AD203B41FA5}">
                      <a16:colId xmlns:a16="http://schemas.microsoft.com/office/drawing/2014/main" val="20001"/>
                    </a:ext>
                  </a:extLst>
                </a:gridCol>
              </a:tblGrid>
              <a:tr h="521999">
                <a:tc gridSpan="2">
                  <a:txBody>
                    <a:bodyPr/>
                    <a:lstStyle/>
                    <a:p>
                      <a:pPr algn="ctr">
                        <a:lnSpc>
                          <a:spcPct val="100000"/>
                        </a:lnSpc>
                        <a:spcBef>
                          <a:spcPts val="1040"/>
                        </a:spcBef>
                      </a:pPr>
                      <a:r>
                        <a:rPr sz="1450" spc="0" baseline="0" dirty="0">
                          <a:latin typeface="Arial"/>
                          <a:cs typeface="Arial"/>
                        </a:rPr>
                        <a:t>Usuarios</a:t>
                      </a:r>
                    </a:p>
                  </a:txBody>
                  <a:tcPr marL="0" marR="0" marT="132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1019548">
                <a:tc>
                  <a:txBody>
                    <a:bodyPr/>
                    <a:lstStyle/>
                    <a:p>
                      <a:pPr>
                        <a:lnSpc>
                          <a:spcPct val="100000"/>
                        </a:lnSpc>
                      </a:pPr>
                      <a:endParaRPr sz="1600" dirty="0">
                        <a:latin typeface="Times New Roman"/>
                        <a:cs typeface="Times New Roman"/>
                      </a:endParaRPr>
                    </a:p>
                    <a:p>
                      <a:pPr>
                        <a:lnSpc>
                          <a:spcPct val="100000"/>
                        </a:lnSpc>
                        <a:spcBef>
                          <a:spcPts val="10"/>
                        </a:spcBef>
                      </a:pPr>
                      <a:endParaRPr sz="1250" dirty="0">
                        <a:latin typeface="Times New Roman"/>
                        <a:cs typeface="Times New Roman"/>
                      </a:endParaRPr>
                    </a:p>
                    <a:p>
                      <a:pPr marL="215265">
                        <a:lnSpc>
                          <a:spcPct val="100000"/>
                        </a:lnSpc>
                      </a:pPr>
                      <a:r>
                        <a:rPr sz="1450" spc="0" baseline="0" dirty="0">
                          <a:latin typeface="Arial"/>
                          <a:cs typeface="Arial"/>
                        </a:rPr>
                        <a:t>Programas de Usuario</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20"/>
                        </a:spcBef>
                      </a:pPr>
                      <a:endParaRPr sz="1750" dirty="0">
                        <a:latin typeface="Times New Roman"/>
                        <a:cs typeface="Times New Roman"/>
                      </a:endParaRPr>
                    </a:p>
                    <a:p>
                      <a:pPr marL="608330" marR="107314" indent="-494030">
                        <a:lnSpc>
                          <a:spcPct val="100000"/>
                        </a:lnSpc>
                      </a:pPr>
                      <a:r>
                        <a:rPr sz="1450" b="1" spc="0" baseline="0" dirty="0">
                          <a:solidFill>
                            <a:srgbClr val="FFFFFF"/>
                          </a:solidFill>
                          <a:latin typeface="Arial"/>
                          <a:cs typeface="Arial"/>
                        </a:rPr>
                        <a:t>Intérprete de mandatos o  Shell</a:t>
                      </a:r>
                      <a:endParaRPr sz="1450" spc="0" baseline="0" dirty="0">
                        <a:latin typeface="Arial"/>
                        <a:cs typeface="Arial"/>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8000"/>
                    </a:solidFill>
                  </a:tcPr>
                </a:tc>
                <a:extLst>
                  <a:ext uri="{0D108BD9-81ED-4DB2-BD59-A6C34878D82A}">
                    <a16:rowId xmlns:a16="http://schemas.microsoft.com/office/drawing/2014/main" val="10001"/>
                  </a:ext>
                </a:extLst>
              </a:tr>
              <a:tr h="1092962">
                <a:tc gridSpan="2">
                  <a:txBody>
                    <a:bodyPr/>
                    <a:lstStyle/>
                    <a:p>
                      <a:pPr>
                        <a:lnSpc>
                          <a:spcPct val="100000"/>
                        </a:lnSpc>
                        <a:spcBef>
                          <a:spcPts val="25"/>
                        </a:spcBef>
                      </a:pPr>
                      <a:endParaRPr sz="2650" dirty="0">
                        <a:latin typeface="Times New Roman"/>
                        <a:cs typeface="Times New Roman"/>
                      </a:endParaRPr>
                    </a:p>
                    <a:p>
                      <a:pPr marL="288925">
                        <a:lnSpc>
                          <a:spcPct val="100000"/>
                        </a:lnSpc>
                      </a:pPr>
                      <a:r>
                        <a:rPr sz="1750" b="1" spc="0" baseline="0" dirty="0">
                          <a:solidFill>
                            <a:srgbClr val="FFFFFF"/>
                          </a:solidFill>
                          <a:latin typeface="Arial"/>
                          <a:cs typeface="Arial"/>
                        </a:rPr>
                        <a:t>Capa de Servicios (llamadas al sistema)</a:t>
                      </a:r>
                      <a:endParaRPr sz="1750" spc="0" baseline="0" dirty="0">
                        <a:latin typeface="Arial"/>
                        <a:cs typeface="Arial"/>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8000"/>
                    </a:solidFill>
                  </a:tcPr>
                </a:tc>
                <a:tc hMerge="1">
                  <a:txBody>
                    <a:bodyPr/>
                    <a:lstStyle/>
                    <a:p>
                      <a:endParaRPr/>
                    </a:p>
                  </a:txBody>
                  <a:tcPr marL="0" marR="0" marT="0" marB="0"/>
                </a:tc>
                <a:extLst>
                  <a:ext uri="{0D108BD9-81ED-4DB2-BD59-A6C34878D82A}">
                    <a16:rowId xmlns:a16="http://schemas.microsoft.com/office/drawing/2014/main" val="10002"/>
                  </a:ext>
                </a:extLst>
              </a:tr>
              <a:tr h="522008">
                <a:tc gridSpan="2">
                  <a:txBody>
                    <a:bodyPr/>
                    <a:lstStyle/>
                    <a:p>
                      <a:pPr algn="ctr">
                        <a:lnSpc>
                          <a:spcPct val="100000"/>
                        </a:lnSpc>
                        <a:spcBef>
                          <a:spcPts val="825"/>
                        </a:spcBef>
                      </a:pPr>
                      <a:r>
                        <a:rPr lang="es-ES" sz="1750" b="1" spc="0" baseline="0" dirty="0">
                          <a:solidFill>
                            <a:srgbClr val="FFFFFF"/>
                          </a:solidFill>
                          <a:latin typeface="Arial"/>
                          <a:cs typeface="Arial"/>
                        </a:rPr>
                        <a:t>Núcleo (</a:t>
                      </a:r>
                      <a:r>
                        <a:rPr lang="es-ES" sz="1750" b="1" spc="0" baseline="0" dirty="0" err="1">
                          <a:solidFill>
                            <a:srgbClr val="FFFFFF"/>
                          </a:solidFill>
                          <a:latin typeface="Arial"/>
                          <a:cs typeface="Arial"/>
                        </a:rPr>
                        <a:t>Kernel</a:t>
                      </a:r>
                      <a:r>
                        <a:rPr lang="es-ES" sz="1750" b="1" spc="0" baseline="0" dirty="0">
                          <a:solidFill>
                            <a:srgbClr val="FFFFFF"/>
                          </a:solidFill>
                          <a:latin typeface="Arial"/>
                          <a:cs typeface="Arial"/>
                        </a:rPr>
                        <a:t>)</a:t>
                      </a:r>
                      <a:endParaRPr sz="1750" dirty="0">
                        <a:latin typeface="Arial"/>
                        <a:cs typeface="Arial"/>
                      </a:endParaRPr>
                    </a:p>
                  </a:txBody>
                  <a:tcPr marL="0" marR="0" marT="1047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8000"/>
                    </a:solidFill>
                  </a:tcPr>
                </a:tc>
                <a:tc hMerge="1">
                  <a:txBody>
                    <a:bodyPr/>
                    <a:lstStyle/>
                    <a:p>
                      <a:endParaRPr/>
                    </a:p>
                  </a:txBody>
                  <a:tcPr marL="0" marR="0" marT="0" marB="0"/>
                </a:tc>
                <a:extLst>
                  <a:ext uri="{0D108BD9-81ED-4DB2-BD59-A6C34878D82A}">
                    <a16:rowId xmlns:a16="http://schemas.microsoft.com/office/drawing/2014/main" val="10003"/>
                  </a:ext>
                </a:extLst>
              </a:tr>
              <a:tr h="521999">
                <a:tc gridSpan="2">
                  <a:txBody>
                    <a:bodyPr/>
                    <a:lstStyle/>
                    <a:p>
                      <a:pPr algn="ctr">
                        <a:lnSpc>
                          <a:spcPct val="100000"/>
                        </a:lnSpc>
                        <a:spcBef>
                          <a:spcPts val="1040"/>
                        </a:spcBef>
                      </a:pPr>
                      <a:r>
                        <a:rPr sz="1450" spc="0" baseline="0" dirty="0">
                          <a:latin typeface="Arial"/>
                          <a:cs typeface="Arial"/>
                        </a:rPr>
                        <a:t>Hardware</a:t>
                      </a:r>
                    </a:p>
                  </a:txBody>
                  <a:tcPr marL="0" marR="0" marT="132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pic>
        <p:nvPicPr>
          <p:cNvPr id="9" name="image50.png">
            <a:extLst>
              <a:ext uri="{FF2B5EF4-FFF2-40B4-BE49-F238E27FC236}">
                <a16:creationId xmlns:a16="http://schemas.microsoft.com/office/drawing/2014/main" id="{4785EAEC-5365-4349-B7EE-314875A1A427}"/>
              </a:ext>
            </a:extLst>
          </p:cNvPr>
          <p:cNvPicPr>
            <a:picLocks noChangeAspect="1"/>
          </p:cNvPicPr>
          <p:nvPr/>
        </p:nvPicPr>
        <p:blipFill>
          <a:blip r:embed="rId3" cstate="print"/>
          <a:stretch>
            <a:fillRect/>
          </a:stretch>
        </p:blipFill>
        <p:spPr>
          <a:xfrm>
            <a:off x="616416" y="4056843"/>
            <a:ext cx="4147902" cy="154432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7006" y="355396"/>
            <a:ext cx="5116830" cy="513080"/>
          </a:xfrm>
          <a:prstGeom prst="rect">
            <a:avLst/>
          </a:prstGeom>
        </p:spPr>
        <p:txBody>
          <a:bodyPr vert="horz" wrap="square" lIns="0" tIns="12700" rIns="0" bIns="0" rtlCol="0">
            <a:spAutoFit/>
          </a:bodyPr>
          <a:lstStyle/>
          <a:p>
            <a:pPr marL="12700">
              <a:lnSpc>
                <a:spcPct val="100000"/>
              </a:lnSpc>
              <a:spcBef>
                <a:spcPts val="100"/>
              </a:spcBef>
            </a:pPr>
            <a:r>
              <a:rPr sz="3200" spc="-330" dirty="0">
                <a:latin typeface="Arial"/>
                <a:cs typeface="Arial"/>
              </a:rPr>
              <a:t>Funciones </a:t>
            </a:r>
            <a:r>
              <a:rPr sz="3200" spc="-70" dirty="0">
                <a:latin typeface="Arial"/>
                <a:cs typeface="Arial"/>
              </a:rPr>
              <a:t>del </a:t>
            </a:r>
            <a:r>
              <a:rPr sz="3200" spc="-265" dirty="0">
                <a:latin typeface="Arial"/>
                <a:cs typeface="Arial"/>
              </a:rPr>
              <a:t>sistema</a:t>
            </a:r>
            <a:r>
              <a:rPr sz="3200" spc="-250" dirty="0">
                <a:latin typeface="Arial"/>
                <a:cs typeface="Arial"/>
              </a:rPr>
              <a:t> </a:t>
            </a:r>
            <a:r>
              <a:rPr sz="3200" spc="-90" dirty="0">
                <a:latin typeface="Arial"/>
                <a:cs typeface="Arial"/>
              </a:rPr>
              <a:t>operativo</a:t>
            </a:r>
            <a:endParaRPr sz="3200">
              <a:latin typeface="Arial"/>
              <a:cs typeface="Arial"/>
            </a:endParaRPr>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5" name="object 5"/>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36</a:t>
            </a:fld>
            <a:endParaRPr spc="-25" dirty="0">
              <a:latin typeface="Trebuchet MS"/>
              <a:cs typeface="Trebuchet MS"/>
            </a:endParaRPr>
          </a:p>
        </p:txBody>
      </p:sp>
      <p:sp>
        <p:nvSpPr>
          <p:cNvPr id="3" name="object 3"/>
          <p:cNvSpPr txBox="1"/>
          <p:nvPr/>
        </p:nvSpPr>
        <p:spPr>
          <a:xfrm>
            <a:off x="691387" y="1238275"/>
            <a:ext cx="5156200" cy="4182110"/>
          </a:xfrm>
          <a:prstGeom prst="rect">
            <a:avLst/>
          </a:prstGeom>
        </p:spPr>
        <p:txBody>
          <a:bodyPr vert="horz" wrap="square" lIns="0" tIns="12700" rIns="0" bIns="0" rtlCol="0">
            <a:spAutoFit/>
          </a:bodyPr>
          <a:lstStyle/>
          <a:p>
            <a:pPr marL="355600" indent="-342900">
              <a:lnSpc>
                <a:spcPts val="2995"/>
              </a:lnSpc>
              <a:spcBef>
                <a:spcPts val="100"/>
              </a:spcBef>
              <a:buChar char="•"/>
              <a:tabLst>
                <a:tab pos="354965" algn="l"/>
                <a:tab pos="355600" algn="l"/>
              </a:tabLst>
            </a:pPr>
            <a:r>
              <a:rPr sz="2500" spc="-125" dirty="0">
                <a:latin typeface="Arial"/>
                <a:cs typeface="Arial"/>
              </a:rPr>
              <a:t>Gestor </a:t>
            </a:r>
            <a:r>
              <a:rPr sz="2500" spc="-80" dirty="0">
                <a:latin typeface="Arial"/>
                <a:cs typeface="Arial"/>
              </a:rPr>
              <a:t>de </a:t>
            </a:r>
            <a:r>
              <a:rPr sz="2500" spc="-215" dirty="0">
                <a:latin typeface="Arial"/>
                <a:cs typeface="Arial"/>
              </a:rPr>
              <a:t>recursos </a:t>
            </a:r>
            <a:r>
              <a:rPr sz="2500" spc="-265" dirty="0">
                <a:latin typeface="Arial"/>
                <a:cs typeface="Arial"/>
              </a:rPr>
              <a:t>(UCP, </a:t>
            </a:r>
            <a:r>
              <a:rPr sz="2500" spc="-160" dirty="0">
                <a:latin typeface="Arial"/>
                <a:cs typeface="Arial"/>
              </a:rPr>
              <a:t>memoria,</a:t>
            </a:r>
            <a:r>
              <a:rPr sz="2500" spc="-280" dirty="0">
                <a:latin typeface="Arial"/>
                <a:cs typeface="Arial"/>
              </a:rPr>
              <a:t> </a:t>
            </a:r>
            <a:r>
              <a:rPr sz="2500" spc="-155" dirty="0">
                <a:latin typeface="Arial"/>
                <a:cs typeface="Arial"/>
              </a:rPr>
              <a:t>...)</a:t>
            </a:r>
            <a:endParaRPr sz="2500" dirty="0">
              <a:latin typeface="Arial"/>
              <a:cs typeface="Arial"/>
            </a:endParaRPr>
          </a:p>
          <a:p>
            <a:pPr marL="755650" lvl="1" indent="-285750">
              <a:lnSpc>
                <a:spcPts val="2615"/>
              </a:lnSpc>
              <a:buChar char="–"/>
              <a:tabLst>
                <a:tab pos="755015" algn="l"/>
                <a:tab pos="755650" algn="l"/>
              </a:tabLst>
            </a:pPr>
            <a:r>
              <a:rPr sz="2200" spc="-145" dirty="0">
                <a:latin typeface="Arial"/>
                <a:cs typeface="Arial"/>
              </a:rPr>
              <a:t>Asignación </a:t>
            </a:r>
            <a:r>
              <a:rPr sz="2200" dirty="0">
                <a:latin typeface="Arial"/>
                <a:cs typeface="Arial"/>
              </a:rPr>
              <a:t>y </a:t>
            </a:r>
            <a:r>
              <a:rPr sz="2200" spc="-125" dirty="0">
                <a:latin typeface="Arial"/>
                <a:cs typeface="Arial"/>
              </a:rPr>
              <a:t>recuperación </a:t>
            </a:r>
            <a:r>
              <a:rPr sz="2200" spc="-70" dirty="0">
                <a:latin typeface="Arial"/>
                <a:cs typeface="Arial"/>
              </a:rPr>
              <a:t>de</a:t>
            </a:r>
            <a:r>
              <a:rPr sz="2200" spc="240" dirty="0">
                <a:latin typeface="Arial"/>
                <a:cs typeface="Arial"/>
              </a:rPr>
              <a:t> </a:t>
            </a:r>
            <a:r>
              <a:rPr sz="2200" spc="-190" dirty="0">
                <a:latin typeface="Arial"/>
                <a:cs typeface="Arial"/>
              </a:rPr>
              <a:t>recursos</a:t>
            </a:r>
            <a:endParaRPr sz="2200" dirty="0">
              <a:latin typeface="Arial"/>
              <a:cs typeface="Arial"/>
            </a:endParaRPr>
          </a:p>
          <a:p>
            <a:pPr marL="755650" lvl="1" indent="-285750">
              <a:lnSpc>
                <a:spcPts val="2600"/>
              </a:lnSpc>
              <a:buChar char="–"/>
              <a:tabLst>
                <a:tab pos="755015" algn="l"/>
                <a:tab pos="755650" algn="l"/>
              </a:tabLst>
            </a:pPr>
            <a:r>
              <a:rPr sz="2200" spc="-155" dirty="0">
                <a:latin typeface="Arial"/>
                <a:cs typeface="Arial"/>
              </a:rPr>
              <a:t>Protección </a:t>
            </a:r>
            <a:r>
              <a:rPr sz="2200" spc="-70" dirty="0">
                <a:latin typeface="Arial"/>
                <a:cs typeface="Arial"/>
              </a:rPr>
              <a:t>de </a:t>
            </a:r>
            <a:r>
              <a:rPr sz="2200" spc="-170" dirty="0">
                <a:latin typeface="Arial"/>
                <a:cs typeface="Arial"/>
              </a:rPr>
              <a:t>los</a:t>
            </a:r>
            <a:r>
              <a:rPr sz="2200" spc="200" dirty="0">
                <a:latin typeface="Arial"/>
                <a:cs typeface="Arial"/>
              </a:rPr>
              <a:t> </a:t>
            </a:r>
            <a:r>
              <a:rPr sz="2200" spc="-175" dirty="0">
                <a:latin typeface="Arial"/>
                <a:cs typeface="Arial"/>
              </a:rPr>
              <a:t>usuarios</a:t>
            </a:r>
            <a:endParaRPr sz="2200" dirty="0">
              <a:latin typeface="Arial"/>
              <a:cs typeface="Arial"/>
            </a:endParaRPr>
          </a:p>
          <a:p>
            <a:pPr marL="755650" lvl="1" indent="-285750">
              <a:lnSpc>
                <a:spcPts val="2620"/>
              </a:lnSpc>
              <a:buChar char="–"/>
              <a:tabLst>
                <a:tab pos="755015" algn="l"/>
                <a:tab pos="755650" algn="l"/>
              </a:tabLst>
            </a:pPr>
            <a:r>
              <a:rPr sz="2200" spc="-75" dirty="0">
                <a:latin typeface="Arial"/>
                <a:cs typeface="Arial"/>
              </a:rPr>
              <a:t>Contabilidad/monitorización</a:t>
            </a:r>
            <a:endParaRPr sz="2200" dirty="0">
              <a:latin typeface="Arial"/>
              <a:cs typeface="Arial"/>
            </a:endParaRPr>
          </a:p>
          <a:p>
            <a:pPr marL="755650" lvl="1" indent="-285750">
              <a:lnSpc>
                <a:spcPts val="2625"/>
              </a:lnSpc>
              <a:spcBef>
                <a:spcPts val="60"/>
              </a:spcBef>
              <a:buChar char="–"/>
              <a:tabLst>
                <a:tab pos="755015" algn="l"/>
                <a:tab pos="755650" algn="l"/>
              </a:tabLst>
            </a:pPr>
            <a:r>
              <a:rPr sz="2200" spc="-110" dirty="0">
                <a:latin typeface="Arial"/>
                <a:cs typeface="Arial"/>
              </a:rPr>
              <a:t>Soporte </a:t>
            </a:r>
            <a:r>
              <a:rPr sz="2200" spc="-70" dirty="0">
                <a:latin typeface="Arial"/>
                <a:cs typeface="Arial"/>
              </a:rPr>
              <a:t>de</a:t>
            </a:r>
            <a:r>
              <a:rPr sz="2200" spc="95" dirty="0">
                <a:latin typeface="Arial"/>
                <a:cs typeface="Arial"/>
              </a:rPr>
              <a:t> </a:t>
            </a:r>
            <a:r>
              <a:rPr sz="2200" spc="-150" dirty="0">
                <a:latin typeface="Arial"/>
                <a:cs typeface="Arial"/>
              </a:rPr>
              <a:t>usuario</a:t>
            </a:r>
            <a:endParaRPr sz="2200" dirty="0">
              <a:latin typeface="Arial"/>
              <a:cs typeface="Arial"/>
            </a:endParaRPr>
          </a:p>
          <a:p>
            <a:pPr marL="355600" indent="-342900">
              <a:lnSpc>
                <a:spcPts val="2980"/>
              </a:lnSpc>
              <a:buChar char="•"/>
              <a:tabLst>
                <a:tab pos="354965" algn="l"/>
                <a:tab pos="355600" algn="l"/>
              </a:tabLst>
            </a:pPr>
            <a:r>
              <a:rPr sz="2500" spc="-114" dirty="0">
                <a:latin typeface="Arial"/>
                <a:cs typeface="Arial"/>
              </a:rPr>
              <a:t>Máquina </a:t>
            </a:r>
            <a:r>
              <a:rPr sz="2500" spc="-75" dirty="0">
                <a:latin typeface="Arial"/>
                <a:cs typeface="Arial"/>
              </a:rPr>
              <a:t>extendida</a:t>
            </a:r>
            <a:r>
              <a:rPr sz="2500" spc="95" dirty="0">
                <a:latin typeface="Arial"/>
                <a:cs typeface="Arial"/>
              </a:rPr>
              <a:t> </a:t>
            </a:r>
            <a:r>
              <a:rPr sz="2500" spc="-175" dirty="0">
                <a:latin typeface="Arial"/>
                <a:cs typeface="Arial"/>
              </a:rPr>
              <a:t>(servicios)</a:t>
            </a:r>
            <a:endParaRPr sz="2500" dirty="0">
              <a:latin typeface="Arial"/>
              <a:cs typeface="Arial"/>
            </a:endParaRPr>
          </a:p>
          <a:p>
            <a:pPr marL="755650" lvl="1" indent="-285750">
              <a:lnSpc>
                <a:spcPts val="2635"/>
              </a:lnSpc>
              <a:buChar char="–"/>
              <a:tabLst>
                <a:tab pos="755015" algn="l"/>
                <a:tab pos="755650" algn="l"/>
              </a:tabLst>
            </a:pPr>
            <a:r>
              <a:rPr sz="2200" spc="-204" dirty="0">
                <a:latin typeface="Arial"/>
                <a:cs typeface="Arial"/>
              </a:rPr>
              <a:t>Ejecución </a:t>
            </a:r>
            <a:r>
              <a:rPr sz="2200" spc="-70" dirty="0">
                <a:latin typeface="Arial"/>
                <a:cs typeface="Arial"/>
              </a:rPr>
              <a:t>de </a:t>
            </a:r>
            <a:r>
              <a:rPr sz="2200" spc="-105" dirty="0">
                <a:latin typeface="Arial"/>
                <a:cs typeface="Arial"/>
              </a:rPr>
              <a:t>programas</a:t>
            </a:r>
            <a:r>
              <a:rPr sz="2200" spc="-140" dirty="0">
                <a:latin typeface="Arial"/>
                <a:cs typeface="Arial"/>
              </a:rPr>
              <a:t> </a:t>
            </a:r>
            <a:r>
              <a:rPr sz="2200" spc="-170" dirty="0">
                <a:latin typeface="Arial"/>
                <a:cs typeface="Arial"/>
              </a:rPr>
              <a:t>(procesos)</a:t>
            </a:r>
            <a:endParaRPr sz="2200" dirty="0">
              <a:latin typeface="Arial"/>
              <a:cs typeface="Arial"/>
            </a:endParaRPr>
          </a:p>
          <a:p>
            <a:pPr marL="755650" lvl="1" indent="-285750">
              <a:lnSpc>
                <a:spcPts val="2620"/>
              </a:lnSpc>
              <a:spcBef>
                <a:spcPts val="60"/>
              </a:spcBef>
              <a:buChar char="–"/>
              <a:tabLst>
                <a:tab pos="755015" algn="l"/>
                <a:tab pos="755650" algn="l"/>
              </a:tabLst>
            </a:pPr>
            <a:r>
              <a:rPr sz="2200" spc="-130" dirty="0">
                <a:latin typeface="Arial"/>
                <a:cs typeface="Arial"/>
              </a:rPr>
              <a:t>Órdenes </a:t>
            </a:r>
            <a:r>
              <a:rPr sz="2200" spc="-70" dirty="0">
                <a:latin typeface="Arial"/>
                <a:cs typeface="Arial"/>
              </a:rPr>
              <a:t>de</a:t>
            </a:r>
            <a:r>
              <a:rPr sz="2200" spc="114" dirty="0">
                <a:latin typeface="Arial"/>
                <a:cs typeface="Arial"/>
              </a:rPr>
              <a:t> </a:t>
            </a:r>
            <a:r>
              <a:rPr sz="2200" spc="-130" dirty="0">
                <a:latin typeface="Arial"/>
                <a:cs typeface="Arial"/>
              </a:rPr>
              <a:t>E/S</a:t>
            </a:r>
            <a:endParaRPr sz="2200" dirty="0">
              <a:latin typeface="Arial"/>
              <a:cs typeface="Arial"/>
            </a:endParaRPr>
          </a:p>
          <a:p>
            <a:pPr marL="755650" lvl="1" indent="-285750">
              <a:lnSpc>
                <a:spcPts val="2600"/>
              </a:lnSpc>
              <a:buChar char="–"/>
              <a:tabLst>
                <a:tab pos="755015" algn="l"/>
                <a:tab pos="755650" algn="l"/>
              </a:tabLst>
            </a:pPr>
            <a:r>
              <a:rPr sz="2200" spc="-120" dirty="0">
                <a:latin typeface="Arial"/>
                <a:cs typeface="Arial"/>
              </a:rPr>
              <a:t>Operaciones </a:t>
            </a:r>
            <a:r>
              <a:rPr sz="2200" spc="-130" dirty="0">
                <a:latin typeface="Arial"/>
                <a:cs typeface="Arial"/>
              </a:rPr>
              <a:t>sobre</a:t>
            </a:r>
            <a:r>
              <a:rPr sz="2200" spc="105" dirty="0">
                <a:latin typeface="Arial"/>
                <a:cs typeface="Arial"/>
              </a:rPr>
              <a:t> </a:t>
            </a:r>
            <a:r>
              <a:rPr sz="2200" spc="-150" dirty="0">
                <a:latin typeface="Arial"/>
                <a:cs typeface="Arial"/>
              </a:rPr>
              <a:t>archivos</a:t>
            </a:r>
            <a:endParaRPr sz="2200" dirty="0">
              <a:latin typeface="Arial"/>
              <a:cs typeface="Arial"/>
            </a:endParaRPr>
          </a:p>
          <a:p>
            <a:pPr marL="755650" lvl="1" indent="-285750">
              <a:lnSpc>
                <a:spcPts val="2620"/>
              </a:lnSpc>
              <a:buChar char="–"/>
              <a:tabLst>
                <a:tab pos="755015" algn="l"/>
                <a:tab pos="755650" algn="l"/>
              </a:tabLst>
            </a:pPr>
            <a:r>
              <a:rPr sz="2200" spc="-160" dirty="0">
                <a:latin typeface="Arial"/>
                <a:cs typeface="Arial"/>
              </a:rPr>
              <a:t>Detección </a:t>
            </a:r>
            <a:r>
              <a:rPr sz="2200" dirty="0">
                <a:latin typeface="Arial"/>
                <a:cs typeface="Arial"/>
              </a:rPr>
              <a:t>y </a:t>
            </a:r>
            <a:r>
              <a:rPr sz="2200" spc="-90" dirty="0">
                <a:latin typeface="Arial"/>
                <a:cs typeface="Arial"/>
              </a:rPr>
              <a:t>tratamiento </a:t>
            </a:r>
            <a:r>
              <a:rPr sz="2200" spc="-70" dirty="0">
                <a:latin typeface="Arial"/>
                <a:cs typeface="Arial"/>
              </a:rPr>
              <a:t>de</a:t>
            </a:r>
            <a:r>
              <a:rPr sz="2200" spc="225" dirty="0">
                <a:latin typeface="Arial"/>
                <a:cs typeface="Arial"/>
              </a:rPr>
              <a:t> </a:t>
            </a:r>
            <a:r>
              <a:rPr sz="2200" spc="-110" dirty="0">
                <a:latin typeface="Arial"/>
                <a:cs typeface="Arial"/>
              </a:rPr>
              <a:t>errores</a:t>
            </a:r>
            <a:endParaRPr sz="2200" dirty="0">
              <a:latin typeface="Arial"/>
              <a:cs typeface="Arial"/>
            </a:endParaRPr>
          </a:p>
          <a:p>
            <a:pPr marL="355600" indent="-342900">
              <a:lnSpc>
                <a:spcPts val="2995"/>
              </a:lnSpc>
              <a:spcBef>
                <a:spcPts val="70"/>
              </a:spcBef>
              <a:buChar char="•"/>
              <a:tabLst>
                <a:tab pos="354965" algn="l"/>
                <a:tab pos="355600" algn="l"/>
              </a:tabLst>
            </a:pPr>
            <a:r>
              <a:rPr sz="2500" spc="-80" dirty="0">
                <a:latin typeface="Arial"/>
                <a:cs typeface="Arial"/>
              </a:rPr>
              <a:t>Interfaz de</a:t>
            </a:r>
            <a:r>
              <a:rPr sz="2500" spc="65" dirty="0">
                <a:latin typeface="Arial"/>
                <a:cs typeface="Arial"/>
              </a:rPr>
              <a:t> </a:t>
            </a:r>
            <a:r>
              <a:rPr sz="2500" spc="-170" dirty="0">
                <a:latin typeface="Arial"/>
                <a:cs typeface="Arial"/>
              </a:rPr>
              <a:t>usuario</a:t>
            </a:r>
            <a:endParaRPr sz="2500" dirty="0">
              <a:latin typeface="Arial"/>
              <a:cs typeface="Arial"/>
            </a:endParaRPr>
          </a:p>
          <a:p>
            <a:pPr marL="755650" lvl="1" indent="-285750">
              <a:lnSpc>
                <a:spcPts val="2635"/>
              </a:lnSpc>
              <a:buChar char="–"/>
              <a:tabLst>
                <a:tab pos="755015" algn="l"/>
                <a:tab pos="755650" algn="l"/>
              </a:tabLst>
            </a:pPr>
            <a:r>
              <a:rPr sz="2200" spc="-155" dirty="0">
                <a:latin typeface="Arial"/>
                <a:cs typeface="Arial"/>
              </a:rPr>
              <a:t>Shell</a:t>
            </a:r>
            <a:endParaRPr sz="2200" dirty="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92867-E468-4508-AB6F-1CCC49B16BE5}"/>
              </a:ext>
            </a:extLst>
          </p:cNvPr>
          <p:cNvSpPr>
            <a:spLocks noGrp="1"/>
          </p:cNvSpPr>
          <p:nvPr>
            <p:ph type="title"/>
          </p:nvPr>
        </p:nvSpPr>
        <p:spPr/>
        <p:txBody>
          <a:bodyPr/>
          <a:lstStyle/>
          <a:p>
            <a:r>
              <a:rPr lang="es-ES" dirty="0"/>
              <a:t>SO como gestor de recursos</a:t>
            </a:r>
          </a:p>
        </p:txBody>
      </p:sp>
      <p:sp>
        <p:nvSpPr>
          <p:cNvPr id="3" name="Marcador de contenido 2">
            <a:extLst>
              <a:ext uri="{FF2B5EF4-FFF2-40B4-BE49-F238E27FC236}">
                <a16:creationId xmlns:a16="http://schemas.microsoft.com/office/drawing/2014/main" id="{930C88A3-1F7A-4E63-ABCB-D1B1E3309F4B}"/>
              </a:ext>
            </a:extLst>
          </p:cNvPr>
          <p:cNvSpPr>
            <a:spLocks noGrp="1"/>
          </p:cNvSpPr>
          <p:nvPr>
            <p:ph idx="1"/>
          </p:nvPr>
        </p:nvSpPr>
        <p:spPr/>
        <p:txBody>
          <a:bodyPr/>
          <a:lstStyle/>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En una computadora suelen coexistir varios programas, del mismo o de varios usuarios, ejecutándose simultáneamente. </a:t>
            </a:r>
          </a:p>
          <a:p>
            <a:pPr lvl="1"/>
            <a:r>
              <a:rPr lang="es-ES" sz="1500" dirty="0">
                <a:effectLst/>
                <a:latin typeface="Arial" panose="020B0604020202020204" pitchFamily="34" charset="0"/>
                <a:ea typeface="Times New Roman" panose="02020603050405020304" pitchFamily="18" charset="0"/>
                <a:cs typeface="Times New Roman" panose="02020603050405020304" pitchFamily="18" charset="0"/>
              </a:rPr>
              <a:t>Estos programas compiten por los recursos de la computadora, siendo el sistema operativo el encargado de arbitrar su asignación y</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uso y su seguridad.</a:t>
            </a:r>
          </a:p>
          <a:p>
            <a:r>
              <a:rPr lang="es-ES" dirty="0">
                <a:latin typeface="Arial" panose="020B0604020202020204" pitchFamily="34" charset="0"/>
                <a:cs typeface="Times New Roman" panose="02020603050405020304" pitchFamily="18" charset="0"/>
              </a:rPr>
              <a:t>Funciones:</a:t>
            </a:r>
          </a:p>
          <a:p>
            <a:pPr lvl="1"/>
            <a:r>
              <a:rPr lang="es-ES" dirty="0" err="1">
                <a:latin typeface="Arial" panose="020B0604020202020204" pitchFamily="34" charset="0"/>
                <a:cs typeface="Times New Roman" panose="02020603050405020304" pitchFamily="18" charset="0"/>
              </a:rPr>
              <a:t>Asignacion</a:t>
            </a:r>
            <a:r>
              <a:rPr lang="es-ES" dirty="0">
                <a:latin typeface="Arial" panose="020B0604020202020204" pitchFamily="34" charset="0"/>
                <a:cs typeface="Times New Roman" panose="02020603050405020304" pitchFamily="18" charset="0"/>
              </a:rPr>
              <a:t> de recursos</a:t>
            </a:r>
          </a:p>
          <a:p>
            <a:pPr lvl="1"/>
            <a:r>
              <a:rPr lang="es-ES" dirty="0">
                <a:latin typeface="Arial" panose="020B0604020202020204" pitchFamily="34" charset="0"/>
                <a:cs typeface="Times New Roman" panose="02020603050405020304" pitchFamily="18" charset="0"/>
              </a:rPr>
              <a:t>protección</a:t>
            </a:r>
          </a:p>
          <a:p>
            <a:pPr lvl="1"/>
            <a:r>
              <a:rPr lang="es-ES" dirty="0">
                <a:latin typeface="Arial" panose="020B0604020202020204" pitchFamily="34" charset="0"/>
                <a:cs typeface="Times New Roman" panose="02020603050405020304" pitchFamily="18" charset="0"/>
              </a:rPr>
              <a:t>Contabilidad</a:t>
            </a:r>
          </a:p>
          <a:p>
            <a:pPr lvl="1"/>
            <a:endParaRPr lang="es-ES" dirty="0">
              <a:latin typeface="Arial" panose="020B0604020202020204" pitchFamily="34" charset="0"/>
              <a:cs typeface="Times New Roman" panose="02020603050405020304" pitchFamily="18" charset="0"/>
            </a:endParaRPr>
          </a:p>
          <a:p>
            <a:pPr lvl="1"/>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 SO deben mantener unas estructuras que le permitan saber que recursos están libres y cuáles están asignados:</a:t>
            </a:r>
          </a:p>
          <a:p>
            <a:pPr lvl="2"/>
            <a:r>
              <a:rPr lang="es-ES" dirty="0">
                <a:effectLst/>
                <a:latin typeface="Arial" panose="020B0604020202020204" pitchFamily="34" charset="0"/>
                <a:ea typeface="Times New Roman" panose="02020603050405020304" pitchFamily="18" charset="0"/>
                <a:cs typeface="Times New Roman" panose="02020603050405020304" pitchFamily="18" charset="0"/>
              </a:rPr>
              <a:t>. La asignación de recursos se realiza según la disponibilidad  la prioridad de los programas, </a:t>
            </a:r>
          </a:p>
          <a:p>
            <a:pPr lvl="2"/>
            <a:r>
              <a:rPr lang="es-ES" dirty="0">
                <a:latin typeface="Arial" panose="020B0604020202020204" pitchFamily="34" charset="0"/>
                <a:ea typeface="Times New Roman" panose="02020603050405020304" pitchFamily="18" charset="0"/>
                <a:cs typeface="Times New Roman" panose="02020603050405020304" pitchFamily="18" charset="0"/>
              </a:rPr>
              <a:t>Resolución de </a:t>
            </a:r>
            <a:r>
              <a:rPr lang="es-ES" dirty="0">
                <a:effectLst/>
                <a:latin typeface="Arial" panose="020B0604020202020204" pitchFamily="34" charset="0"/>
                <a:ea typeface="Times New Roman" panose="02020603050405020304" pitchFamily="18" charset="0"/>
                <a:cs typeface="Times New Roman" panose="02020603050405020304" pitchFamily="18" charset="0"/>
              </a:rPr>
              <a:t>conflictos que aparecen por las peticiones simultáneas</a:t>
            </a:r>
            <a:endParaRPr lang="es-ES" dirty="0">
              <a:latin typeface="Arial" panose="020B0604020202020204" pitchFamily="34" charset="0"/>
              <a:cs typeface="Times New Roman" panose="02020603050405020304" pitchFamily="18" charset="0"/>
            </a:endParaRPr>
          </a:p>
          <a:p>
            <a:pPr lvl="1"/>
            <a:endParaRPr lang="es-ES" dirty="0"/>
          </a:p>
        </p:txBody>
      </p:sp>
    </p:spTree>
    <p:extLst>
      <p:ext uri="{BB962C8B-B14F-4D97-AF65-F5344CB8AC3E}">
        <p14:creationId xmlns:p14="http://schemas.microsoft.com/office/powerpoint/2010/main" val="3865857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CAEF4-6C9C-4AFA-BB96-2CEED2AC39B7}"/>
              </a:ext>
            </a:extLst>
          </p:cNvPr>
          <p:cNvSpPr>
            <a:spLocks noGrp="1"/>
          </p:cNvSpPr>
          <p:nvPr>
            <p:ph type="title"/>
          </p:nvPr>
        </p:nvSpPr>
        <p:spPr/>
        <p:txBody>
          <a:bodyPr/>
          <a:lstStyle/>
          <a:p>
            <a:r>
              <a:rPr lang="es-ES" dirty="0"/>
              <a:t>SO como maquina extendida</a:t>
            </a:r>
          </a:p>
        </p:txBody>
      </p:sp>
      <p:sp>
        <p:nvSpPr>
          <p:cNvPr id="3" name="Marcador de contenido 2">
            <a:extLst>
              <a:ext uri="{FF2B5EF4-FFF2-40B4-BE49-F238E27FC236}">
                <a16:creationId xmlns:a16="http://schemas.microsoft.com/office/drawing/2014/main" id="{EC01DB1F-88BA-4C66-BB61-0CC45781C547}"/>
              </a:ext>
            </a:extLst>
          </p:cNvPr>
          <p:cNvSpPr>
            <a:spLocks noGrp="1"/>
          </p:cNvSpPr>
          <p:nvPr>
            <p:ph idx="1"/>
          </p:nvPr>
        </p:nvSpPr>
        <p:spPr/>
        <p:txBody>
          <a:bodyPr/>
          <a:lstStyle/>
          <a:p>
            <a:r>
              <a:rPr lang="es-ES" sz="2400" dirty="0">
                <a:effectLst/>
                <a:latin typeface="Arial" panose="020B0604020202020204" pitchFamily="34" charset="0"/>
                <a:ea typeface="Times New Roman" panose="02020603050405020304" pitchFamily="18" charset="0"/>
                <a:cs typeface="Times New Roman" panose="02020603050405020304" pitchFamily="18" charset="0"/>
              </a:rPr>
              <a:t>El sistema operativo ofrece a los programas un conjunto de servicios, o</a:t>
            </a:r>
            <a:r>
              <a:rPr lang="es-ES" sz="24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2400" b="1" dirty="0">
                <a:effectLst/>
                <a:latin typeface="Arial" panose="020B0604020202020204" pitchFamily="34" charset="0"/>
                <a:ea typeface="Times New Roman" panose="02020603050405020304" pitchFamily="18" charset="0"/>
                <a:cs typeface="Times New Roman" panose="02020603050405020304" pitchFamily="18" charset="0"/>
              </a:rPr>
              <a:t>llamadas al sistema</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que pueden solicitar cuando lo necesiten, proporcionando a los programas una visión de máquina extendida.</a:t>
            </a:r>
          </a:p>
          <a:p>
            <a:r>
              <a:rPr lang="es-ES" sz="2400" dirty="0">
                <a:latin typeface="Arial" panose="020B0604020202020204" pitchFamily="34" charset="0"/>
                <a:cs typeface="Times New Roman" panose="02020603050405020304" pitchFamily="18" charset="0"/>
              </a:rPr>
              <a:t>Servicios:</a:t>
            </a:r>
          </a:p>
          <a:p>
            <a:pPr marL="755650" lvl="1" indent="-285750">
              <a:lnSpc>
                <a:spcPts val="2635"/>
              </a:lnSpc>
              <a:buChar char="–"/>
              <a:tabLst>
                <a:tab pos="755015" algn="l"/>
                <a:tab pos="755650" algn="l"/>
              </a:tabLst>
            </a:pPr>
            <a:r>
              <a:rPr lang="es-ES" sz="2000" spc="-204" dirty="0">
                <a:latin typeface="Arial"/>
                <a:cs typeface="Arial"/>
              </a:rPr>
              <a:t>Ejecución </a:t>
            </a:r>
            <a:r>
              <a:rPr lang="es-ES" sz="2000" spc="-70" dirty="0">
                <a:latin typeface="Arial"/>
                <a:cs typeface="Arial"/>
              </a:rPr>
              <a:t>de </a:t>
            </a:r>
            <a:r>
              <a:rPr lang="es-ES" sz="2000" spc="-105" dirty="0">
                <a:latin typeface="Arial"/>
                <a:cs typeface="Arial"/>
              </a:rPr>
              <a:t>programas</a:t>
            </a:r>
            <a:r>
              <a:rPr lang="es-ES" sz="2000" spc="-140" dirty="0">
                <a:latin typeface="Arial"/>
                <a:cs typeface="Arial"/>
              </a:rPr>
              <a:t> </a:t>
            </a:r>
            <a:r>
              <a:rPr lang="es-ES" sz="2000" spc="-170" dirty="0">
                <a:latin typeface="Arial"/>
                <a:cs typeface="Arial"/>
              </a:rPr>
              <a:t>(</a:t>
            </a:r>
            <a:r>
              <a:rPr lang="es-ES" sz="2000" b="1" spc="-170" dirty="0">
                <a:latin typeface="Arial"/>
                <a:cs typeface="Arial"/>
              </a:rPr>
              <a:t>proceso: programa en </a:t>
            </a:r>
            <a:r>
              <a:rPr lang="es-ES" sz="2000" b="1" spc="-170" dirty="0" err="1">
                <a:latin typeface="Arial"/>
                <a:cs typeface="Arial"/>
              </a:rPr>
              <a:t>ejecucion</a:t>
            </a:r>
            <a:r>
              <a:rPr lang="es-ES" sz="2000" spc="-170" dirty="0">
                <a:latin typeface="Arial"/>
                <a:cs typeface="Arial"/>
              </a:rPr>
              <a:t>)</a:t>
            </a:r>
            <a:endParaRPr lang="es-ES" sz="2000" dirty="0">
              <a:latin typeface="Arial"/>
              <a:cs typeface="Arial"/>
            </a:endParaRPr>
          </a:p>
          <a:p>
            <a:pPr marL="755650" lvl="1" indent="-285750">
              <a:lnSpc>
                <a:spcPts val="2620"/>
              </a:lnSpc>
              <a:spcBef>
                <a:spcPts val="60"/>
              </a:spcBef>
              <a:buChar char="–"/>
              <a:tabLst>
                <a:tab pos="755015" algn="l"/>
                <a:tab pos="755650" algn="l"/>
              </a:tabLst>
            </a:pPr>
            <a:r>
              <a:rPr lang="es-ES" sz="2000" spc="-130" dirty="0">
                <a:latin typeface="Arial"/>
                <a:cs typeface="Arial"/>
              </a:rPr>
              <a:t>Órdenes </a:t>
            </a:r>
            <a:r>
              <a:rPr lang="es-ES" sz="2000" spc="-70" dirty="0">
                <a:latin typeface="Arial"/>
                <a:cs typeface="Arial"/>
              </a:rPr>
              <a:t>de</a:t>
            </a:r>
            <a:r>
              <a:rPr lang="es-ES" sz="2000" spc="114" dirty="0">
                <a:latin typeface="Arial"/>
                <a:cs typeface="Arial"/>
              </a:rPr>
              <a:t> </a:t>
            </a:r>
            <a:r>
              <a:rPr lang="es-ES" sz="2000" spc="-130" dirty="0">
                <a:latin typeface="Arial"/>
                <a:cs typeface="Arial"/>
              </a:rPr>
              <a:t>E/S</a:t>
            </a:r>
            <a:endParaRPr lang="es-ES" sz="2000" dirty="0">
              <a:latin typeface="Arial"/>
              <a:cs typeface="Arial"/>
            </a:endParaRPr>
          </a:p>
          <a:p>
            <a:pPr marL="755650" lvl="1" indent="-285750">
              <a:lnSpc>
                <a:spcPts val="2600"/>
              </a:lnSpc>
              <a:buChar char="–"/>
              <a:tabLst>
                <a:tab pos="755015" algn="l"/>
                <a:tab pos="755650" algn="l"/>
              </a:tabLst>
            </a:pPr>
            <a:r>
              <a:rPr lang="es-ES" sz="2000" spc="-120" dirty="0">
                <a:latin typeface="Arial"/>
                <a:cs typeface="Arial"/>
              </a:rPr>
              <a:t>Operaciones </a:t>
            </a:r>
            <a:r>
              <a:rPr lang="es-ES" sz="2000" spc="-130" dirty="0">
                <a:latin typeface="Arial"/>
                <a:cs typeface="Arial"/>
              </a:rPr>
              <a:t>sobre</a:t>
            </a:r>
            <a:r>
              <a:rPr lang="es-ES" sz="2000" spc="105" dirty="0">
                <a:latin typeface="Arial"/>
                <a:cs typeface="Arial"/>
              </a:rPr>
              <a:t> </a:t>
            </a:r>
            <a:r>
              <a:rPr lang="es-ES" sz="2000" spc="-150" dirty="0">
                <a:latin typeface="Arial"/>
                <a:cs typeface="Arial"/>
              </a:rPr>
              <a:t>archivos</a:t>
            </a:r>
            <a:endParaRPr lang="es-ES" sz="2000" dirty="0">
              <a:latin typeface="Arial"/>
              <a:cs typeface="Arial"/>
            </a:endParaRPr>
          </a:p>
          <a:p>
            <a:pPr marL="755650" lvl="1" indent="-285750">
              <a:lnSpc>
                <a:spcPts val="2620"/>
              </a:lnSpc>
              <a:buChar char="–"/>
              <a:tabLst>
                <a:tab pos="755015" algn="l"/>
                <a:tab pos="755650" algn="l"/>
              </a:tabLst>
            </a:pPr>
            <a:r>
              <a:rPr lang="es-ES" sz="2000" spc="-160" dirty="0">
                <a:latin typeface="Arial"/>
                <a:cs typeface="Arial"/>
              </a:rPr>
              <a:t>Detección </a:t>
            </a:r>
            <a:r>
              <a:rPr lang="es-ES" sz="2000" dirty="0">
                <a:latin typeface="Arial"/>
                <a:cs typeface="Arial"/>
              </a:rPr>
              <a:t>y </a:t>
            </a:r>
            <a:r>
              <a:rPr lang="es-ES" sz="2000" spc="-90" dirty="0">
                <a:latin typeface="Arial"/>
                <a:cs typeface="Arial"/>
              </a:rPr>
              <a:t>tratamiento </a:t>
            </a:r>
            <a:r>
              <a:rPr lang="es-ES" sz="2000" spc="-70" dirty="0">
                <a:latin typeface="Arial"/>
                <a:cs typeface="Arial"/>
              </a:rPr>
              <a:t>de</a:t>
            </a:r>
            <a:r>
              <a:rPr lang="es-ES" sz="2000" spc="225" dirty="0">
                <a:latin typeface="Arial"/>
                <a:cs typeface="Arial"/>
              </a:rPr>
              <a:t> </a:t>
            </a:r>
            <a:r>
              <a:rPr lang="es-ES" sz="2000" spc="-110" dirty="0">
                <a:latin typeface="Arial"/>
                <a:cs typeface="Arial"/>
              </a:rPr>
              <a:t>errores</a:t>
            </a:r>
            <a:endParaRPr lang="es-ES" sz="2000" dirty="0">
              <a:latin typeface="Arial"/>
              <a:cs typeface="Arial"/>
            </a:endParaRPr>
          </a:p>
          <a:p>
            <a:pPr marL="342900" lvl="1" indent="0">
              <a:buNone/>
            </a:pPr>
            <a:endParaRPr lang="es-ES" sz="2100" dirty="0">
              <a:latin typeface="Arial" panose="020B0604020202020204" pitchFamily="34" charset="0"/>
              <a:cs typeface="Times New Roman" panose="02020603050405020304" pitchFamily="18" charset="0"/>
            </a:endParaRPr>
          </a:p>
          <a:p>
            <a:pPr lvl="1"/>
            <a:endParaRPr lang="es-ES" dirty="0"/>
          </a:p>
        </p:txBody>
      </p:sp>
    </p:spTree>
    <p:extLst>
      <p:ext uri="{BB962C8B-B14F-4D97-AF65-F5344CB8AC3E}">
        <p14:creationId xmlns:p14="http://schemas.microsoft.com/office/powerpoint/2010/main" val="1306547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548F15-70E4-42CE-8F69-58F73B91C047}"/>
              </a:ext>
            </a:extLst>
          </p:cNvPr>
          <p:cNvSpPr>
            <a:spLocks noGrp="1"/>
          </p:cNvSpPr>
          <p:nvPr>
            <p:ph type="title"/>
          </p:nvPr>
        </p:nvSpPr>
        <p:spPr/>
        <p:txBody>
          <a:bodyPr/>
          <a:lstStyle/>
          <a:p>
            <a:r>
              <a:rPr lang="es-ES" dirty="0"/>
              <a:t>SO como Interfaz de Usuario</a:t>
            </a:r>
          </a:p>
        </p:txBody>
      </p:sp>
      <p:sp>
        <p:nvSpPr>
          <p:cNvPr id="3" name="Marcador de contenido 2">
            <a:extLst>
              <a:ext uri="{FF2B5EF4-FFF2-40B4-BE49-F238E27FC236}">
                <a16:creationId xmlns:a16="http://schemas.microsoft.com/office/drawing/2014/main" id="{D5FADDAD-E7F7-48B8-A61D-327ACCAB3CF0}"/>
              </a:ext>
            </a:extLst>
          </p:cNvPr>
          <p:cNvSpPr>
            <a:spLocks noGrp="1"/>
          </p:cNvSpPr>
          <p:nvPr>
            <p:ph idx="1"/>
          </p:nvPr>
        </p:nvSpPr>
        <p:spPr/>
        <p:txBody>
          <a:bodyPr/>
          <a:lstStyle/>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módulo del sistema operativo que permite que los usuarios dialoguen de forma interactiva con el sistema es el intérprete de mandatos o </a:t>
            </a:r>
            <a:r>
              <a:rPr lang="es-ES" sz="1800" i="1" dirty="0" err="1">
                <a:effectLst/>
                <a:latin typeface="Arial" panose="020B0604020202020204" pitchFamily="34" charset="0"/>
                <a:ea typeface="Times New Roman" panose="02020603050405020304" pitchFamily="18" charset="0"/>
                <a:cs typeface="Times New Roman" panose="02020603050405020304" pitchFamily="18" charset="0"/>
              </a:rPr>
              <a:t>shell</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a:t>
            </a:r>
            <a:endParaRPr lang="es-ES" sz="1800" i="1" dirty="0">
              <a:latin typeface="Times New Roman" panose="02020603050405020304" pitchFamily="18" charset="0"/>
              <a:ea typeface="Times New Roman" panose="02020603050405020304" pitchFamily="18" charset="0"/>
            </a:endParaRPr>
          </a:p>
          <a:p>
            <a:r>
              <a:rPr lang="es-ES" sz="16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6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600" i="1" dirty="0" err="1">
                <a:effectLst/>
                <a:latin typeface="Arial" panose="020B0604020202020204" pitchFamily="34" charset="0"/>
                <a:ea typeface="Times New Roman" panose="02020603050405020304" pitchFamily="18" charset="0"/>
                <a:cs typeface="Times New Roman" panose="02020603050405020304" pitchFamily="18" charset="0"/>
              </a:rPr>
              <a:t>shell</a:t>
            </a:r>
            <a:r>
              <a:rPr lang="es-ES" sz="1600" i="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600" dirty="0">
                <a:effectLst/>
                <a:latin typeface="Arial" panose="020B0604020202020204" pitchFamily="34" charset="0"/>
                <a:ea typeface="Times New Roman" panose="02020603050405020304" pitchFamily="18" charset="0"/>
                <a:cs typeface="Times New Roman" panose="02020603050405020304" pitchFamily="18" charset="0"/>
              </a:rPr>
              <a:t>se comporta como un bucle infinito que está repitiendo constantemente la siguiente secuencia:</a:t>
            </a:r>
            <a:endParaRPr lang="es-ES" sz="1600" dirty="0">
              <a:effectLst/>
              <a:latin typeface="Times New Roman" panose="02020603050405020304" pitchFamily="18" charset="0"/>
              <a:ea typeface="Times New Roman" panose="02020603050405020304" pitchFamily="18" charset="0"/>
            </a:endParaRPr>
          </a:p>
          <a:p>
            <a:pPr marL="0" indent="0">
              <a:spcBef>
                <a:spcPts val="30"/>
              </a:spcBef>
              <a:buNone/>
            </a:pPr>
            <a:r>
              <a:rPr lang="es-ES" sz="16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600" dirty="0">
              <a:effectLst/>
              <a:latin typeface="Times New Roman" panose="02020603050405020304" pitchFamily="18" charset="0"/>
              <a:ea typeface="Times New Roman" panose="02020603050405020304" pitchFamily="18" charset="0"/>
            </a:endParaRPr>
          </a:p>
          <a:p>
            <a:pPr marL="742950" marR="894080" lvl="1" indent="-285750" algn="just">
              <a:lnSpc>
                <a:spcPct val="100000"/>
              </a:lnSpc>
              <a:spcAft>
                <a:spcPts val="0"/>
              </a:spcAft>
              <a:buSzPts val="1000"/>
              <a:buFont typeface="Arial" panose="020B0604020202020204" pitchFamily="34" charset="0"/>
              <a:buChar char="•"/>
              <a:tabLst>
                <a:tab pos="1751965" algn="l"/>
              </a:tabLst>
            </a:pPr>
            <a:r>
              <a:rPr lang="es-ES" sz="1600" dirty="0">
                <a:effectLst/>
                <a:latin typeface="Arial" panose="020B0604020202020204" pitchFamily="34" charset="0"/>
                <a:ea typeface="Arial" panose="020B0604020202020204" pitchFamily="34" charset="0"/>
                <a:cs typeface="Times New Roman" panose="02020603050405020304" pitchFamily="18" charset="0"/>
              </a:rPr>
              <a:t>Espera una orden del usuario. </a:t>
            </a:r>
          </a:p>
          <a:p>
            <a:pPr marL="742950" marR="894080" lvl="1" indent="-285750" algn="just">
              <a:lnSpc>
                <a:spcPct val="100000"/>
              </a:lnSpc>
              <a:spcAft>
                <a:spcPts val="0"/>
              </a:spcAft>
              <a:buSzPts val="1000"/>
              <a:buFont typeface="Arial" panose="020B0604020202020204" pitchFamily="34" charset="0"/>
              <a:buChar char="•"/>
              <a:tabLst>
                <a:tab pos="1751965" algn="l"/>
              </a:tabLst>
            </a:pPr>
            <a:r>
              <a:rPr lang="es-ES" sz="1600" dirty="0">
                <a:effectLst/>
                <a:latin typeface="Arial" panose="020B0604020202020204" pitchFamily="34" charset="0"/>
                <a:ea typeface="Arial" panose="020B0604020202020204" pitchFamily="34" charset="0"/>
                <a:cs typeface="Times New Roman" panose="02020603050405020304" pitchFamily="18" charset="0"/>
              </a:rPr>
              <a:t>Analiza la orden y, en caso de ser correcta, la ejecuta, para lo cual emplea los servicios del sistema operativo.</a:t>
            </a:r>
            <a:endParaRPr lang="es-ES" sz="1600" dirty="0">
              <a:effectLst/>
              <a:latin typeface="Times New Roman" panose="02020603050405020304" pitchFamily="18" charset="0"/>
              <a:ea typeface="Arial" panose="020B0604020202020204" pitchFamily="34" charset="0"/>
            </a:endParaRPr>
          </a:p>
          <a:p>
            <a:pPr lvl="2"/>
            <a:r>
              <a:rPr lang="es-ES" sz="1600" dirty="0">
                <a:effectLst/>
                <a:latin typeface="Arial" panose="020B0604020202020204" pitchFamily="34" charset="0"/>
                <a:ea typeface="Times New Roman" panose="02020603050405020304" pitchFamily="18" charset="0"/>
                <a:cs typeface="Times New Roman" panose="02020603050405020304" pitchFamily="18" charset="0"/>
              </a:rPr>
              <a:t>Concluida</a:t>
            </a:r>
            <a:r>
              <a:rPr lang="es-ES" sz="16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6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6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600" dirty="0">
                <a:effectLst/>
                <a:latin typeface="Arial" panose="020B0604020202020204" pitchFamily="34" charset="0"/>
                <a:ea typeface="Times New Roman" panose="02020603050405020304" pitchFamily="18" charset="0"/>
                <a:cs typeface="Times New Roman" panose="02020603050405020304" pitchFamily="18" charset="0"/>
              </a:rPr>
              <a:t>orden</a:t>
            </a:r>
            <a:r>
              <a:rPr lang="es-ES" sz="16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600" dirty="0">
                <a:effectLst/>
                <a:latin typeface="Arial" panose="020B0604020202020204" pitchFamily="34" charset="0"/>
                <a:ea typeface="Times New Roman" panose="02020603050405020304" pitchFamily="18" charset="0"/>
                <a:cs typeface="Times New Roman" panose="02020603050405020304" pitchFamily="18" charset="0"/>
              </a:rPr>
              <a:t>vuelve</a:t>
            </a:r>
            <a:r>
              <a:rPr lang="es-ES" sz="16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600" dirty="0">
                <a:effectLst/>
                <a:latin typeface="Arial" panose="020B0604020202020204" pitchFamily="34" charset="0"/>
                <a:ea typeface="Times New Roman" panose="02020603050405020304" pitchFamily="18" charset="0"/>
                <a:cs typeface="Times New Roman" panose="02020603050405020304" pitchFamily="18" charset="0"/>
              </a:rPr>
              <a:t>a</a:t>
            </a:r>
            <a:r>
              <a:rPr lang="es-ES" sz="16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6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6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600" spc="-10" dirty="0">
                <a:effectLst/>
                <a:latin typeface="Arial" panose="020B0604020202020204" pitchFamily="34" charset="0"/>
                <a:ea typeface="Times New Roman" panose="02020603050405020304" pitchFamily="18" charset="0"/>
                <a:cs typeface="Times New Roman" panose="02020603050405020304" pitchFamily="18" charset="0"/>
              </a:rPr>
              <a:t>espera</a:t>
            </a:r>
          </a:p>
          <a:p>
            <a:pPr lvl="2"/>
            <a:endParaRPr lang="es-ES" sz="1600" spc="-10" dirty="0">
              <a:latin typeface="Arial" panose="020B0604020202020204" pitchFamily="34" charset="0"/>
              <a:cs typeface="Times New Roman" panose="02020603050405020304" pitchFamily="18" charset="0"/>
            </a:endParaRPr>
          </a:p>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Casi todos los intérpretes de mandatos pueden ejecutar archivos de mandatos, llamados </a:t>
            </a:r>
            <a:r>
              <a:rPr lang="es-ES" sz="1800" i="1" dirty="0" err="1">
                <a:effectLst/>
                <a:latin typeface="Arial" panose="020B0604020202020204" pitchFamily="34" charset="0"/>
                <a:ea typeface="Times New Roman" panose="02020603050405020304" pitchFamily="18" charset="0"/>
                <a:cs typeface="Times New Roman" panose="02020603050405020304" pitchFamily="18" charset="0"/>
              </a:rPr>
              <a:t>shell</a:t>
            </a:r>
            <a:r>
              <a:rPr lang="es-ES" sz="1800" i="1"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scripts. </a:t>
            </a:r>
            <a:endParaRPr lang="es-ES" sz="2200" dirty="0"/>
          </a:p>
        </p:txBody>
      </p:sp>
    </p:spTree>
    <p:extLst>
      <p:ext uri="{BB962C8B-B14F-4D97-AF65-F5344CB8AC3E}">
        <p14:creationId xmlns:p14="http://schemas.microsoft.com/office/powerpoint/2010/main" val="166623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80175-C986-436B-A16B-A5BECEB6E6AB}"/>
              </a:ext>
            </a:extLst>
          </p:cNvPr>
          <p:cNvSpPr>
            <a:spLocks noGrp="1"/>
          </p:cNvSpPr>
          <p:nvPr>
            <p:ph type="title"/>
          </p:nvPr>
        </p:nvSpPr>
        <p:spPr/>
        <p:txBody>
          <a:bodyPr/>
          <a:lstStyle/>
          <a:p>
            <a:r>
              <a:rPr lang="es-ES" dirty="0"/>
              <a:t>¿Cómo organizar una Computadora?</a:t>
            </a:r>
            <a:br>
              <a:rPr lang="es-ES" dirty="0"/>
            </a:br>
            <a:r>
              <a:rPr lang="es-ES" dirty="0"/>
              <a:t>Arquitectura </a:t>
            </a:r>
            <a:r>
              <a:rPr lang="es-ES" dirty="0" err="1"/>
              <a:t>Von</a:t>
            </a:r>
            <a:r>
              <a:rPr lang="es-ES" dirty="0"/>
              <a:t> </a:t>
            </a:r>
            <a:r>
              <a:rPr lang="es-ES" dirty="0" err="1"/>
              <a:t>Newmann</a:t>
            </a:r>
            <a:endParaRPr lang="es-ES" dirty="0"/>
          </a:p>
        </p:txBody>
      </p:sp>
      <p:sp>
        <p:nvSpPr>
          <p:cNvPr id="3" name="Marcador de contenido 2">
            <a:extLst>
              <a:ext uri="{FF2B5EF4-FFF2-40B4-BE49-F238E27FC236}">
                <a16:creationId xmlns:a16="http://schemas.microsoft.com/office/drawing/2014/main" id="{9983CE70-8D80-4E2D-897A-61C62D79542A}"/>
              </a:ext>
            </a:extLst>
          </p:cNvPr>
          <p:cNvSpPr>
            <a:spLocks noGrp="1"/>
          </p:cNvSpPr>
          <p:nvPr>
            <p:ph idx="1"/>
          </p:nvPr>
        </p:nvSpPr>
        <p:spPr>
          <a:xfrm>
            <a:off x="628650" y="1690689"/>
            <a:ext cx="4324350" cy="4486274"/>
          </a:xfrm>
        </p:spPr>
        <p:txBody>
          <a:bodyPr>
            <a:normAutofit fontScale="92500"/>
          </a:bodyPr>
          <a:lstStyle/>
          <a:p>
            <a:pPr algn="l">
              <a:buFont typeface="+mj-lt"/>
              <a:buAutoNum type="arabicPeriod"/>
            </a:pPr>
            <a:r>
              <a:rPr lang="es-ES" b="0" i="0" dirty="0">
                <a:solidFill>
                  <a:srgbClr val="202122"/>
                </a:solidFill>
                <a:effectLst/>
                <a:latin typeface="Arial" panose="020B0604020202020204" pitchFamily="34" charset="0"/>
              </a:rPr>
              <a:t>Tanto los programas como los datos se almacenan en una </a:t>
            </a:r>
            <a:r>
              <a:rPr lang="es-ES" b="0" i="0" u="none" strike="noStrike" dirty="0">
                <a:solidFill>
                  <a:srgbClr val="0645AD"/>
                </a:solidFill>
                <a:effectLst/>
                <a:latin typeface="Arial" panose="020B0604020202020204" pitchFamily="34" charset="0"/>
                <a:hlinkClick r:id="rId2" tooltip="Memoria (informática)"/>
              </a:rPr>
              <a:t>memoria</a:t>
            </a:r>
            <a:r>
              <a:rPr lang="es-ES" b="0" i="0" dirty="0">
                <a:solidFill>
                  <a:srgbClr val="202122"/>
                </a:solidFill>
                <a:effectLst/>
                <a:latin typeface="Arial" panose="020B0604020202020204" pitchFamily="34" charset="0"/>
              </a:rPr>
              <a:t> en común. Esto hace posible la ejecución de comandos de la misma forma que los datos.</a:t>
            </a:r>
          </a:p>
          <a:p>
            <a:pPr algn="l">
              <a:buFont typeface="+mj-lt"/>
              <a:buAutoNum type="arabicPeriod"/>
            </a:pPr>
            <a:r>
              <a:rPr lang="es-ES" b="0" i="0" dirty="0">
                <a:solidFill>
                  <a:srgbClr val="202122"/>
                </a:solidFill>
                <a:effectLst/>
                <a:latin typeface="Arial" panose="020B0604020202020204" pitchFamily="34" charset="0"/>
              </a:rPr>
              <a:t>Cada </a:t>
            </a:r>
            <a:r>
              <a:rPr lang="es-ES" b="0" i="0" u="none" strike="noStrike" dirty="0">
                <a:solidFill>
                  <a:srgbClr val="0645AD"/>
                </a:solidFill>
                <a:effectLst/>
                <a:latin typeface="Arial" panose="020B0604020202020204" pitchFamily="34" charset="0"/>
                <a:hlinkClick r:id="rId3" tooltip="Celda de memoria"/>
              </a:rPr>
              <a:t>celda de memoria</a:t>
            </a:r>
            <a:r>
              <a:rPr lang="es-ES" b="0" i="0" dirty="0">
                <a:solidFill>
                  <a:srgbClr val="202122"/>
                </a:solidFill>
                <a:effectLst/>
                <a:latin typeface="Arial" panose="020B0604020202020204" pitchFamily="34" charset="0"/>
              </a:rPr>
              <a:t> de la máquina se identifica con un número único, llamado </a:t>
            </a:r>
            <a:r>
              <a:rPr lang="es-ES" b="0" i="0" u="none" strike="noStrike" dirty="0">
                <a:solidFill>
                  <a:srgbClr val="0645AD"/>
                </a:solidFill>
                <a:effectLst/>
                <a:latin typeface="Arial" panose="020B0604020202020204" pitchFamily="34" charset="0"/>
                <a:hlinkClick r:id="rId4" tooltip="Dirección de memoria"/>
              </a:rPr>
              <a:t>dirección</a:t>
            </a:r>
            <a:r>
              <a:rPr lang="es-ES" b="0" i="0" dirty="0">
                <a:solidFill>
                  <a:srgbClr val="202122"/>
                </a:solidFill>
                <a:effectLst/>
                <a:latin typeface="Arial" panose="020B0604020202020204" pitchFamily="34" charset="0"/>
              </a:rPr>
              <a:t>.</a:t>
            </a:r>
          </a:p>
          <a:p>
            <a:pPr algn="l">
              <a:buFont typeface="+mj-lt"/>
              <a:buAutoNum type="arabicPeriod"/>
            </a:pPr>
            <a:r>
              <a:rPr lang="es-ES" b="0" i="0" dirty="0">
                <a:solidFill>
                  <a:srgbClr val="202122"/>
                </a:solidFill>
                <a:effectLst/>
                <a:latin typeface="Arial" panose="020B0604020202020204" pitchFamily="34" charset="0"/>
              </a:rPr>
              <a:t>Cada programa se ejecuta de forma secuencial que, en el caso de que no haya instrucciones especiales, comienza con la primera instrucción. Para cambiar esta secuencia se utiliza el comando de </a:t>
            </a:r>
            <a:r>
              <a:rPr lang="es-ES" b="0" i="0" u="none" strike="noStrike" dirty="0">
                <a:solidFill>
                  <a:srgbClr val="0645AD"/>
                </a:solidFill>
                <a:effectLst/>
                <a:latin typeface="Arial" panose="020B0604020202020204" pitchFamily="34" charset="0"/>
                <a:hlinkClick r:id="rId5" tooltip="Salto (informática)"/>
              </a:rPr>
              <a:t>control de transferencia</a:t>
            </a:r>
            <a:r>
              <a:rPr lang="es-ES" b="0" i="0" dirty="0">
                <a:solidFill>
                  <a:srgbClr val="202122"/>
                </a:solidFill>
                <a:effectLst/>
                <a:latin typeface="Arial" panose="020B0604020202020204" pitchFamily="34" charset="0"/>
              </a:rPr>
              <a:t>.</a:t>
            </a:r>
          </a:p>
          <a:p>
            <a:endParaRPr lang="es-ES" dirty="0"/>
          </a:p>
        </p:txBody>
      </p:sp>
      <p:pic>
        <p:nvPicPr>
          <p:cNvPr id="1026" name="Picture 2">
            <a:extLst>
              <a:ext uri="{FF2B5EF4-FFF2-40B4-BE49-F238E27FC236}">
                <a16:creationId xmlns:a16="http://schemas.microsoft.com/office/drawing/2014/main" id="{ED4D7A11-F753-4002-A3F9-DF0D55E8A2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2644" y="2209800"/>
            <a:ext cx="3961356"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942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DFFEF-8F3C-41F4-A6A2-E941BDBDB3BC}"/>
              </a:ext>
            </a:extLst>
          </p:cNvPr>
          <p:cNvSpPr>
            <a:spLocks noGrp="1"/>
          </p:cNvSpPr>
          <p:nvPr>
            <p:ph type="ctrTitle"/>
          </p:nvPr>
        </p:nvSpPr>
        <p:spPr/>
        <p:txBody>
          <a:bodyPr/>
          <a:lstStyle/>
          <a:p>
            <a:r>
              <a:rPr lang="es-ES" dirty="0"/>
              <a:t>Estructura del SO</a:t>
            </a:r>
          </a:p>
        </p:txBody>
      </p:sp>
      <p:sp>
        <p:nvSpPr>
          <p:cNvPr id="3" name="Subtítulo 2">
            <a:extLst>
              <a:ext uri="{FF2B5EF4-FFF2-40B4-BE49-F238E27FC236}">
                <a16:creationId xmlns:a16="http://schemas.microsoft.com/office/drawing/2014/main" id="{5A746444-F8F6-4C9B-8BBB-86B98D2436DD}"/>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259451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60295"/>
            <a:ext cx="3401060" cy="513080"/>
          </a:xfrm>
          <a:prstGeom prst="rect">
            <a:avLst/>
          </a:prstGeom>
        </p:spPr>
        <p:txBody>
          <a:bodyPr vert="horz" wrap="square" lIns="0" tIns="12700" rIns="0" bIns="0" rtlCol="0">
            <a:spAutoFit/>
          </a:bodyPr>
          <a:lstStyle/>
          <a:p>
            <a:pPr marL="12700">
              <a:lnSpc>
                <a:spcPct val="100000"/>
              </a:lnSpc>
              <a:spcBef>
                <a:spcPts val="100"/>
              </a:spcBef>
            </a:pPr>
            <a:r>
              <a:rPr sz="3200" spc="-250" dirty="0">
                <a:latin typeface="Arial"/>
                <a:cs typeface="Arial"/>
              </a:rPr>
              <a:t>Estructura</a:t>
            </a:r>
            <a:r>
              <a:rPr sz="3200" spc="-40" dirty="0">
                <a:latin typeface="Arial"/>
                <a:cs typeface="Arial"/>
              </a:rPr>
              <a:t> </a:t>
            </a:r>
            <a:r>
              <a:rPr sz="3200" spc="-195" dirty="0">
                <a:latin typeface="Arial"/>
                <a:cs typeface="Arial"/>
              </a:rPr>
              <a:t>conceptual</a:t>
            </a:r>
            <a:endParaRPr sz="3200" dirty="0">
              <a:latin typeface="Arial"/>
              <a:cs typeface="Arial"/>
            </a:endParaRPr>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5" name="object 5"/>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41</a:t>
            </a:fld>
            <a:endParaRPr spc="-25" dirty="0">
              <a:latin typeface="Trebuchet MS"/>
              <a:cs typeface="Trebuchet MS"/>
            </a:endParaRPr>
          </a:p>
        </p:txBody>
      </p:sp>
      <p:sp>
        <p:nvSpPr>
          <p:cNvPr id="3" name="object 3"/>
          <p:cNvSpPr txBox="1"/>
          <p:nvPr/>
        </p:nvSpPr>
        <p:spPr>
          <a:xfrm>
            <a:off x="691387" y="1225321"/>
            <a:ext cx="7643495" cy="4884799"/>
          </a:xfrm>
          <a:prstGeom prst="rect">
            <a:avLst/>
          </a:prstGeom>
        </p:spPr>
        <p:txBody>
          <a:bodyPr vert="horz" wrap="square" lIns="0" tIns="88900" rIns="0" bIns="0" rtlCol="0">
            <a:spAutoFit/>
          </a:bodyPr>
          <a:lstStyle/>
          <a:p>
            <a:pPr marL="355600" indent="-342900">
              <a:lnSpc>
                <a:spcPct val="100000"/>
              </a:lnSpc>
              <a:spcBef>
                <a:spcPts val="700"/>
              </a:spcBef>
              <a:buChar char="•"/>
              <a:tabLst>
                <a:tab pos="354965" algn="l"/>
                <a:tab pos="355600" algn="l"/>
              </a:tabLst>
            </a:pPr>
            <a:r>
              <a:rPr sz="2800" dirty="0">
                <a:latin typeface="Arial"/>
                <a:cs typeface="Arial"/>
              </a:rPr>
              <a:t>Modos de ejecución:</a:t>
            </a:r>
          </a:p>
          <a:p>
            <a:pPr marL="755650" lvl="1" indent="-285750">
              <a:lnSpc>
                <a:spcPct val="100000"/>
              </a:lnSpc>
              <a:spcBef>
                <a:spcPts val="515"/>
              </a:spcBef>
              <a:buChar char="–"/>
              <a:tabLst>
                <a:tab pos="755015" algn="l"/>
                <a:tab pos="755650" algn="l"/>
              </a:tabLst>
            </a:pPr>
            <a:r>
              <a:rPr sz="2400" dirty="0">
                <a:latin typeface="Arial"/>
                <a:cs typeface="Arial"/>
              </a:rPr>
              <a:t>Modo usuario: Ejecución de procesos de usuario.</a:t>
            </a:r>
          </a:p>
          <a:p>
            <a:pPr marL="755650" lvl="1" indent="-285750">
              <a:lnSpc>
                <a:spcPct val="100000"/>
              </a:lnSpc>
              <a:spcBef>
                <a:spcPts val="620"/>
              </a:spcBef>
              <a:buChar char="–"/>
              <a:tabLst>
                <a:tab pos="755015" algn="l"/>
                <a:tab pos="755650" algn="l"/>
              </a:tabLst>
            </a:pPr>
            <a:r>
              <a:rPr sz="2400" dirty="0">
                <a:latin typeface="Arial"/>
                <a:cs typeface="Arial"/>
              </a:rPr>
              <a:t>Modo supervisor o núcleo: Ejecución del núcleo del SO.</a:t>
            </a:r>
          </a:p>
          <a:p>
            <a:pPr marL="355600" marR="164465" indent="-342900">
              <a:lnSpc>
                <a:spcPct val="102000"/>
              </a:lnSpc>
              <a:spcBef>
                <a:spcPts val="550"/>
              </a:spcBef>
              <a:buChar char="•"/>
              <a:tabLst>
                <a:tab pos="354965" algn="l"/>
                <a:tab pos="355600" algn="l"/>
              </a:tabLst>
            </a:pPr>
            <a:r>
              <a:rPr sz="2800" dirty="0">
                <a:latin typeface="Arial"/>
                <a:cs typeface="Arial"/>
              </a:rPr>
              <a:t>Los procesos y el SO utilizan espacios de memoria  separados.</a:t>
            </a:r>
          </a:p>
          <a:p>
            <a:pPr marL="355600" marR="5080" indent="-342900">
              <a:lnSpc>
                <a:spcPts val="3329"/>
              </a:lnSpc>
              <a:spcBef>
                <a:spcPts val="750"/>
              </a:spcBef>
              <a:buChar char="•"/>
              <a:tabLst>
                <a:tab pos="354965" algn="l"/>
                <a:tab pos="355600" algn="l"/>
              </a:tabLst>
            </a:pPr>
            <a:r>
              <a:rPr sz="2800" dirty="0">
                <a:latin typeface="Arial"/>
                <a:cs typeface="Arial"/>
              </a:rPr>
              <a:t>Cuando un proceso necesita un servicio lo solicita al  SO mediante una llamada al sistema.</a:t>
            </a:r>
          </a:p>
          <a:p>
            <a:pPr marL="749300" marR="135890" lvl="1" indent="-279400">
              <a:lnSpc>
                <a:spcPct val="101499"/>
              </a:lnSpc>
              <a:spcBef>
                <a:spcPts val="464"/>
              </a:spcBef>
              <a:buChar char="–"/>
              <a:tabLst>
                <a:tab pos="755015" algn="l"/>
                <a:tab pos="755650" algn="l"/>
              </a:tabLst>
            </a:pPr>
            <a:r>
              <a:rPr sz="2400" dirty="0">
                <a:latin typeface="Arial"/>
                <a:cs typeface="Arial"/>
              </a:rPr>
              <a:t>El sistema operativo entra en ejecución para realizar la  función solicitada.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4228" y="355396"/>
            <a:ext cx="6062345" cy="513080"/>
          </a:xfrm>
          <a:prstGeom prst="rect">
            <a:avLst/>
          </a:prstGeom>
        </p:spPr>
        <p:txBody>
          <a:bodyPr vert="horz" wrap="square" lIns="0" tIns="12700" rIns="0" bIns="0" rtlCol="0">
            <a:spAutoFit/>
          </a:bodyPr>
          <a:lstStyle/>
          <a:p>
            <a:pPr marL="12700">
              <a:lnSpc>
                <a:spcPct val="100000"/>
              </a:lnSpc>
              <a:spcBef>
                <a:spcPts val="100"/>
              </a:spcBef>
            </a:pPr>
            <a:r>
              <a:rPr sz="3200" spc="-110" dirty="0"/>
              <a:t>Componentes </a:t>
            </a:r>
            <a:r>
              <a:rPr sz="3200" spc="-155" dirty="0"/>
              <a:t>del </a:t>
            </a:r>
            <a:r>
              <a:rPr sz="3200" spc="-130" dirty="0"/>
              <a:t>Sistema</a:t>
            </a:r>
            <a:r>
              <a:rPr sz="3200" spc="-515" dirty="0"/>
              <a:t> </a:t>
            </a:r>
            <a:r>
              <a:rPr sz="3200" spc="-125" dirty="0"/>
              <a:t>Operativo</a:t>
            </a:r>
            <a:endParaRPr sz="3200"/>
          </a:p>
        </p:txBody>
      </p:sp>
      <p:sp>
        <p:nvSpPr>
          <p:cNvPr id="80" name="object 80"/>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42</a:t>
            </a:fld>
            <a:endParaRPr spc="-25" dirty="0">
              <a:latin typeface="Trebuchet MS"/>
              <a:cs typeface="Trebuchet MS"/>
            </a:endParaRPr>
          </a:p>
        </p:txBody>
      </p:sp>
      <p:grpSp>
        <p:nvGrpSpPr>
          <p:cNvPr id="3" name="object 3"/>
          <p:cNvGrpSpPr/>
          <p:nvPr/>
        </p:nvGrpSpPr>
        <p:grpSpPr>
          <a:xfrm>
            <a:off x="1880969" y="3916366"/>
            <a:ext cx="5483225" cy="722630"/>
            <a:chOff x="1880969" y="3916366"/>
            <a:chExt cx="5483225" cy="722630"/>
          </a:xfrm>
        </p:grpSpPr>
        <p:sp>
          <p:nvSpPr>
            <p:cNvPr id="4" name="object 4"/>
            <p:cNvSpPr/>
            <p:nvPr/>
          </p:nvSpPr>
          <p:spPr>
            <a:xfrm>
              <a:off x="1882556" y="4277372"/>
              <a:ext cx="5480050" cy="360045"/>
            </a:xfrm>
            <a:custGeom>
              <a:avLst/>
              <a:gdLst/>
              <a:ahLst/>
              <a:cxnLst/>
              <a:rect l="l" t="t" r="r" b="b"/>
              <a:pathLst>
                <a:path w="5480050" h="360045">
                  <a:moveTo>
                    <a:pt x="0" y="359418"/>
                  </a:moveTo>
                  <a:lnTo>
                    <a:pt x="5479946" y="359418"/>
                  </a:lnTo>
                  <a:lnTo>
                    <a:pt x="5479946" y="0"/>
                  </a:lnTo>
                  <a:lnTo>
                    <a:pt x="0" y="0"/>
                  </a:lnTo>
                  <a:lnTo>
                    <a:pt x="0" y="359418"/>
                  </a:lnTo>
                  <a:close/>
                </a:path>
              </a:pathLst>
            </a:custGeom>
            <a:ln w="3175">
              <a:solidFill>
                <a:srgbClr val="000000"/>
              </a:solidFill>
            </a:ln>
          </p:spPr>
          <p:txBody>
            <a:bodyPr wrap="square" lIns="0" tIns="0" rIns="0" bIns="0" rtlCol="0"/>
            <a:lstStyle/>
            <a:p>
              <a:endParaRPr/>
            </a:p>
          </p:txBody>
        </p:sp>
        <p:sp>
          <p:nvSpPr>
            <p:cNvPr id="5" name="object 5"/>
            <p:cNvSpPr/>
            <p:nvPr/>
          </p:nvSpPr>
          <p:spPr>
            <a:xfrm>
              <a:off x="1882559" y="3917953"/>
              <a:ext cx="5480050" cy="360045"/>
            </a:xfrm>
            <a:custGeom>
              <a:avLst/>
              <a:gdLst/>
              <a:ahLst/>
              <a:cxnLst/>
              <a:rect l="l" t="t" r="r" b="b"/>
              <a:pathLst>
                <a:path w="5480050" h="360045">
                  <a:moveTo>
                    <a:pt x="5479948" y="0"/>
                  </a:moveTo>
                  <a:lnTo>
                    <a:pt x="0" y="0"/>
                  </a:lnTo>
                  <a:lnTo>
                    <a:pt x="0" y="359418"/>
                  </a:lnTo>
                  <a:lnTo>
                    <a:pt x="5479948" y="359418"/>
                  </a:lnTo>
                  <a:lnTo>
                    <a:pt x="5479948" y="0"/>
                  </a:lnTo>
                  <a:close/>
                </a:path>
              </a:pathLst>
            </a:custGeom>
            <a:solidFill>
              <a:srgbClr val="008000"/>
            </a:solidFill>
          </p:spPr>
          <p:txBody>
            <a:bodyPr wrap="square" lIns="0" tIns="0" rIns="0" bIns="0" rtlCol="0"/>
            <a:lstStyle/>
            <a:p>
              <a:endParaRPr/>
            </a:p>
          </p:txBody>
        </p:sp>
        <p:sp>
          <p:nvSpPr>
            <p:cNvPr id="6" name="object 6"/>
            <p:cNvSpPr/>
            <p:nvPr/>
          </p:nvSpPr>
          <p:spPr>
            <a:xfrm>
              <a:off x="1882556" y="3917953"/>
              <a:ext cx="5480050" cy="360045"/>
            </a:xfrm>
            <a:custGeom>
              <a:avLst/>
              <a:gdLst/>
              <a:ahLst/>
              <a:cxnLst/>
              <a:rect l="l" t="t" r="r" b="b"/>
              <a:pathLst>
                <a:path w="5480050" h="360045">
                  <a:moveTo>
                    <a:pt x="0" y="359418"/>
                  </a:moveTo>
                  <a:lnTo>
                    <a:pt x="5479946" y="359418"/>
                  </a:lnTo>
                  <a:lnTo>
                    <a:pt x="5479946" y="0"/>
                  </a:lnTo>
                  <a:lnTo>
                    <a:pt x="0" y="0"/>
                  </a:lnTo>
                  <a:lnTo>
                    <a:pt x="0" y="359418"/>
                  </a:lnTo>
                  <a:close/>
                </a:path>
              </a:pathLst>
            </a:custGeom>
            <a:ln w="3175">
              <a:solidFill>
                <a:srgbClr val="000000"/>
              </a:solidFill>
            </a:ln>
          </p:spPr>
          <p:txBody>
            <a:bodyPr wrap="square" lIns="0" tIns="0" rIns="0" bIns="0" rtlCol="0"/>
            <a:lstStyle/>
            <a:p>
              <a:endParaRPr/>
            </a:p>
          </p:txBody>
        </p:sp>
      </p:grpSp>
      <p:sp>
        <p:nvSpPr>
          <p:cNvPr id="7" name="object 7"/>
          <p:cNvSpPr txBox="1"/>
          <p:nvPr/>
        </p:nvSpPr>
        <p:spPr>
          <a:xfrm>
            <a:off x="1884081" y="3978443"/>
            <a:ext cx="5476875" cy="208279"/>
          </a:xfrm>
          <a:prstGeom prst="rect">
            <a:avLst/>
          </a:prstGeom>
        </p:spPr>
        <p:txBody>
          <a:bodyPr vert="horz" wrap="square" lIns="0" tIns="12065" rIns="0" bIns="0" rtlCol="0">
            <a:spAutoFit/>
          </a:bodyPr>
          <a:lstStyle/>
          <a:p>
            <a:pPr algn="ctr">
              <a:lnSpc>
                <a:spcPct val="100000"/>
              </a:lnSpc>
              <a:spcBef>
                <a:spcPts val="95"/>
              </a:spcBef>
            </a:pPr>
            <a:r>
              <a:rPr sz="1200" b="1" dirty="0">
                <a:solidFill>
                  <a:srgbClr val="FFFFFF"/>
                </a:solidFill>
                <a:latin typeface="Arial"/>
                <a:cs typeface="Arial"/>
              </a:rPr>
              <a:t>Núcleo o</a:t>
            </a:r>
            <a:r>
              <a:rPr sz="1200" b="1" spc="-5" dirty="0">
                <a:solidFill>
                  <a:srgbClr val="FFFFFF"/>
                </a:solidFill>
                <a:latin typeface="Arial"/>
                <a:cs typeface="Arial"/>
              </a:rPr>
              <a:t> </a:t>
            </a:r>
            <a:r>
              <a:rPr sz="1200" b="1" dirty="0">
                <a:solidFill>
                  <a:srgbClr val="FFFFFF"/>
                </a:solidFill>
                <a:latin typeface="Arial"/>
                <a:cs typeface="Arial"/>
              </a:rPr>
              <a:t>Kernel</a:t>
            </a:r>
            <a:endParaRPr sz="1200">
              <a:latin typeface="Arial"/>
              <a:cs typeface="Arial"/>
            </a:endParaRPr>
          </a:p>
        </p:txBody>
      </p:sp>
      <p:grpSp>
        <p:nvGrpSpPr>
          <p:cNvPr id="8" name="object 8"/>
          <p:cNvGrpSpPr/>
          <p:nvPr/>
        </p:nvGrpSpPr>
        <p:grpSpPr>
          <a:xfrm>
            <a:off x="1880969" y="2458120"/>
            <a:ext cx="5483225" cy="704215"/>
            <a:chOff x="1880969" y="2458120"/>
            <a:chExt cx="5483225" cy="704215"/>
          </a:xfrm>
        </p:grpSpPr>
        <p:sp>
          <p:nvSpPr>
            <p:cNvPr id="9" name="object 9"/>
            <p:cNvSpPr/>
            <p:nvPr/>
          </p:nvSpPr>
          <p:spPr>
            <a:xfrm>
              <a:off x="4469307" y="2837154"/>
              <a:ext cx="973455" cy="309245"/>
            </a:xfrm>
            <a:custGeom>
              <a:avLst/>
              <a:gdLst/>
              <a:ahLst/>
              <a:cxnLst/>
              <a:rect l="l" t="t" r="r" b="b"/>
              <a:pathLst>
                <a:path w="973454" h="309244">
                  <a:moveTo>
                    <a:pt x="0" y="309107"/>
                  </a:moveTo>
                  <a:lnTo>
                    <a:pt x="973401" y="309107"/>
                  </a:lnTo>
                  <a:lnTo>
                    <a:pt x="973401" y="0"/>
                  </a:lnTo>
                  <a:lnTo>
                    <a:pt x="0" y="0"/>
                  </a:lnTo>
                  <a:lnTo>
                    <a:pt x="0" y="309107"/>
                  </a:lnTo>
                  <a:close/>
                </a:path>
              </a:pathLst>
            </a:custGeom>
            <a:solidFill>
              <a:srgbClr val="99CC00"/>
            </a:solidFill>
          </p:spPr>
          <p:txBody>
            <a:bodyPr wrap="square" lIns="0" tIns="0" rIns="0" bIns="0" rtlCol="0"/>
            <a:lstStyle/>
            <a:p>
              <a:endParaRPr/>
            </a:p>
          </p:txBody>
        </p:sp>
        <p:sp>
          <p:nvSpPr>
            <p:cNvPr id="10" name="object 10"/>
            <p:cNvSpPr/>
            <p:nvPr/>
          </p:nvSpPr>
          <p:spPr>
            <a:xfrm>
              <a:off x="1882556" y="2459707"/>
              <a:ext cx="5480050" cy="701040"/>
            </a:xfrm>
            <a:custGeom>
              <a:avLst/>
              <a:gdLst/>
              <a:ahLst/>
              <a:cxnLst/>
              <a:rect l="l" t="t" r="r" b="b"/>
              <a:pathLst>
                <a:path w="5480050" h="701039">
                  <a:moveTo>
                    <a:pt x="2586747" y="700925"/>
                  </a:moveTo>
                  <a:lnTo>
                    <a:pt x="3560148" y="700925"/>
                  </a:lnTo>
                  <a:lnTo>
                    <a:pt x="3560148" y="377444"/>
                  </a:lnTo>
                  <a:lnTo>
                    <a:pt x="2586747" y="377444"/>
                  </a:lnTo>
                  <a:lnTo>
                    <a:pt x="2586747" y="700925"/>
                  </a:lnTo>
                  <a:close/>
                </a:path>
                <a:path w="5480050" h="701039">
                  <a:moveTo>
                    <a:pt x="0" y="359418"/>
                  </a:moveTo>
                  <a:lnTo>
                    <a:pt x="5479946" y="359418"/>
                  </a:lnTo>
                  <a:lnTo>
                    <a:pt x="5479946" y="0"/>
                  </a:lnTo>
                  <a:lnTo>
                    <a:pt x="0" y="0"/>
                  </a:lnTo>
                  <a:lnTo>
                    <a:pt x="0" y="359418"/>
                  </a:lnTo>
                  <a:close/>
                </a:path>
              </a:pathLst>
            </a:custGeom>
            <a:ln w="3175">
              <a:solidFill>
                <a:srgbClr val="000000"/>
              </a:solidFill>
            </a:ln>
          </p:spPr>
          <p:txBody>
            <a:bodyPr wrap="square" lIns="0" tIns="0" rIns="0" bIns="0" rtlCol="0"/>
            <a:lstStyle/>
            <a:p>
              <a:endParaRPr/>
            </a:p>
          </p:txBody>
        </p:sp>
      </p:grpSp>
      <p:sp>
        <p:nvSpPr>
          <p:cNvPr id="11" name="object 11"/>
          <p:cNvSpPr txBox="1"/>
          <p:nvPr/>
        </p:nvSpPr>
        <p:spPr>
          <a:xfrm>
            <a:off x="4027952" y="4355624"/>
            <a:ext cx="1117600" cy="521970"/>
          </a:xfrm>
          <a:prstGeom prst="rect">
            <a:avLst/>
          </a:prstGeom>
        </p:spPr>
        <p:txBody>
          <a:bodyPr vert="horz" wrap="square" lIns="0" tIns="12065" rIns="0" bIns="0" rtlCol="0">
            <a:spAutoFit/>
          </a:bodyPr>
          <a:lstStyle/>
          <a:p>
            <a:pPr marL="304165">
              <a:lnSpc>
                <a:spcPct val="100000"/>
              </a:lnSpc>
              <a:spcBef>
                <a:spcPts val="95"/>
              </a:spcBef>
            </a:pPr>
            <a:r>
              <a:rPr sz="1000" b="1" dirty="0">
                <a:latin typeface="Arial"/>
                <a:cs typeface="Arial"/>
              </a:rPr>
              <a:t>Hardware</a:t>
            </a:r>
            <a:endParaRPr sz="1000">
              <a:latin typeface="Arial"/>
              <a:cs typeface="Arial"/>
            </a:endParaRPr>
          </a:p>
          <a:p>
            <a:pPr>
              <a:lnSpc>
                <a:spcPct val="100000"/>
              </a:lnSpc>
              <a:spcBef>
                <a:spcPts val="25"/>
              </a:spcBef>
            </a:pPr>
            <a:endParaRPr sz="1500">
              <a:latin typeface="Arial"/>
              <a:cs typeface="Arial"/>
            </a:endParaRPr>
          </a:p>
          <a:p>
            <a:pPr marL="12700">
              <a:lnSpc>
                <a:spcPct val="100000"/>
              </a:lnSpc>
            </a:pPr>
            <a:r>
              <a:rPr sz="800" spc="-5" dirty="0">
                <a:latin typeface="Arial"/>
                <a:cs typeface="Arial"/>
              </a:rPr>
              <a:t>Componentes </a:t>
            </a:r>
            <a:r>
              <a:rPr sz="800" dirty="0">
                <a:latin typeface="Arial"/>
                <a:cs typeface="Arial"/>
              </a:rPr>
              <a:t>de un</a:t>
            </a:r>
            <a:r>
              <a:rPr sz="800" spc="-40" dirty="0">
                <a:latin typeface="Arial"/>
                <a:cs typeface="Arial"/>
              </a:rPr>
              <a:t> </a:t>
            </a:r>
            <a:r>
              <a:rPr sz="800" dirty="0">
                <a:latin typeface="Arial"/>
                <a:cs typeface="Arial"/>
              </a:rPr>
              <a:t>SO</a:t>
            </a:r>
            <a:endParaRPr sz="800">
              <a:latin typeface="Arial"/>
              <a:cs typeface="Arial"/>
            </a:endParaRPr>
          </a:p>
        </p:txBody>
      </p:sp>
      <p:sp>
        <p:nvSpPr>
          <p:cNvPr id="12" name="object 12"/>
          <p:cNvSpPr/>
          <p:nvPr/>
        </p:nvSpPr>
        <p:spPr>
          <a:xfrm>
            <a:off x="5424707" y="2837151"/>
            <a:ext cx="973455" cy="323850"/>
          </a:xfrm>
          <a:custGeom>
            <a:avLst/>
            <a:gdLst/>
            <a:ahLst/>
            <a:cxnLst/>
            <a:rect l="l" t="t" r="r" b="b"/>
            <a:pathLst>
              <a:path w="973454" h="323850">
                <a:moveTo>
                  <a:pt x="0" y="323481"/>
                </a:moveTo>
                <a:lnTo>
                  <a:pt x="973401" y="323481"/>
                </a:lnTo>
                <a:lnTo>
                  <a:pt x="973401" y="0"/>
                </a:lnTo>
                <a:lnTo>
                  <a:pt x="0" y="0"/>
                </a:lnTo>
                <a:lnTo>
                  <a:pt x="0" y="323481"/>
                </a:lnTo>
                <a:close/>
              </a:path>
            </a:pathLst>
          </a:custGeom>
          <a:ln w="3175">
            <a:solidFill>
              <a:srgbClr val="000000"/>
            </a:solidFill>
          </a:ln>
        </p:spPr>
        <p:txBody>
          <a:bodyPr wrap="square" lIns="0" tIns="0" rIns="0" bIns="0" rtlCol="0"/>
          <a:lstStyle/>
          <a:p>
            <a:endParaRPr/>
          </a:p>
        </p:txBody>
      </p:sp>
      <p:sp>
        <p:nvSpPr>
          <p:cNvPr id="13" name="object 13"/>
          <p:cNvSpPr txBox="1"/>
          <p:nvPr/>
        </p:nvSpPr>
        <p:spPr>
          <a:xfrm>
            <a:off x="5480219" y="2831513"/>
            <a:ext cx="905510" cy="313690"/>
          </a:xfrm>
          <a:prstGeom prst="rect">
            <a:avLst/>
          </a:prstGeom>
          <a:solidFill>
            <a:srgbClr val="99CC00"/>
          </a:solidFill>
        </p:spPr>
        <p:txBody>
          <a:bodyPr vert="horz" wrap="square" lIns="0" tIns="78105" rIns="0" bIns="0" rtlCol="0">
            <a:spAutoFit/>
          </a:bodyPr>
          <a:lstStyle/>
          <a:p>
            <a:pPr marL="226060">
              <a:lnSpc>
                <a:spcPct val="100000"/>
              </a:lnSpc>
              <a:spcBef>
                <a:spcPts val="615"/>
              </a:spcBef>
            </a:pPr>
            <a:r>
              <a:rPr sz="1000" b="1" spc="-5" dirty="0">
                <a:solidFill>
                  <a:srgbClr val="FFFFFF"/>
                </a:solidFill>
                <a:latin typeface="Arial"/>
                <a:cs typeface="Arial"/>
              </a:rPr>
              <a:t>Shell</a:t>
            </a:r>
            <a:r>
              <a:rPr sz="1000" b="1" spc="-10" dirty="0">
                <a:solidFill>
                  <a:srgbClr val="FFFFFF"/>
                </a:solidFill>
                <a:latin typeface="Arial"/>
                <a:cs typeface="Arial"/>
              </a:rPr>
              <a:t> </a:t>
            </a:r>
            <a:r>
              <a:rPr sz="1000" b="1" dirty="0">
                <a:solidFill>
                  <a:srgbClr val="FFFFFF"/>
                </a:solidFill>
                <a:latin typeface="Arial"/>
                <a:cs typeface="Arial"/>
              </a:rPr>
              <a:t>2</a:t>
            </a:r>
            <a:endParaRPr sz="1000">
              <a:latin typeface="Arial"/>
              <a:cs typeface="Arial"/>
            </a:endParaRPr>
          </a:p>
        </p:txBody>
      </p:sp>
      <p:grpSp>
        <p:nvGrpSpPr>
          <p:cNvPr id="14" name="object 14"/>
          <p:cNvGrpSpPr/>
          <p:nvPr/>
        </p:nvGrpSpPr>
        <p:grpSpPr>
          <a:xfrm>
            <a:off x="1880969" y="3464515"/>
            <a:ext cx="886460" cy="473075"/>
            <a:chOff x="1880969" y="3464515"/>
            <a:chExt cx="886460" cy="473075"/>
          </a:xfrm>
        </p:grpSpPr>
        <p:sp>
          <p:nvSpPr>
            <p:cNvPr id="15" name="object 15"/>
            <p:cNvSpPr/>
            <p:nvPr/>
          </p:nvSpPr>
          <p:spPr>
            <a:xfrm>
              <a:off x="1882559" y="3466106"/>
              <a:ext cx="883285" cy="469900"/>
            </a:xfrm>
            <a:custGeom>
              <a:avLst/>
              <a:gdLst/>
              <a:ahLst/>
              <a:cxnLst/>
              <a:rect l="l" t="t" r="r" b="b"/>
              <a:pathLst>
                <a:path w="883285" h="469900">
                  <a:moveTo>
                    <a:pt x="883273" y="0"/>
                  </a:moveTo>
                  <a:lnTo>
                    <a:pt x="0" y="0"/>
                  </a:lnTo>
                  <a:lnTo>
                    <a:pt x="0" y="469889"/>
                  </a:lnTo>
                  <a:lnTo>
                    <a:pt x="883273" y="469889"/>
                  </a:lnTo>
                  <a:lnTo>
                    <a:pt x="883273" y="0"/>
                  </a:lnTo>
                  <a:close/>
                </a:path>
              </a:pathLst>
            </a:custGeom>
            <a:solidFill>
              <a:srgbClr val="008000"/>
            </a:solidFill>
          </p:spPr>
          <p:txBody>
            <a:bodyPr wrap="square" lIns="0" tIns="0" rIns="0" bIns="0" rtlCol="0"/>
            <a:lstStyle/>
            <a:p>
              <a:endParaRPr/>
            </a:p>
          </p:txBody>
        </p:sp>
        <p:sp>
          <p:nvSpPr>
            <p:cNvPr id="16" name="object 16"/>
            <p:cNvSpPr/>
            <p:nvPr/>
          </p:nvSpPr>
          <p:spPr>
            <a:xfrm>
              <a:off x="1882556" y="3466102"/>
              <a:ext cx="883285" cy="469900"/>
            </a:xfrm>
            <a:custGeom>
              <a:avLst/>
              <a:gdLst/>
              <a:ahLst/>
              <a:cxnLst/>
              <a:rect l="l" t="t" r="r" b="b"/>
              <a:pathLst>
                <a:path w="883285" h="469900">
                  <a:moveTo>
                    <a:pt x="0" y="469889"/>
                  </a:moveTo>
                  <a:lnTo>
                    <a:pt x="883273" y="469889"/>
                  </a:lnTo>
                  <a:lnTo>
                    <a:pt x="883273" y="0"/>
                  </a:lnTo>
                  <a:lnTo>
                    <a:pt x="0" y="0"/>
                  </a:lnTo>
                  <a:lnTo>
                    <a:pt x="0" y="469889"/>
                  </a:lnTo>
                  <a:close/>
                </a:path>
              </a:pathLst>
            </a:custGeom>
            <a:ln w="3175">
              <a:solidFill>
                <a:srgbClr val="000000"/>
              </a:solidFill>
            </a:ln>
          </p:spPr>
          <p:txBody>
            <a:bodyPr wrap="square" lIns="0" tIns="0" rIns="0" bIns="0" rtlCol="0"/>
            <a:lstStyle/>
            <a:p>
              <a:endParaRPr/>
            </a:p>
          </p:txBody>
        </p:sp>
      </p:grpSp>
      <p:sp>
        <p:nvSpPr>
          <p:cNvPr id="17" name="object 17"/>
          <p:cNvSpPr txBox="1"/>
          <p:nvPr/>
        </p:nvSpPr>
        <p:spPr>
          <a:xfrm>
            <a:off x="1884082" y="3523504"/>
            <a:ext cx="889635" cy="330200"/>
          </a:xfrm>
          <a:prstGeom prst="rect">
            <a:avLst/>
          </a:prstGeom>
        </p:spPr>
        <p:txBody>
          <a:bodyPr vert="horz" wrap="square" lIns="0" tIns="12065" rIns="0" bIns="0" rtlCol="0">
            <a:spAutoFit/>
          </a:bodyPr>
          <a:lstStyle/>
          <a:p>
            <a:pPr marL="156845" marR="112395" indent="-46355">
              <a:lnSpc>
                <a:spcPct val="100000"/>
              </a:lnSpc>
              <a:spcBef>
                <a:spcPts val="95"/>
              </a:spcBef>
            </a:pPr>
            <a:r>
              <a:rPr sz="1000" b="1" dirty="0">
                <a:solidFill>
                  <a:srgbClr val="FFFFFF"/>
                </a:solidFill>
                <a:latin typeface="Arial"/>
                <a:cs typeface="Arial"/>
              </a:rPr>
              <a:t>Gestión</a:t>
            </a:r>
            <a:r>
              <a:rPr sz="1000" b="1" spc="-90" dirty="0">
                <a:solidFill>
                  <a:srgbClr val="FFFFFF"/>
                </a:solidFill>
                <a:latin typeface="Arial"/>
                <a:cs typeface="Arial"/>
              </a:rPr>
              <a:t> </a:t>
            </a:r>
            <a:r>
              <a:rPr sz="1000" b="1" dirty="0">
                <a:solidFill>
                  <a:srgbClr val="FFFFFF"/>
                </a:solidFill>
                <a:latin typeface="Arial"/>
                <a:cs typeface="Arial"/>
              </a:rPr>
              <a:t>de  procesos</a:t>
            </a:r>
            <a:endParaRPr sz="1000">
              <a:latin typeface="Arial"/>
              <a:cs typeface="Arial"/>
            </a:endParaRPr>
          </a:p>
        </p:txBody>
      </p:sp>
      <p:grpSp>
        <p:nvGrpSpPr>
          <p:cNvPr id="18" name="object 18"/>
          <p:cNvGrpSpPr/>
          <p:nvPr/>
        </p:nvGrpSpPr>
        <p:grpSpPr>
          <a:xfrm>
            <a:off x="2782261" y="3464515"/>
            <a:ext cx="886460" cy="473075"/>
            <a:chOff x="2782261" y="3464515"/>
            <a:chExt cx="886460" cy="473075"/>
          </a:xfrm>
        </p:grpSpPr>
        <p:sp>
          <p:nvSpPr>
            <p:cNvPr id="19" name="object 19"/>
            <p:cNvSpPr/>
            <p:nvPr/>
          </p:nvSpPr>
          <p:spPr>
            <a:xfrm>
              <a:off x="2783852" y="3466106"/>
              <a:ext cx="883285" cy="469900"/>
            </a:xfrm>
            <a:custGeom>
              <a:avLst/>
              <a:gdLst/>
              <a:ahLst/>
              <a:cxnLst/>
              <a:rect l="l" t="t" r="r" b="b"/>
              <a:pathLst>
                <a:path w="883285" h="469900">
                  <a:moveTo>
                    <a:pt x="883273" y="0"/>
                  </a:moveTo>
                  <a:lnTo>
                    <a:pt x="0" y="0"/>
                  </a:lnTo>
                  <a:lnTo>
                    <a:pt x="0" y="469889"/>
                  </a:lnTo>
                  <a:lnTo>
                    <a:pt x="883273" y="469889"/>
                  </a:lnTo>
                  <a:lnTo>
                    <a:pt x="883273" y="0"/>
                  </a:lnTo>
                  <a:close/>
                </a:path>
              </a:pathLst>
            </a:custGeom>
            <a:solidFill>
              <a:srgbClr val="008000"/>
            </a:solidFill>
          </p:spPr>
          <p:txBody>
            <a:bodyPr wrap="square" lIns="0" tIns="0" rIns="0" bIns="0" rtlCol="0"/>
            <a:lstStyle/>
            <a:p>
              <a:endParaRPr/>
            </a:p>
          </p:txBody>
        </p:sp>
        <p:sp>
          <p:nvSpPr>
            <p:cNvPr id="20" name="object 20"/>
            <p:cNvSpPr/>
            <p:nvPr/>
          </p:nvSpPr>
          <p:spPr>
            <a:xfrm>
              <a:off x="2783848" y="3466102"/>
              <a:ext cx="883285" cy="469900"/>
            </a:xfrm>
            <a:custGeom>
              <a:avLst/>
              <a:gdLst/>
              <a:ahLst/>
              <a:cxnLst/>
              <a:rect l="l" t="t" r="r" b="b"/>
              <a:pathLst>
                <a:path w="883285" h="469900">
                  <a:moveTo>
                    <a:pt x="0" y="469889"/>
                  </a:moveTo>
                  <a:lnTo>
                    <a:pt x="883273" y="469889"/>
                  </a:lnTo>
                  <a:lnTo>
                    <a:pt x="883273" y="0"/>
                  </a:lnTo>
                  <a:lnTo>
                    <a:pt x="0" y="0"/>
                  </a:lnTo>
                  <a:lnTo>
                    <a:pt x="0" y="469889"/>
                  </a:lnTo>
                  <a:close/>
                </a:path>
              </a:pathLst>
            </a:custGeom>
            <a:ln w="3175">
              <a:solidFill>
                <a:srgbClr val="000000"/>
              </a:solidFill>
            </a:ln>
          </p:spPr>
          <p:txBody>
            <a:bodyPr wrap="square" lIns="0" tIns="0" rIns="0" bIns="0" rtlCol="0"/>
            <a:lstStyle/>
            <a:p>
              <a:endParaRPr/>
            </a:p>
          </p:txBody>
        </p:sp>
      </p:grpSp>
      <p:sp>
        <p:nvSpPr>
          <p:cNvPr id="21" name="object 21"/>
          <p:cNvSpPr txBox="1"/>
          <p:nvPr/>
        </p:nvSpPr>
        <p:spPr>
          <a:xfrm>
            <a:off x="2776364" y="3523504"/>
            <a:ext cx="898525" cy="330200"/>
          </a:xfrm>
          <a:prstGeom prst="rect">
            <a:avLst/>
          </a:prstGeom>
        </p:spPr>
        <p:txBody>
          <a:bodyPr vert="horz" wrap="square" lIns="0" tIns="12065" rIns="0" bIns="0" rtlCol="0">
            <a:spAutoFit/>
          </a:bodyPr>
          <a:lstStyle/>
          <a:p>
            <a:pPr marL="183515" marR="112395" indent="-64135">
              <a:lnSpc>
                <a:spcPct val="100000"/>
              </a:lnSpc>
              <a:spcBef>
                <a:spcPts val="95"/>
              </a:spcBef>
            </a:pPr>
            <a:r>
              <a:rPr sz="1000" b="1" dirty="0">
                <a:solidFill>
                  <a:srgbClr val="FFFFFF"/>
                </a:solidFill>
                <a:latin typeface="Arial"/>
                <a:cs typeface="Arial"/>
              </a:rPr>
              <a:t>Gestión</a:t>
            </a:r>
            <a:r>
              <a:rPr sz="1000" b="1" spc="-90" dirty="0">
                <a:solidFill>
                  <a:srgbClr val="FFFFFF"/>
                </a:solidFill>
                <a:latin typeface="Arial"/>
                <a:cs typeface="Arial"/>
              </a:rPr>
              <a:t> </a:t>
            </a:r>
            <a:r>
              <a:rPr sz="1000" b="1" dirty="0">
                <a:solidFill>
                  <a:srgbClr val="FFFFFF"/>
                </a:solidFill>
                <a:latin typeface="Arial"/>
                <a:cs typeface="Arial"/>
              </a:rPr>
              <a:t>de  memoria</a:t>
            </a:r>
            <a:endParaRPr sz="1000">
              <a:latin typeface="Arial"/>
              <a:cs typeface="Arial"/>
            </a:endParaRPr>
          </a:p>
        </p:txBody>
      </p:sp>
      <p:grpSp>
        <p:nvGrpSpPr>
          <p:cNvPr id="22" name="object 22"/>
          <p:cNvGrpSpPr/>
          <p:nvPr/>
        </p:nvGrpSpPr>
        <p:grpSpPr>
          <a:xfrm>
            <a:off x="3683544" y="3464515"/>
            <a:ext cx="886460" cy="473075"/>
            <a:chOff x="3683544" y="3464515"/>
            <a:chExt cx="886460" cy="473075"/>
          </a:xfrm>
        </p:grpSpPr>
        <p:sp>
          <p:nvSpPr>
            <p:cNvPr id="23" name="object 23"/>
            <p:cNvSpPr/>
            <p:nvPr/>
          </p:nvSpPr>
          <p:spPr>
            <a:xfrm>
              <a:off x="3685133" y="3466106"/>
              <a:ext cx="883285" cy="469900"/>
            </a:xfrm>
            <a:custGeom>
              <a:avLst/>
              <a:gdLst/>
              <a:ahLst/>
              <a:cxnLst/>
              <a:rect l="l" t="t" r="r" b="b"/>
              <a:pathLst>
                <a:path w="883285" h="469900">
                  <a:moveTo>
                    <a:pt x="883273" y="0"/>
                  </a:moveTo>
                  <a:lnTo>
                    <a:pt x="0" y="0"/>
                  </a:lnTo>
                  <a:lnTo>
                    <a:pt x="0" y="469889"/>
                  </a:lnTo>
                  <a:lnTo>
                    <a:pt x="883273" y="469889"/>
                  </a:lnTo>
                  <a:lnTo>
                    <a:pt x="883273" y="0"/>
                  </a:lnTo>
                  <a:close/>
                </a:path>
              </a:pathLst>
            </a:custGeom>
            <a:solidFill>
              <a:srgbClr val="008000"/>
            </a:solidFill>
          </p:spPr>
          <p:txBody>
            <a:bodyPr wrap="square" lIns="0" tIns="0" rIns="0" bIns="0" rtlCol="0"/>
            <a:lstStyle/>
            <a:p>
              <a:endParaRPr/>
            </a:p>
          </p:txBody>
        </p:sp>
        <p:sp>
          <p:nvSpPr>
            <p:cNvPr id="24" name="object 24"/>
            <p:cNvSpPr/>
            <p:nvPr/>
          </p:nvSpPr>
          <p:spPr>
            <a:xfrm>
              <a:off x="3685132" y="3466102"/>
              <a:ext cx="883285" cy="469900"/>
            </a:xfrm>
            <a:custGeom>
              <a:avLst/>
              <a:gdLst/>
              <a:ahLst/>
              <a:cxnLst/>
              <a:rect l="l" t="t" r="r" b="b"/>
              <a:pathLst>
                <a:path w="883285" h="469900">
                  <a:moveTo>
                    <a:pt x="0" y="469889"/>
                  </a:moveTo>
                  <a:lnTo>
                    <a:pt x="883273" y="469889"/>
                  </a:lnTo>
                  <a:lnTo>
                    <a:pt x="883273" y="0"/>
                  </a:lnTo>
                  <a:lnTo>
                    <a:pt x="0" y="0"/>
                  </a:lnTo>
                  <a:lnTo>
                    <a:pt x="0" y="469889"/>
                  </a:lnTo>
                  <a:close/>
                </a:path>
              </a:pathLst>
            </a:custGeom>
            <a:ln w="3175">
              <a:solidFill>
                <a:srgbClr val="000000"/>
              </a:solidFill>
            </a:ln>
          </p:spPr>
          <p:txBody>
            <a:bodyPr wrap="square" lIns="0" tIns="0" rIns="0" bIns="0" rtlCol="0"/>
            <a:lstStyle/>
            <a:p>
              <a:endParaRPr/>
            </a:p>
          </p:txBody>
        </p:sp>
      </p:grpSp>
      <p:sp>
        <p:nvSpPr>
          <p:cNvPr id="25" name="object 25"/>
          <p:cNvSpPr txBox="1"/>
          <p:nvPr/>
        </p:nvSpPr>
        <p:spPr>
          <a:xfrm>
            <a:off x="3677652" y="3523504"/>
            <a:ext cx="898525" cy="330200"/>
          </a:xfrm>
          <a:prstGeom prst="rect">
            <a:avLst/>
          </a:prstGeom>
        </p:spPr>
        <p:txBody>
          <a:bodyPr vert="horz" wrap="square" lIns="0" tIns="12065" rIns="0" bIns="0" rtlCol="0">
            <a:spAutoFit/>
          </a:bodyPr>
          <a:lstStyle/>
          <a:p>
            <a:pPr marL="346075" marR="112395" indent="-226695">
              <a:lnSpc>
                <a:spcPct val="100000"/>
              </a:lnSpc>
              <a:spcBef>
                <a:spcPts val="95"/>
              </a:spcBef>
            </a:pPr>
            <a:r>
              <a:rPr sz="1000" b="1" dirty="0">
                <a:solidFill>
                  <a:srgbClr val="FFFFFF"/>
                </a:solidFill>
                <a:latin typeface="Arial"/>
                <a:cs typeface="Arial"/>
              </a:rPr>
              <a:t>Gestión</a:t>
            </a:r>
            <a:r>
              <a:rPr sz="1000" b="1" spc="-90" dirty="0">
                <a:solidFill>
                  <a:srgbClr val="FFFFFF"/>
                </a:solidFill>
                <a:latin typeface="Arial"/>
                <a:cs typeface="Arial"/>
              </a:rPr>
              <a:t> </a:t>
            </a:r>
            <a:r>
              <a:rPr sz="1000" b="1" dirty="0">
                <a:solidFill>
                  <a:srgbClr val="FFFFFF"/>
                </a:solidFill>
                <a:latin typeface="Arial"/>
                <a:cs typeface="Arial"/>
              </a:rPr>
              <a:t>de  E/S</a:t>
            </a:r>
            <a:endParaRPr sz="1000">
              <a:latin typeface="Arial"/>
              <a:cs typeface="Arial"/>
            </a:endParaRPr>
          </a:p>
        </p:txBody>
      </p:sp>
      <p:grpSp>
        <p:nvGrpSpPr>
          <p:cNvPr id="26" name="object 26"/>
          <p:cNvGrpSpPr/>
          <p:nvPr/>
        </p:nvGrpSpPr>
        <p:grpSpPr>
          <a:xfrm>
            <a:off x="4584828" y="3464515"/>
            <a:ext cx="886460" cy="473075"/>
            <a:chOff x="4584828" y="3464515"/>
            <a:chExt cx="886460" cy="473075"/>
          </a:xfrm>
        </p:grpSpPr>
        <p:sp>
          <p:nvSpPr>
            <p:cNvPr id="27" name="object 27"/>
            <p:cNvSpPr/>
            <p:nvPr/>
          </p:nvSpPr>
          <p:spPr>
            <a:xfrm>
              <a:off x="4586414" y="3466106"/>
              <a:ext cx="883285" cy="469900"/>
            </a:xfrm>
            <a:custGeom>
              <a:avLst/>
              <a:gdLst/>
              <a:ahLst/>
              <a:cxnLst/>
              <a:rect l="l" t="t" r="r" b="b"/>
              <a:pathLst>
                <a:path w="883285" h="469900">
                  <a:moveTo>
                    <a:pt x="883273" y="0"/>
                  </a:moveTo>
                  <a:lnTo>
                    <a:pt x="0" y="0"/>
                  </a:lnTo>
                  <a:lnTo>
                    <a:pt x="0" y="469889"/>
                  </a:lnTo>
                  <a:lnTo>
                    <a:pt x="883273" y="469889"/>
                  </a:lnTo>
                  <a:lnTo>
                    <a:pt x="883273" y="0"/>
                  </a:lnTo>
                  <a:close/>
                </a:path>
              </a:pathLst>
            </a:custGeom>
            <a:solidFill>
              <a:srgbClr val="008000"/>
            </a:solidFill>
          </p:spPr>
          <p:txBody>
            <a:bodyPr wrap="square" lIns="0" tIns="0" rIns="0" bIns="0" rtlCol="0"/>
            <a:lstStyle/>
            <a:p>
              <a:endParaRPr/>
            </a:p>
          </p:txBody>
        </p:sp>
        <p:sp>
          <p:nvSpPr>
            <p:cNvPr id="28" name="object 28"/>
            <p:cNvSpPr/>
            <p:nvPr/>
          </p:nvSpPr>
          <p:spPr>
            <a:xfrm>
              <a:off x="4586416" y="3466102"/>
              <a:ext cx="883285" cy="469900"/>
            </a:xfrm>
            <a:custGeom>
              <a:avLst/>
              <a:gdLst/>
              <a:ahLst/>
              <a:cxnLst/>
              <a:rect l="l" t="t" r="r" b="b"/>
              <a:pathLst>
                <a:path w="883285" h="469900">
                  <a:moveTo>
                    <a:pt x="0" y="469889"/>
                  </a:moveTo>
                  <a:lnTo>
                    <a:pt x="883273" y="469889"/>
                  </a:lnTo>
                  <a:lnTo>
                    <a:pt x="883273" y="0"/>
                  </a:lnTo>
                  <a:lnTo>
                    <a:pt x="0" y="0"/>
                  </a:lnTo>
                  <a:lnTo>
                    <a:pt x="0" y="469889"/>
                  </a:lnTo>
                  <a:close/>
                </a:path>
              </a:pathLst>
            </a:custGeom>
            <a:ln w="3175">
              <a:solidFill>
                <a:srgbClr val="000000"/>
              </a:solidFill>
            </a:ln>
          </p:spPr>
          <p:txBody>
            <a:bodyPr wrap="square" lIns="0" tIns="0" rIns="0" bIns="0" rtlCol="0"/>
            <a:lstStyle/>
            <a:p>
              <a:endParaRPr/>
            </a:p>
          </p:txBody>
        </p:sp>
      </p:grpSp>
      <p:sp>
        <p:nvSpPr>
          <p:cNvPr id="29" name="object 29"/>
          <p:cNvSpPr txBox="1"/>
          <p:nvPr/>
        </p:nvSpPr>
        <p:spPr>
          <a:xfrm>
            <a:off x="4578936" y="3447387"/>
            <a:ext cx="898525" cy="481965"/>
          </a:xfrm>
          <a:prstGeom prst="rect">
            <a:avLst/>
          </a:prstGeom>
        </p:spPr>
        <p:txBody>
          <a:bodyPr vert="horz" wrap="square" lIns="0" tIns="12065" rIns="0" bIns="0" rtlCol="0">
            <a:spAutoFit/>
          </a:bodyPr>
          <a:lstStyle/>
          <a:p>
            <a:pPr marL="102870" marR="94615" algn="ctr">
              <a:lnSpc>
                <a:spcPct val="100000"/>
              </a:lnSpc>
              <a:spcBef>
                <a:spcPts val="95"/>
              </a:spcBef>
            </a:pPr>
            <a:r>
              <a:rPr sz="1000" b="1" dirty="0">
                <a:solidFill>
                  <a:srgbClr val="FFFFFF"/>
                </a:solidFill>
                <a:latin typeface="Arial"/>
                <a:cs typeface="Arial"/>
              </a:rPr>
              <a:t>Gestión</a:t>
            </a:r>
            <a:r>
              <a:rPr sz="1000" b="1" spc="-85" dirty="0">
                <a:solidFill>
                  <a:srgbClr val="FFFFFF"/>
                </a:solidFill>
                <a:latin typeface="Arial"/>
                <a:cs typeface="Arial"/>
              </a:rPr>
              <a:t> </a:t>
            </a:r>
            <a:r>
              <a:rPr sz="1000" b="1" spc="-5" dirty="0">
                <a:solidFill>
                  <a:srgbClr val="FFFFFF"/>
                </a:solidFill>
                <a:latin typeface="Arial"/>
                <a:cs typeface="Arial"/>
              </a:rPr>
              <a:t>del </a:t>
            </a:r>
            <a:r>
              <a:rPr sz="1000" b="1" dirty="0">
                <a:solidFill>
                  <a:srgbClr val="FFFFFF"/>
                </a:solidFill>
                <a:latin typeface="Arial"/>
                <a:cs typeface="Arial"/>
              </a:rPr>
              <a:t> </a:t>
            </a:r>
            <a:r>
              <a:rPr sz="1000" b="1" spc="-5" dirty="0">
                <a:solidFill>
                  <a:srgbClr val="FFFFFF"/>
                </a:solidFill>
                <a:latin typeface="Arial"/>
                <a:cs typeface="Arial"/>
              </a:rPr>
              <a:t>Sist.</a:t>
            </a:r>
            <a:endParaRPr sz="1000">
              <a:latin typeface="Arial"/>
              <a:cs typeface="Arial"/>
            </a:endParaRPr>
          </a:p>
          <a:p>
            <a:pPr algn="ctr">
              <a:lnSpc>
                <a:spcPts val="1195"/>
              </a:lnSpc>
            </a:pPr>
            <a:r>
              <a:rPr sz="1000" b="1" spc="-5" dirty="0">
                <a:solidFill>
                  <a:srgbClr val="FFFFFF"/>
                </a:solidFill>
                <a:latin typeface="Arial"/>
                <a:cs typeface="Arial"/>
              </a:rPr>
              <a:t>Archivos</a:t>
            </a:r>
            <a:endParaRPr sz="1000">
              <a:latin typeface="Arial"/>
              <a:cs typeface="Arial"/>
            </a:endParaRPr>
          </a:p>
        </p:txBody>
      </p:sp>
      <p:grpSp>
        <p:nvGrpSpPr>
          <p:cNvPr id="30" name="object 30"/>
          <p:cNvGrpSpPr/>
          <p:nvPr/>
        </p:nvGrpSpPr>
        <p:grpSpPr>
          <a:xfrm>
            <a:off x="5486112" y="3464515"/>
            <a:ext cx="886460" cy="473075"/>
            <a:chOff x="5486112" y="3464515"/>
            <a:chExt cx="886460" cy="473075"/>
          </a:xfrm>
        </p:grpSpPr>
        <p:sp>
          <p:nvSpPr>
            <p:cNvPr id="31" name="object 31"/>
            <p:cNvSpPr/>
            <p:nvPr/>
          </p:nvSpPr>
          <p:spPr>
            <a:xfrm>
              <a:off x="5487695" y="3466106"/>
              <a:ext cx="883285" cy="469900"/>
            </a:xfrm>
            <a:custGeom>
              <a:avLst/>
              <a:gdLst/>
              <a:ahLst/>
              <a:cxnLst/>
              <a:rect l="l" t="t" r="r" b="b"/>
              <a:pathLst>
                <a:path w="883285" h="469900">
                  <a:moveTo>
                    <a:pt x="883273" y="0"/>
                  </a:moveTo>
                  <a:lnTo>
                    <a:pt x="0" y="0"/>
                  </a:lnTo>
                  <a:lnTo>
                    <a:pt x="0" y="469889"/>
                  </a:lnTo>
                  <a:lnTo>
                    <a:pt x="883273" y="469889"/>
                  </a:lnTo>
                  <a:lnTo>
                    <a:pt x="883273" y="0"/>
                  </a:lnTo>
                  <a:close/>
                </a:path>
              </a:pathLst>
            </a:custGeom>
            <a:solidFill>
              <a:srgbClr val="008000"/>
            </a:solidFill>
          </p:spPr>
          <p:txBody>
            <a:bodyPr wrap="square" lIns="0" tIns="0" rIns="0" bIns="0" rtlCol="0"/>
            <a:lstStyle/>
            <a:p>
              <a:endParaRPr/>
            </a:p>
          </p:txBody>
        </p:sp>
        <p:sp>
          <p:nvSpPr>
            <p:cNvPr id="32" name="object 32"/>
            <p:cNvSpPr/>
            <p:nvPr/>
          </p:nvSpPr>
          <p:spPr>
            <a:xfrm>
              <a:off x="5487699" y="3466102"/>
              <a:ext cx="883285" cy="469900"/>
            </a:xfrm>
            <a:custGeom>
              <a:avLst/>
              <a:gdLst/>
              <a:ahLst/>
              <a:cxnLst/>
              <a:rect l="l" t="t" r="r" b="b"/>
              <a:pathLst>
                <a:path w="883285" h="469900">
                  <a:moveTo>
                    <a:pt x="0" y="469889"/>
                  </a:moveTo>
                  <a:lnTo>
                    <a:pt x="883273" y="469889"/>
                  </a:lnTo>
                  <a:lnTo>
                    <a:pt x="883273" y="0"/>
                  </a:lnTo>
                  <a:lnTo>
                    <a:pt x="0" y="0"/>
                  </a:lnTo>
                  <a:lnTo>
                    <a:pt x="0" y="469889"/>
                  </a:lnTo>
                  <a:close/>
                </a:path>
              </a:pathLst>
            </a:custGeom>
            <a:ln w="3175">
              <a:solidFill>
                <a:srgbClr val="000000"/>
              </a:solidFill>
            </a:ln>
          </p:spPr>
          <p:txBody>
            <a:bodyPr wrap="square" lIns="0" tIns="0" rIns="0" bIns="0" rtlCol="0"/>
            <a:lstStyle/>
            <a:p>
              <a:endParaRPr/>
            </a:p>
          </p:txBody>
        </p:sp>
      </p:grpSp>
      <p:sp>
        <p:nvSpPr>
          <p:cNvPr id="33" name="object 33"/>
          <p:cNvSpPr txBox="1"/>
          <p:nvPr/>
        </p:nvSpPr>
        <p:spPr>
          <a:xfrm>
            <a:off x="5480219" y="3523504"/>
            <a:ext cx="905510" cy="330200"/>
          </a:xfrm>
          <a:prstGeom prst="rect">
            <a:avLst/>
          </a:prstGeom>
        </p:spPr>
        <p:txBody>
          <a:bodyPr vert="horz" wrap="square" lIns="0" tIns="12065" rIns="0" bIns="0" rtlCol="0">
            <a:spAutoFit/>
          </a:bodyPr>
          <a:lstStyle/>
          <a:p>
            <a:pPr marL="120014" marR="83820" indent="-35560">
              <a:lnSpc>
                <a:spcPct val="100000"/>
              </a:lnSpc>
              <a:spcBef>
                <a:spcPts val="95"/>
              </a:spcBef>
            </a:pPr>
            <a:r>
              <a:rPr sz="1000" b="1" spc="-5" dirty="0">
                <a:solidFill>
                  <a:srgbClr val="FFFFFF"/>
                </a:solidFill>
                <a:latin typeface="Arial"/>
                <a:cs typeface="Arial"/>
              </a:rPr>
              <a:t>Seguridad</a:t>
            </a:r>
            <a:r>
              <a:rPr sz="1000" b="1" spc="-55" dirty="0">
                <a:solidFill>
                  <a:srgbClr val="FFFFFF"/>
                </a:solidFill>
                <a:latin typeface="Arial"/>
                <a:cs typeface="Arial"/>
              </a:rPr>
              <a:t> </a:t>
            </a:r>
            <a:r>
              <a:rPr sz="1000" b="1" dirty="0">
                <a:solidFill>
                  <a:srgbClr val="FFFFFF"/>
                </a:solidFill>
                <a:latin typeface="Arial"/>
                <a:cs typeface="Arial"/>
              </a:rPr>
              <a:t>y  </a:t>
            </a:r>
            <a:r>
              <a:rPr sz="1000" b="1" spc="-5" dirty="0">
                <a:solidFill>
                  <a:srgbClr val="FFFFFF"/>
                </a:solidFill>
                <a:latin typeface="Arial"/>
                <a:cs typeface="Arial"/>
              </a:rPr>
              <a:t>Protección</a:t>
            </a:r>
            <a:endParaRPr sz="1000">
              <a:latin typeface="Arial"/>
              <a:cs typeface="Arial"/>
            </a:endParaRPr>
          </a:p>
        </p:txBody>
      </p:sp>
      <p:grpSp>
        <p:nvGrpSpPr>
          <p:cNvPr id="34" name="object 34"/>
          <p:cNvGrpSpPr/>
          <p:nvPr/>
        </p:nvGrpSpPr>
        <p:grpSpPr>
          <a:xfrm>
            <a:off x="6387395" y="3464515"/>
            <a:ext cx="976630" cy="473075"/>
            <a:chOff x="6387395" y="3464515"/>
            <a:chExt cx="976630" cy="473075"/>
          </a:xfrm>
        </p:grpSpPr>
        <p:sp>
          <p:nvSpPr>
            <p:cNvPr id="35" name="object 35"/>
            <p:cNvSpPr/>
            <p:nvPr/>
          </p:nvSpPr>
          <p:spPr>
            <a:xfrm>
              <a:off x="6388989" y="3466106"/>
              <a:ext cx="973455" cy="469900"/>
            </a:xfrm>
            <a:custGeom>
              <a:avLst/>
              <a:gdLst/>
              <a:ahLst/>
              <a:cxnLst/>
              <a:rect l="l" t="t" r="r" b="b"/>
              <a:pathLst>
                <a:path w="973454" h="469900">
                  <a:moveTo>
                    <a:pt x="973401" y="0"/>
                  </a:moveTo>
                  <a:lnTo>
                    <a:pt x="0" y="0"/>
                  </a:lnTo>
                  <a:lnTo>
                    <a:pt x="0" y="469889"/>
                  </a:lnTo>
                  <a:lnTo>
                    <a:pt x="973401" y="469889"/>
                  </a:lnTo>
                  <a:lnTo>
                    <a:pt x="973401" y="0"/>
                  </a:lnTo>
                  <a:close/>
                </a:path>
              </a:pathLst>
            </a:custGeom>
            <a:solidFill>
              <a:srgbClr val="008000"/>
            </a:solidFill>
          </p:spPr>
          <p:txBody>
            <a:bodyPr wrap="square" lIns="0" tIns="0" rIns="0" bIns="0" rtlCol="0"/>
            <a:lstStyle/>
            <a:p>
              <a:endParaRPr/>
            </a:p>
          </p:txBody>
        </p:sp>
        <p:sp>
          <p:nvSpPr>
            <p:cNvPr id="36" name="object 36"/>
            <p:cNvSpPr/>
            <p:nvPr/>
          </p:nvSpPr>
          <p:spPr>
            <a:xfrm>
              <a:off x="6388983" y="3466102"/>
              <a:ext cx="973455" cy="469900"/>
            </a:xfrm>
            <a:custGeom>
              <a:avLst/>
              <a:gdLst/>
              <a:ahLst/>
              <a:cxnLst/>
              <a:rect l="l" t="t" r="r" b="b"/>
              <a:pathLst>
                <a:path w="973454" h="469900">
                  <a:moveTo>
                    <a:pt x="0" y="469889"/>
                  </a:moveTo>
                  <a:lnTo>
                    <a:pt x="973401" y="469889"/>
                  </a:lnTo>
                  <a:lnTo>
                    <a:pt x="973401" y="0"/>
                  </a:lnTo>
                  <a:lnTo>
                    <a:pt x="0" y="0"/>
                  </a:lnTo>
                  <a:lnTo>
                    <a:pt x="0" y="469889"/>
                  </a:lnTo>
                  <a:close/>
                </a:path>
              </a:pathLst>
            </a:custGeom>
            <a:ln w="3175">
              <a:solidFill>
                <a:srgbClr val="000000"/>
              </a:solidFill>
            </a:ln>
          </p:spPr>
          <p:txBody>
            <a:bodyPr wrap="square" lIns="0" tIns="0" rIns="0" bIns="0" rtlCol="0"/>
            <a:lstStyle/>
            <a:p>
              <a:endParaRPr/>
            </a:p>
          </p:txBody>
        </p:sp>
      </p:grpSp>
      <p:sp>
        <p:nvSpPr>
          <p:cNvPr id="37" name="object 37"/>
          <p:cNvSpPr txBox="1"/>
          <p:nvPr/>
        </p:nvSpPr>
        <p:spPr>
          <a:xfrm>
            <a:off x="6388287" y="3447387"/>
            <a:ext cx="972819" cy="481965"/>
          </a:xfrm>
          <a:prstGeom prst="rect">
            <a:avLst/>
          </a:prstGeom>
        </p:spPr>
        <p:txBody>
          <a:bodyPr vert="horz" wrap="square" lIns="0" tIns="12065" rIns="0" bIns="0" rtlCol="0">
            <a:spAutoFit/>
          </a:bodyPr>
          <a:lstStyle/>
          <a:p>
            <a:pPr marL="73660" marR="63500" indent="-635" algn="ctr">
              <a:lnSpc>
                <a:spcPct val="100000"/>
              </a:lnSpc>
              <a:spcBef>
                <a:spcPts val="95"/>
              </a:spcBef>
            </a:pPr>
            <a:r>
              <a:rPr sz="1000" spc="-5" dirty="0">
                <a:solidFill>
                  <a:srgbClr val="FFFFFF"/>
                </a:solidFill>
                <a:latin typeface="Arial"/>
                <a:cs typeface="Arial"/>
              </a:rPr>
              <a:t>Comunicación  </a:t>
            </a:r>
            <a:r>
              <a:rPr sz="1000" dirty="0">
                <a:solidFill>
                  <a:srgbClr val="FFFFFF"/>
                </a:solidFill>
                <a:latin typeface="Arial"/>
                <a:cs typeface="Arial"/>
              </a:rPr>
              <a:t>y           Sincro</a:t>
            </a:r>
            <a:r>
              <a:rPr sz="1000" spc="-5" dirty="0">
                <a:solidFill>
                  <a:srgbClr val="FFFFFF"/>
                </a:solidFill>
                <a:latin typeface="Arial"/>
                <a:cs typeface="Arial"/>
              </a:rPr>
              <a:t>n</a:t>
            </a:r>
            <a:r>
              <a:rPr sz="1000" dirty="0">
                <a:solidFill>
                  <a:srgbClr val="FFFFFF"/>
                </a:solidFill>
                <a:latin typeface="Arial"/>
                <a:cs typeface="Arial"/>
              </a:rPr>
              <a:t>izaci</a:t>
            </a:r>
            <a:r>
              <a:rPr sz="1000" spc="-5" dirty="0">
                <a:solidFill>
                  <a:srgbClr val="FFFFFF"/>
                </a:solidFill>
                <a:latin typeface="Arial"/>
                <a:cs typeface="Arial"/>
              </a:rPr>
              <a:t>ó</a:t>
            </a:r>
            <a:r>
              <a:rPr sz="1000" dirty="0">
                <a:solidFill>
                  <a:srgbClr val="FFFFFF"/>
                </a:solidFill>
                <a:latin typeface="Arial"/>
                <a:cs typeface="Arial"/>
              </a:rPr>
              <a:t>n</a:t>
            </a:r>
            <a:endParaRPr sz="1000">
              <a:latin typeface="Arial"/>
              <a:cs typeface="Arial"/>
            </a:endParaRPr>
          </a:p>
        </p:txBody>
      </p:sp>
      <p:sp>
        <p:nvSpPr>
          <p:cNvPr id="38" name="object 38"/>
          <p:cNvSpPr/>
          <p:nvPr/>
        </p:nvSpPr>
        <p:spPr>
          <a:xfrm>
            <a:off x="1882556" y="2840850"/>
            <a:ext cx="2595880" cy="320040"/>
          </a:xfrm>
          <a:custGeom>
            <a:avLst/>
            <a:gdLst/>
            <a:ahLst/>
            <a:cxnLst/>
            <a:rect l="l" t="t" r="r" b="b"/>
            <a:pathLst>
              <a:path w="2595879" h="320039">
                <a:moveTo>
                  <a:pt x="0" y="319783"/>
                </a:moveTo>
                <a:lnTo>
                  <a:pt x="2595737" y="319783"/>
                </a:lnTo>
                <a:lnTo>
                  <a:pt x="2595737" y="0"/>
                </a:lnTo>
                <a:lnTo>
                  <a:pt x="0" y="0"/>
                </a:lnTo>
                <a:lnTo>
                  <a:pt x="0" y="319783"/>
                </a:lnTo>
                <a:close/>
              </a:path>
            </a:pathLst>
          </a:custGeom>
          <a:ln w="3175">
            <a:solidFill>
              <a:srgbClr val="000000"/>
            </a:solidFill>
          </a:ln>
        </p:spPr>
        <p:txBody>
          <a:bodyPr wrap="square" lIns="0" tIns="0" rIns="0" bIns="0" rtlCol="0"/>
          <a:lstStyle/>
          <a:p>
            <a:endParaRPr/>
          </a:p>
        </p:txBody>
      </p:sp>
      <p:sp>
        <p:nvSpPr>
          <p:cNvPr id="39" name="object 39"/>
          <p:cNvSpPr txBox="1"/>
          <p:nvPr/>
        </p:nvSpPr>
        <p:spPr>
          <a:xfrm>
            <a:off x="1884081" y="2538010"/>
            <a:ext cx="3593465" cy="539115"/>
          </a:xfrm>
          <a:prstGeom prst="rect">
            <a:avLst/>
          </a:prstGeom>
        </p:spPr>
        <p:txBody>
          <a:bodyPr vert="horz" wrap="square" lIns="0" tIns="12065" rIns="0" bIns="0" rtlCol="0">
            <a:spAutoFit/>
          </a:bodyPr>
          <a:lstStyle/>
          <a:p>
            <a:pPr marR="574675" algn="r">
              <a:lnSpc>
                <a:spcPct val="100000"/>
              </a:lnSpc>
              <a:spcBef>
                <a:spcPts val="95"/>
              </a:spcBef>
            </a:pPr>
            <a:r>
              <a:rPr sz="1000" b="1" dirty="0">
                <a:latin typeface="Arial"/>
                <a:cs typeface="Arial"/>
              </a:rPr>
              <a:t>U</a:t>
            </a:r>
            <a:r>
              <a:rPr sz="1000" b="1" spc="-5" dirty="0">
                <a:latin typeface="Arial"/>
                <a:cs typeface="Arial"/>
              </a:rPr>
              <a:t>s</a:t>
            </a:r>
            <a:r>
              <a:rPr sz="1000" b="1" dirty="0">
                <a:latin typeface="Arial"/>
                <a:cs typeface="Arial"/>
              </a:rPr>
              <a:t>uari</a:t>
            </a:r>
            <a:r>
              <a:rPr sz="1000" b="1" spc="-5" dirty="0">
                <a:latin typeface="Arial"/>
                <a:cs typeface="Arial"/>
              </a:rPr>
              <a:t>o</a:t>
            </a:r>
            <a:r>
              <a:rPr sz="1000" b="1" dirty="0">
                <a:latin typeface="Arial"/>
                <a:cs typeface="Arial"/>
              </a:rPr>
              <a:t>s</a:t>
            </a:r>
            <a:endParaRPr sz="1000">
              <a:latin typeface="Arial"/>
              <a:cs typeface="Arial"/>
            </a:endParaRPr>
          </a:p>
          <a:p>
            <a:pPr>
              <a:lnSpc>
                <a:spcPct val="100000"/>
              </a:lnSpc>
              <a:spcBef>
                <a:spcPts val="35"/>
              </a:spcBef>
            </a:pPr>
            <a:endParaRPr sz="1400">
              <a:latin typeface="Arial"/>
              <a:cs typeface="Arial"/>
            </a:endParaRPr>
          </a:p>
          <a:p>
            <a:pPr marL="617220">
              <a:lnSpc>
                <a:spcPct val="100000"/>
              </a:lnSpc>
              <a:tabLst>
                <a:tab pos="2866390" algn="l"/>
              </a:tabLst>
            </a:pPr>
            <a:r>
              <a:rPr sz="1000" b="1" dirty="0">
                <a:latin typeface="Arial"/>
                <a:cs typeface="Arial"/>
              </a:rPr>
              <a:t>Programas de Usuario	</a:t>
            </a:r>
            <a:r>
              <a:rPr sz="1000" b="1" spc="-5" dirty="0">
                <a:solidFill>
                  <a:srgbClr val="FFFFFF"/>
                </a:solidFill>
                <a:latin typeface="Arial"/>
                <a:cs typeface="Arial"/>
              </a:rPr>
              <a:t>Shell </a:t>
            </a:r>
            <a:r>
              <a:rPr sz="1000" b="1" dirty="0">
                <a:solidFill>
                  <a:srgbClr val="FFFFFF"/>
                </a:solidFill>
                <a:latin typeface="Arial"/>
                <a:cs typeface="Arial"/>
              </a:rPr>
              <a:t>1</a:t>
            </a:r>
            <a:endParaRPr sz="1000">
              <a:latin typeface="Arial"/>
              <a:cs typeface="Arial"/>
            </a:endParaRPr>
          </a:p>
        </p:txBody>
      </p:sp>
      <p:sp>
        <p:nvSpPr>
          <p:cNvPr id="40" name="object 40"/>
          <p:cNvSpPr/>
          <p:nvPr/>
        </p:nvSpPr>
        <p:spPr>
          <a:xfrm>
            <a:off x="6388983" y="2837151"/>
            <a:ext cx="973455" cy="323850"/>
          </a:xfrm>
          <a:custGeom>
            <a:avLst/>
            <a:gdLst/>
            <a:ahLst/>
            <a:cxnLst/>
            <a:rect l="l" t="t" r="r" b="b"/>
            <a:pathLst>
              <a:path w="973454" h="323850">
                <a:moveTo>
                  <a:pt x="0" y="323481"/>
                </a:moveTo>
                <a:lnTo>
                  <a:pt x="973401" y="323481"/>
                </a:lnTo>
                <a:lnTo>
                  <a:pt x="973401" y="0"/>
                </a:lnTo>
                <a:lnTo>
                  <a:pt x="0" y="0"/>
                </a:lnTo>
                <a:lnTo>
                  <a:pt x="0" y="323481"/>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6388287" y="2831513"/>
            <a:ext cx="972819" cy="313690"/>
          </a:xfrm>
          <a:prstGeom prst="rect">
            <a:avLst/>
          </a:prstGeom>
          <a:solidFill>
            <a:srgbClr val="99CC00"/>
          </a:solidFill>
        </p:spPr>
        <p:txBody>
          <a:bodyPr vert="horz" wrap="square" lIns="0" tIns="78105" rIns="0" bIns="0" rtlCol="0">
            <a:spAutoFit/>
          </a:bodyPr>
          <a:lstStyle/>
          <a:p>
            <a:pPr marL="281940">
              <a:lnSpc>
                <a:spcPct val="100000"/>
              </a:lnSpc>
              <a:spcBef>
                <a:spcPts val="615"/>
              </a:spcBef>
            </a:pPr>
            <a:r>
              <a:rPr sz="1000" b="1" spc="-5" dirty="0">
                <a:solidFill>
                  <a:srgbClr val="FFFFFF"/>
                </a:solidFill>
                <a:latin typeface="Arial"/>
                <a:cs typeface="Arial"/>
              </a:rPr>
              <a:t>Shell</a:t>
            </a:r>
            <a:r>
              <a:rPr sz="1000" b="1" spc="-10" dirty="0">
                <a:solidFill>
                  <a:srgbClr val="FFFFFF"/>
                </a:solidFill>
                <a:latin typeface="Arial"/>
                <a:cs typeface="Arial"/>
              </a:rPr>
              <a:t> </a:t>
            </a:r>
            <a:r>
              <a:rPr sz="1000" b="1" dirty="0">
                <a:solidFill>
                  <a:srgbClr val="FFFFFF"/>
                </a:solidFill>
                <a:latin typeface="Arial"/>
                <a:cs typeface="Arial"/>
              </a:rPr>
              <a:t>3</a:t>
            </a:r>
            <a:endParaRPr sz="1000">
              <a:latin typeface="Arial"/>
              <a:cs typeface="Arial"/>
            </a:endParaRPr>
          </a:p>
        </p:txBody>
      </p:sp>
      <p:sp>
        <p:nvSpPr>
          <p:cNvPr id="42" name="object 42"/>
          <p:cNvSpPr txBox="1"/>
          <p:nvPr/>
        </p:nvSpPr>
        <p:spPr>
          <a:xfrm>
            <a:off x="1882556" y="3146256"/>
            <a:ext cx="1793875" cy="320040"/>
          </a:xfrm>
          <a:prstGeom prst="rect">
            <a:avLst/>
          </a:prstGeom>
          <a:solidFill>
            <a:srgbClr val="339966"/>
          </a:solidFill>
          <a:ln w="3175">
            <a:solidFill>
              <a:srgbClr val="000000"/>
            </a:solidFill>
          </a:ln>
        </p:spPr>
        <p:txBody>
          <a:bodyPr vert="horz" wrap="square" lIns="0" tIns="70485" rIns="0" bIns="0" rtlCol="0">
            <a:spAutoFit/>
          </a:bodyPr>
          <a:lstStyle/>
          <a:p>
            <a:pPr marL="589915">
              <a:lnSpc>
                <a:spcPct val="100000"/>
              </a:lnSpc>
              <a:spcBef>
                <a:spcPts val="555"/>
              </a:spcBef>
            </a:pPr>
            <a:r>
              <a:rPr sz="1000" b="1" dirty="0">
                <a:solidFill>
                  <a:srgbClr val="FFFFFF"/>
                </a:solidFill>
                <a:latin typeface="Arial"/>
                <a:cs typeface="Arial"/>
              </a:rPr>
              <a:t>API</a:t>
            </a:r>
            <a:r>
              <a:rPr sz="1000" b="1" spc="-10" dirty="0">
                <a:solidFill>
                  <a:srgbClr val="FFFFFF"/>
                </a:solidFill>
                <a:latin typeface="Arial"/>
                <a:cs typeface="Arial"/>
              </a:rPr>
              <a:t> </a:t>
            </a:r>
            <a:r>
              <a:rPr sz="1000" b="1" dirty="0">
                <a:solidFill>
                  <a:srgbClr val="FFFFFF"/>
                </a:solidFill>
                <a:latin typeface="Arial"/>
                <a:cs typeface="Arial"/>
              </a:rPr>
              <a:t>Win32</a:t>
            </a:r>
            <a:endParaRPr sz="1000">
              <a:latin typeface="Arial"/>
              <a:cs typeface="Arial"/>
            </a:endParaRPr>
          </a:p>
        </p:txBody>
      </p:sp>
      <p:sp>
        <p:nvSpPr>
          <p:cNvPr id="43" name="object 43"/>
          <p:cNvSpPr/>
          <p:nvPr/>
        </p:nvSpPr>
        <p:spPr>
          <a:xfrm>
            <a:off x="3685133" y="3146262"/>
            <a:ext cx="1802764" cy="320040"/>
          </a:xfrm>
          <a:custGeom>
            <a:avLst/>
            <a:gdLst/>
            <a:ahLst/>
            <a:cxnLst/>
            <a:rect l="l" t="t" r="r" b="b"/>
            <a:pathLst>
              <a:path w="1802764" h="320039">
                <a:moveTo>
                  <a:pt x="1802561" y="0"/>
                </a:moveTo>
                <a:lnTo>
                  <a:pt x="0" y="0"/>
                </a:lnTo>
                <a:lnTo>
                  <a:pt x="0" y="319783"/>
                </a:lnTo>
                <a:lnTo>
                  <a:pt x="1802561" y="319783"/>
                </a:lnTo>
                <a:lnTo>
                  <a:pt x="1802561" y="0"/>
                </a:lnTo>
                <a:close/>
              </a:path>
            </a:pathLst>
          </a:custGeom>
          <a:solidFill>
            <a:srgbClr val="339966"/>
          </a:solidFill>
        </p:spPr>
        <p:txBody>
          <a:bodyPr wrap="square" lIns="0" tIns="0" rIns="0" bIns="0" rtlCol="0"/>
          <a:lstStyle/>
          <a:p>
            <a:endParaRPr/>
          </a:p>
        </p:txBody>
      </p:sp>
      <p:sp>
        <p:nvSpPr>
          <p:cNvPr id="44" name="object 44"/>
          <p:cNvSpPr txBox="1"/>
          <p:nvPr/>
        </p:nvSpPr>
        <p:spPr>
          <a:xfrm>
            <a:off x="3676127" y="3146256"/>
            <a:ext cx="1802764" cy="320040"/>
          </a:xfrm>
          <a:prstGeom prst="rect">
            <a:avLst/>
          </a:prstGeom>
          <a:ln w="3175">
            <a:solidFill>
              <a:srgbClr val="000000"/>
            </a:solidFill>
          </a:ln>
        </p:spPr>
        <p:txBody>
          <a:bodyPr vert="horz" wrap="square" lIns="0" tIns="70485" rIns="0" bIns="0" rtlCol="0">
            <a:spAutoFit/>
          </a:bodyPr>
          <a:lstStyle/>
          <a:p>
            <a:pPr marL="591820">
              <a:lnSpc>
                <a:spcPct val="100000"/>
              </a:lnSpc>
              <a:spcBef>
                <a:spcPts val="555"/>
              </a:spcBef>
            </a:pPr>
            <a:r>
              <a:rPr sz="1000" b="1" dirty="0">
                <a:solidFill>
                  <a:srgbClr val="FFFFFF"/>
                </a:solidFill>
                <a:latin typeface="Arial"/>
                <a:cs typeface="Arial"/>
              </a:rPr>
              <a:t>API</a:t>
            </a:r>
            <a:r>
              <a:rPr sz="1000" b="1" spc="-10" dirty="0">
                <a:solidFill>
                  <a:srgbClr val="FFFFFF"/>
                </a:solidFill>
                <a:latin typeface="Arial"/>
                <a:cs typeface="Arial"/>
              </a:rPr>
              <a:t> </a:t>
            </a:r>
            <a:r>
              <a:rPr sz="1000" b="1" dirty="0">
                <a:solidFill>
                  <a:srgbClr val="FFFFFF"/>
                </a:solidFill>
                <a:latin typeface="Arial"/>
                <a:cs typeface="Arial"/>
              </a:rPr>
              <a:t>POSIX</a:t>
            </a:r>
            <a:endParaRPr sz="1000">
              <a:latin typeface="Arial"/>
              <a:cs typeface="Arial"/>
            </a:endParaRPr>
          </a:p>
        </p:txBody>
      </p:sp>
      <p:sp>
        <p:nvSpPr>
          <p:cNvPr id="45" name="object 45"/>
          <p:cNvSpPr txBox="1"/>
          <p:nvPr/>
        </p:nvSpPr>
        <p:spPr>
          <a:xfrm>
            <a:off x="5478694" y="3146256"/>
            <a:ext cx="1884045" cy="320040"/>
          </a:xfrm>
          <a:prstGeom prst="rect">
            <a:avLst/>
          </a:prstGeom>
          <a:solidFill>
            <a:srgbClr val="339966"/>
          </a:solidFill>
          <a:ln w="3175">
            <a:solidFill>
              <a:srgbClr val="000000"/>
            </a:solidFill>
          </a:ln>
        </p:spPr>
        <p:txBody>
          <a:bodyPr vert="horz" wrap="square" lIns="0" tIns="70485" rIns="0" bIns="0" rtlCol="0">
            <a:spAutoFit/>
          </a:bodyPr>
          <a:lstStyle/>
          <a:p>
            <a:pPr marL="8890" algn="ctr">
              <a:lnSpc>
                <a:spcPct val="100000"/>
              </a:lnSpc>
              <a:spcBef>
                <a:spcPts val="555"/>
              </a:spcBef>
            </a:pPr>
            <a:r>
              <a:rPr sz="1000" b="1" dirty="0">
                <a:solidFill>
                  <a:srgbClr val="FFFFFF"/>
                </a:solidFill>
                <a:latin typeface="Arial"/>
                <a:cs typeface="Arial"/>
              </a:rPr>
              <a:t>Otra</a:t>
            </a:r>
            <a:r>
              <a:rPr sz="1000" b="1" spc="-5" dirty="0">
                <a:solidFill>
                  <a:srgbClr val="FFFFFF"/>
                </a:solidFill>
                <a:latin typeface="Arial"/>
                <a:cs typeface="Arial"/>
              </a:rPr>
              <a:t> </a:t>
            </a:r>
            <a:r>
              <a:rPr sz="1000" b="1" dirty="0">
                <a:solidFill>
                  <a:srgbClr val="FFFFFF"/>
                </a:solidFill>
                <a:latin typeface="Arial"/>
                <a:cs typeface="Arial"/>
              </a:rPr>
              <a:t>API</a:t>
            </a:r>
            <a:endParaRPr sz="1000">
              <a:latin typeface="Arial"/>
              <a:cs typeface="Arial"/>
            </a:endParaRPr>
          </a:p>
        </p:txBody>
      </p:sp>
      <p:grpSp>
        <p:nvGrpSpPr>
          <p:cNvPr id="46" name="object 46"/>
          <p:cNvGrpSpPr/>
          <p:nvPr/>
        </p:nvGrpSpPr>
        <p:grpSpPr>
          <a:xfrm>
            <a:off x="1273671" y="3702849"/>
            <a:ext cx="4347845" cy="1341120"/>
            <a:chOff x="1273671" y="3702849"/>
            <a:chExt cx="4347845" cy="1341120"/>
          </a:xfrm>
        </p:grpSpPr>
        <p:sp>
          <p:nvSpPr>
            <p:cNvPr id="47" name="object 47"/>
            <p:cNvSpPr/>
            <p:nvPr/>
          </p:nvSpPr>
          <p:spPr>
            <a:xfrm>
              <a:off x="1278433" y="3798215"/>
              <a:ext cx="811530" cy="1035685"/>
            </a:xfrm>
            <a:custGeom>
              <a:avLst/>
              <a:gdLst/>
              <a:ahLst/>
              <a:cxnLst/>
              <a:rect l="l" t="t" r="r" b="b"/>
              <a:pathLst>
                <a:path w="811530" h="1035685">
                  <a:moveTo>
                    <a:pt x="0" y="1035690"/>
                  </a:moveTo>
                  <a:lnTo>
                    <a:pt x="811419" y="0"/>
                  </a:lnTo>
                </a:path>
              </a:pathLst>
            </a:custGeom>
            <a:ln w="9524">
              <a:solidFill>
                <a:srgbClr val="000000"/>
              </a:solidFill>
            </a:ln>
          </p:spPr>
          <p:txBody>
            <a:bodyPr wrap="square" lIns="0" tIns="0" rIns="0" bIns="0" rtlCol="0"/>
            <a:lstStyle/>
            <a:p>
              <a:endParaRPr/>
            </a:p>
          </p:txBody>
        </p:sp>
        <p:sp>
          <p:nvSpPr>
            <p:cNvPr id="48" name="object 48"/>
            <p:cNvSpPr/>
            <p:nvPr/>
          </p:nvSpPr>
          <p:spPr>
            <a:xfrm>
              <a:off x="2028532" y="3778224"/>
              <a:ext cx="77470" cy="83820"/>
            </a:xfrm>
            <a:custGeom>
              <a:avLst/>
              <a:gdLst/>
              <a:ahLst/>
              <a:cxnLst/>
              <a:rect l="l" t="t" r="r" b="b"/>
              <a:pathLst>
                <a:path w="77469" h="83820">
                  <a:moveTo>
                    <a:pt x="76987" y="0"/>
                  </a:moveTo>
                  <a:lnTo>
                    <a:pt x="0" y="36487"/>
                  </a:lnTo>
                  <a:lnTo>
                    <a:pt x="59982" y="83477"/>
                  </a:lnTo>
                  <a:lnTo>
                    <a:pt x="76987" y="0"/>
                  </a:lnTo>
                  <a:close/>
                </a:path>
              </a:pathLst>
            </a:custGeom>
            <a:solidFill>
              <a:srgbClr val="000000"/>
            </a:solidFill>
          </p:spPr>
          <p:txBody>
            <a:bodyPr wrap="square" lIns="0" tIns="0" rIns="0" bIns="0" rtlCol="0"/>
            <a:lstStyle/>
            <a:p>
              <a:endParaRPr/>
            </a:p>
          </p:txBody>
        </p:sp>
        <p:sp>
          <p:nvSpPr>
            <p:cNvPr id="49" name="object 49"/>
            <p:cNvSpPr/>
            <p:nvPr/>
          </p:nvSpPr>
          <p:spPr>
            <a:xfrm>
              <a:off x="2519120" y="3725403"/>
              <a:ext cx="572770" cy="1106170"/>
            </a:xfrm>
            <a:custGeom>
              <a:avLst/>
              <a:gdLst/>
              <a:ahLst/>
              <a:cxnLst/>
              <a:rect l="l" t="t" r="r" b="b"/>
              <a:pathLst>
                <a:path w="572769" h="1106170">
                  <a:moveTo>
                    <a:pt x="0" y="1106152"/>
                  </a:moveTo>
                  <a:lnTo>
                    <a:pt x="572522" y="0"/>
                  </a:lnTo>
                </a:path>
              </a:pathLst>
            </a:custGeom>
            <a:ln w="9524">
              <a:solidFill>
                <a:srgbClr val="000000"/>
              </a:solidFill>
            </a:ln>
          </p:spPr>
          <p:txBody>
            <a:bodyPr wrap="square" lIns="0" tIns="0" rIns="0" bIns="0" rtlCol="0"/>
            <a:lstStyle/>
            <a:p>
              <a:endParaRPr/>
            </a:p>
          </p:txBody>
        </p:sp>
        <p:sp>
          <p:nvSpPr>
            <p:cNvPr id="50" name="object 50"/>
            <p:cNvSpPr/>
            <p:nvPr/>
          </p:nvSpPr>
          <p:spPr>
            <a:xfrm>
              <a:off x="3034461" y="3702849"/>
              <a:ext cx="69215" cy="85725"/>
            </a:xfrm>
            <a:custGeom>
              <a:avLst/>
              <a:gdLst/>
              <a:ahLst/>
              <a:cxnLst/>
              <a:rect l="l" t="t" r="r" b="b"/>
              <a:pathLst>
                <a:path w="69214" h="85725">
                  <a:moveTo>
                    <a:pt x="68859" y="0"/>
                  </a:moveTo>
                  <a:lnTo>
                    <a:pt x="0" y="50152"/>
                  </a:lnTo>
                  <a:lnTo>
                    <a:pt x="67678" y="85178"/>
                  </a:lnTo>
                  <a:lnTo>
                    <a:pt x="68859" y="0"/>
                  </a:lnTo>
                  <a:close/>
                </a:path>
              </a:pathLst>
            </a:custGeom>
            <a:solidFill>
              <a:srgbClr val="000000"/>
            </a:solidFill>
          </p:spPr>
          <p:txBody>
            <a:bodyPr wrap="square" lIns="0" tIns="0" rIns="0" bIns="0" rtlCol="0"/>
            <a:lstStyle/>
            <a:p>
              <a:endParaRPr/>
            </a:p>
          </p:txBody>
        </p:sp>
        <p:sp>
          <p:nvSpPr>
            <p:cNvPr id="51" name="object 51"/>
            <p:cNvSpPr/>
            <p:nvPr/>
          </p:nvSpPr>
          <p:spPr>
            <a:xfrm>
              <a:off x="3611257" y="3828765"/>
              <a:ext cx="655955" cy="991235"/>
            </a:xfrm>
            <a:custGeom>
              <a:avLst/>
              <a:gdLst/>
              <a:ahLst/>
              <a:cxnLst/>
              <a:rect l="l" t="t" r="r" b="b"/>
              <a:pathLst>
                <a:path w="655954" h="991235">
                  <a:moveTo>
                    <a:pt x="0" y="990853"/>
                  </a:moveTo>
                  <a:lnTo>
                    <a:pt x="655904" y="0"/>
                  </a:lnTo>
                </a:path>
              </a:pathLst>
            </a:custGeom>
            <a:ln w="9524">
              <a:solidFill>
                <a:srgbClr val="000000"/>
              </a:solidFill>
            </a:ln>
          </p:spPr>
          <p:txBody>
            <a:bodyPr wrap="square" lIns="0" tIns="0" rIns="0" bIns="0" rtlCol="0"/>
            <a:lstStyle/>
            <a:p>
              <a:endParaRPr/>
            </a:p>
          </p:txBody>
        </p:sp>
        <p:sp>
          <p:nvSpPr>
            <p:cNvPr id="52" name="object 52"/>
            <p:cNvSpPr/>
            <p:nvPr/>
          </p:nvSpPr>
          <p:spPr>
            <a:xfrm>
              <a:off x="4207357" y="3807599"/>
              <a:ext cx="74295" cy="85090"/>
            </a:xfrm>
            <a:custGeom>
              <a:avLst/>
              <a:gdLst/>
              <a:ahLst/>
              <a:cxnLst/>
              <a:rect l="l" t="t" r="r" b="b"/>
              <a:pathLst>
                <a:path w="74295" h="85089">
                  <a:moveTo>
                    <a:pt x="73837" y="0"/>
                  </a:moveTo>
                  <a:lnTo>
                    <a:pt x="0" y="42506"/>
                  </a:lnTo>
                  <a:lnTo>
                    <a:pt x="63538" y="84569"/>
                  </a:lnTo>
                  <a:lnTo>
                    <a:pt x="73837" y="0"/>
                  </a:lnTo>
                  <a:close/>
                </a:path>
              </a:pathLst>
            </a:custGeom>
            <a:solidFill>
              <a:srgbClr val="000000"/>
            </a:solidFill>
          </p:spPr>
          <p:txBody>
            <a:bodyPr wrap="square" lIns="0" tIns="0" rIns="0" bIns="0" rtlCol="0"/>
            <a:lstStyle/>
            <a:p>
              <a:endParaRPr/>
            </a:p>
          </p:txBody>
        </p:sp>
        <p:sp>
          <p:nvSpPr>
            <p:cNvPr id="53" name="object 53"/>
            <p:cNvSpPr/>
            <p:nvPr/>
          </p:nvSpPr>
          <p:spPr>
            <a:xfrm>
              <a:off x="5331401" y="3892598"/>
              <a:ext cx="285750" cy="1146175"/>
            </a:xfrm>
            <a:custGeom>
              <a:avLst/>
              <a:gdLst/>
              <a:ahLst/>
              <a:cxnLst/>
              <a:rect l="l" t="t" r="r" b="b"/>
              <a:pathLst>
                <a:path w="285750" h="1146175">
                  <a:moveTo>
                    <a:pt x="285172" y="1146126"/>
                  </a:moveTo>
                  <a:lnTo>
                    <a:pt x="0" y="0"/>
                  </a:lnTo>
                </a:path>
              </a:pathLst>
            </a:custGeom>
            <a:ln w="9524">
              <a:solidFill>
                <a:srgbClr val="000000"/>
              </a:solidFill>
            </a:ln>
          </p:spPr>
          <p:txBody>
            <a:bodyPr wrap="square" lIns="0" tIns="0" rIns="0" bIns="0" rtlCol="0"/>
            <a:lstStyle/>
            <a:p>
              <a:endParaRPr/>
            </a:p>
          </p:txBody>
        </p:sp>
        <p:sp>
          <p:nvSpPr>
            <p:cNvPr id="54" name="object 54"/>
            <p:cNvSpPr/>
            <p:nvPr/>
          </p:nvSpPr>
          <p:spPr>
            <a:xfrm>
              <a:off x="5306694" y="3867949"/>
              <a:ext cx="74295" cy="83185"/>
            </a:xfrm>
            <a:custGeom>
              <a:avLst/>
              <a:gdLst/>
              <a:ahLst/>
              <a:cxnLst/>
              <a:rect l="l" t="t" r="r" b="b"/>
              <a:pathLst>
                <a:path w="74295" h="83185">
                  <a:moveTo>
                    <a:pt x="18567" y="0"/>
                  </a:moveTo>
                  <a:lnTo>
                    <a:pt x="0" y="83134"/>
                  </a:lnTo>
                  <a:lnTo>
                    <a:pt x="73939" y="64744"/>
                  </a:lnTo>
                  <a:lnTo>
                    <a:pt x="18567" y="0"/>
                  </a:lnTo>
                  <a:close/>
                </a:path>
              </a:pathLst>
            </a:custGeom>
            <a:solidFill>
              <a:srgbClr val="000000"/>
            </a:solidFill>
          </p:spPr>
          <p:txBody>
            <a:bodyPr wrap="square" lIns="0" tIns="0" rIns="0" bIns="0" rtlCol="0"/>
            <a:lstStyle/>
            <a:p>
              <a:endParaRPr/>
            </a:p>
          </p:txBody>
        </p:sp>
      </p:grpSp>
      <p:sp>
        <p:nvSpPr>
          <p:cNvPr id="55" name="object 55"/>
          <p:cNvSpPr txBox="1"/>
          <p:nvPr/>
        </p:nvSpPr>
        <p:spPr>
          <a:xfrm>
            <a:off x="827584" y="4895024"/>
            <a:ext cx="914400" cy="609600"/>
          </a:xfrm>
          <a:prstGeom prst="rect">
            <a:avLst/>
          </a:prstGeom>
          <a:solidFill>
            <a:srgbClr val="C6E6E9"/>
          </a:solidFill>
          <a:ln w="9524">
            <a:solidFill>
              <a:srgbClr val="000000"/>
            </a:solidFill>
          </a:ln>
        </p:spPr>
        <p:txBody>
          <a:bodyPr vert="horz" wrap="square" lIns="0" tIns="45720" rIns="0" bIns="0" rtlCol="0">
            <a:spAutoFit/>
          </a:bodyPr>
          <a:lstStyle/>
          <a:p>
            <a:pPr marL="144780" marR="131445" indent="-635" algn="ctr">
              <a:lnSpc>
                <a:spcPct val="100000"/>
              </a:lnSpc>
              <a:spcBef>
                <a:spcPts val="360"/>
              </a:spcBef>
            </a:pPr>
            <a:r>
              <a:rPr sz="1000" spc="-60" dirty="0">
                <a:latin typeface="Arial"/>
                <a:cs typeface="Arial"/>
              </a:rPr>
              <a:t>Creación,  </a:t>
            </a:r>
            <a:r>
              <a:rPr sz="1000" spc="-85" dirty="0">
                <a:latin typeface="Arial"/>
                <a:cs typeface="Arial"/>
              </a:rPr>
              <a:t>Pl</a:t>
            </a:r>
            <a:r>
              <a:rPr sz="1000" spc="-5" dirty="0">
                <a:latin typeface="Arial"/>
                <a:cs typeface="Arial"/>
              </a:rPr>
              <a:t>a</a:t>
            </a:r>
            <a:r>
              <a:rPr sz="1000" spc="-65" dirty="0">
                <a:latin typeface="Arial"/>
                <a:cs typeface="Arial"/>
              </a:rPr>
              <a:t>ni</a:t>
            </a:r>
            <a:r>
              <a:rPr sz="1000" spc="25" dirty="0">
                <a:latin typeface="Arial"/>
                <a:cs typeface="Arial"/>
              </a:rPr>
              <a:t>fi</a:t>
            </a:r>
            <a:r>
              <a:rPr sz="1000" spc="-120" dirty="0">
                <a:latin typeface="Arial"/>
                <a:cs typeface="Arial"/>
              </a:rPr>
              <a:t>c</a:t>
            </a:r>
            <a:r>
              <a:rPr sz="1000" spc="-5" dirty="0">
                <a:latin typeface="Arial"/>
                <a:cs typeface="Arial"/>
              </a:rPr>
              <a:t>a</a:t>
            </a:r>
            <a:r>
              <a:rPr sz="1000" spc="-120" dirty="0">
                <a:latin typeface="Arial"/>
                <a:cs typeface="Arial"/>
              </a:rPr>
              <a:t>c</a:t>
            </a:r>
            <a:r>
              <a:rPr sz="1000" spc="-5" dirty="0">
                <a:latin typeface="Arial"/>
                <a:cs typeface="Arial"/>
              </a:rPr>
              <a:t>i</a:t>
            </a:r>
            <a:r>
              <a:rPr sz="1000" spc="-70" dirty="0">
                <a:latin typeface="Arial"/>
                <a:cs typeface="Arial"/>
              </a:rPr>
              <a:t>ón  </a:t>
            </a:r>
            <a:r>
              <a:rPr sz="1000" spc="-80" dirty="0">
                <a:latin typeface="Arial"/>
                <a:cs typeface="Arial"/>
              </a:rPr>
              <a:t>Destrucción</a:t>
            </a:r>
            <a:endParaRPr sz="1000">
              <a:latin typeface="Arial"/>
              <a:cs typeface="Arial"/>
            </a:endParaRPr>
          </a:p>
        </p:txBody>
      </p:sp>
      <p:sp>
        <p:nvSpPr>
          <p:cNvPr id="56" name="object 56"/>
          <p:cNvSpPr txBox="1"/>
          <p:nvPr/>
        </p:nvSpPr>
        <p:spPr>
          <a:xfrm>
            <a:off x="2053983" y="4906962"/>
            <a:ext cx="914400" cy="609600"/>
          </a:xfrm>
          <a:prstGeom prst="rect">
            <a:avLst/>
          </a:prstGeom>
          <a:solidFill>
            <a:srgbClr val="C6E6E9"/>
          </a:solidFill>
          <a:ln w="9524">
            <a:solidFill>
              <a:srgbClr val="000000"/>
            </a:solidFill>
          </a:ln>
        </p:spPr>
        <p:txBody>
          <a:bodyPr vert="horz" wrap="square" lIns="0" tIns="45720" rIns="0" bIns="0" rtlCol="0">
            <a:spAutoFit/>
          </a:bodyPr>
          <a:lstStyle/>
          <a:p>
            <a:pPr marL="190500" marR="177800" algn="ctr">
              <a:lnSpc>
                <a:spcPct val="100000"/>
              </a:lnSpc>
              <a:spcBef>
                <a:spcPts val="360"/>
              </a:spcBef>
            </a:pPr>
            <a:r>
              <a:rPr sz="1000" spc="-80" dirty="0">
                <a:latin typeface="Arial"/>
                <a:cs typeface="Arial"/>
              </a:rPr>
              <a:t>Asi</a:t>
            </a:r>
            <a:r>
              <a:rPr sz="1000" spc="-5" dirty="0">
                <a:latin typeface="Arial"/>
                <a:cs typeface="Arial"/>
              </a:rPr>
              <a:t>g</a:t>
            </a:r>
            <a:r>
              <a:rPr sz="1000" spc="-65" dirty="0">
                <a:latin typeface="Arial"/>
                <a:cs typeface="Arial"/>
              </a:rPr>
              <a:t>n</a:t>
            </a:r>
            <a:r>
              <a:rPr sz="1000" spc="-70" dirty="0">
                <a:latin typeface="Arial"/>
                <a:cs typeface="Arial"/>
              </a:rPr>
              <a:t>a</a:t>
            </a:r>
            <a:r>
              <a:rPr sz="1000" spc="-120" dirty="0">
                <a:latin typeface="Arial"/>
                <a:cs typeface="Arial"/>
              </a:rPr>
              <a:t>c</a:t>
            </a:r>
            <a:r>
              <a:rPr sz="1000" spc="-5" dirty="0">
                <a:latin typeface="Arial"/>
                <a:cs typeface="Arial"/>
              </a:rPr>
              <a:t>i</a:t>
            </a:r>
            <a:r>
              <a:rPr sz="1000" spc="-70" dirty="0">
                <a:latin typeface="Arial"/>
                <a:cs typeface="Arial"/>
              </a:rPr>
              <a:t>ón  </a:t>
            </a:r>
            <a:r>
              <a:rPr sz="1000" spc="-175" dirty="0">
                <a:latin typeface="Arial"/>
                <a:cs typeface="Arial"/>
              </a:rPr>
              <a:t>L</a:t>
            </a:r>
            <a:r>
              <a:rPr sz="1000" spc="-5" dirty="0">
                <a:latin typeface="Arial"/>
                <a:cs typeface="Arial"/>
              </a:rPr>
              <a:t>ib</a:t>
            </a:r>
            <a:r>
              <a:rPr sz="1000" spc="-40" dirty="0">
                <a:latin typeface="Arial"/>
                <a:cs typeface="Arial"/>
              </a:rPr>
              <a:t>e</a:t>
            </a:r>
            <a:r>
              <a:rPr sz="1000" spc="-35" dirty="0">
                <a:latin typeface="Arial"/>
                <a:cs typeface="Arial"/>
              </a:rPr>
              <a:t>r</a:t>
            </a:r>
            <a:r>
              <a:rPr sz="1000" spc="-5" dirty="0">
                <a:latin typeface="Arial"/>
                <a:cs typeface="Arial"/>
              </a:rPr>
              <a:t>a</a:t>
            </a:r>
            <a:r>
              <a:rPr sz="1000" spc="-120" dirty="0">
                <a:latin typeface="Arial"/>
                <a:cs typeface="Arial"/>
              </a:rPr>
              <a:t>c</a:t>
            </a:r>
            <a:r>
              <a:rPr sz="1000" spc="-5" dirty="0">
                <a:latin typeface="Arial"/>
                <a:cs typeface="Arial"/>
              </a:rPr>
              <a:t>i</a:t>
            </a:r>
            <a:r>
              <a:rPr sz="1000" spc="-70" dirty="0">
                <a:latin typeface="Arial"/>
                <a:cs typeface="Arial"/>
              </a:rPr>
              <a:t>ón  </a:t>
            </a:r>
            <a:r>
              <a:rPr sz="1000" spc="-55" dirty="0">
                <a:latin typeface="Arial"/>
                <a:cs typeface="Arial"/>
              </a:rPr>
              <a:t>Control</a:t>
            </a:r>
            <a:endParaRPr sz="1000">
              <a:latin typeface="Arial"/>
              <a:cs typeface="Arial"/>
            </a:endParaRPr>
          </a:p>
        </p:txBody>
      </p:sp>
      <p:sp>
        <p:nvSpPr>
          <p:cNvPr id="57" name="object 57"/>
          <p:cNvSpPr txBox="1"/>
          <p:nvPr/>
        </p:nvSpPr>
        <p:spPr>
          <a:xfrm>
            <a:off x="3131832" y="4895024"/>
            <a:ext cx="914400" cy="609600"/>
          </a:xfrm>
          <a:prstGeom prst="rect">
            <a:avLst/>
          </a:prstGeom>
          <a:solidFill>
            <a:srgbClr val="C6E6E9"/>
          </a:solidFill>
          <a:ln w="9524">
            <a:solidFill>
              <a:srgbClr val="000000"/>
            </a:solidFill>
          </a:ln>
        </p:spPr>
        <p:txBody>
          <a:bodyPr vert="horz" wrap="square" lIns="0" tIns="45720" rIns="0" bIns="0" rtlCol="0">
            <a:spAutoFit/>
          </a:bodyPr>
          <a:lstStyle/>
          <a:p>
            <a:pPr marL="177165" marR="164465" indent="8890" algn="just">
              <a:lnSpc>
                <a:spcPct val="100000"/>
              </a:lnSpc>
              <a:spcBef>
                <a:spcPts val="360"/>
              </a:spcBef>
            </a:pPr>
            <a:r>
              <a:rPr sz="1000" spc="-55" dirty="0">
                <a:latin typeface="Arial"/>
                <a:cs typeface="Arial"/>
              </a:rPr>
              <a:t>Manejo </a:t>
            </a:r>
            <a:r>
              <a:rPr sz="1000" spc="-35" dirty="0">
                <a:latin typeface="Arial"/>
                <a:cs typeface="Arial"/>
              </a:rPr>
              <a:t>de  </a:t>
            </a:r>
            <a:r>
              <a:rPr sz="1000" spc="-5" dirty="0">
                <a:latin typeface="Arial"/>
                <a:cs typeface="Arial"/>
              </a:rPr>
              <a:t>di</a:t>
            </a:r>
            <a:r>
              <a:rPr sz="1000" spc="-85" dirty="0">
                <a:latin typeface="Arial"/>
                <a:cs typeface="Arial"/>
              </a:rPr>
              <a:t>s</a:t>
            </a:r>
            <a:r>
              <a:rPr sz="1000" spc="-100" dirty="0">
                <a:latin typeface="Arial"/>
                <a:cs typeface="Arial"/>
              </a:rPr>
              <a:t>p</a:t>
            </a:r>
            <a:r>
              <a:rPr sz="1000" spc="-80" dirty="0">
                <a:latin typeface="Arial"/>
                <a:cs typeface="Arial"/>
              </a:rPr>
              <a:t>osi</a:t>
            </a:r>
            <a:r>
              <a:rPr sz="1000" spc="-5" dirty="0">
                <a:latin typeface="Arial"/>
                <a:cs typeface="Arial"/>
              </a:rPr>
              <a:t>ti</a:t>
            </a:r>
            <a:r>
              <a:rPr sz="1000" spc="-85" dirty="0">
                <a:latin typeface="Arial"/>
                <a:cs typeface="Arial"/>
              </a:rPr>
              <a:t>v</a:t>
            </a:r>
            <a:r>
              <a:rPr sz="1000" spc="-90" dirty="0">
                <a:latin typeface="Arial"/>
                <a:cs typeface="Arial"/>
              </a:rPr>
              <a:t>os  </a:t>
            </a:r>
            <a:r>
              <a:rPr sz="1000" spc="-40" dirty="0">
                <a:latin typeface="Arial"/>
                <a:cs typeface="Arial"/>
              </a:rPr>
              <a:t>periféricos</a:t>
            </a:r>
            <a:endParaRPr sz="1000">
              <a:latin typeface="Arial"/>
              <a:cs typeface="Arial"/>
            </a:endParaRPr>
          </a:p>
        </p:txBody>
      </p:sp>
      <p:sp>
        <p:nvSpPr>
          <p:cNvPr id="58" name="object 58"/>
          <p:cNvSpPr txBox="1"/>
          <p:nvPr/>
        </p:nvSpPr>
        <p:spPr>
          <a:xfrm>
            <a:off x="5153025" y="5056187"/>
            <a:ext cx="914400" cy="609600"/>
          </a:xfrm>
          <a:prstGeom prst="rect">
            <a:avLst/>
          </a:prstGeom>
          <a:solidFill>
            <a:srgbClr val="C6E6E9"/>
          </a:solidFill>
          <a:ln w="9524">
            <a:solidFill>
              <a:srgbClr val="000000"/>
            </a:solidFill>
          </a:ln>
        </p:spPr>
        <p:txBody>
          <a:bodyPr vert="horz" wrap="square" lIns="0" tIns="45720" rIns="0" bIns="0" rtlCol="0">
            <a:spAutoFit/>
          </a:bodyPr>
          <a:lstStyle/>
          <a:p>
            <a:pPr marL="196215" marR="173355" indent="-10795" algn="just">
              <a:lnSpc>
                <a:spcPct val="100000"/>
              </a:lnSpc>
              <a:spcBef>
                <a:spcPts val="360"/>
              </a:spcBef>
            </a:pPr>
            <a:r>
              <a:rPr sz="1000" spc="-55" dirty="0">
                <a:latin typeface="Arial"/>
                <a:cs typeface="Arial"/>
              </a:rPr>
              <a:t>Manejo </a:t>
            </a:r>
            <a:r>
              <a:rPr sz="1000" spc="-35" dirty="0">
                <a:latin typeface="Arial"/>
                <a:cs typeface="Arial"/>
              </a:rPr>
              <a:t>de  </a:t>
            </a:r>
            <a:r>
              <a:rPr sz="1000" spc="-65" dirty="0">
                <a:latin typeface="Arial"/>
                <a:cs typeface="Arial"/>
              </a:rPr>
              <a:t>archivos </a:t>
            </a:r>
            <a:r>
              <a:rPr sz="1000" dirty="0">
                <a:latin typeface="Arial"/>
                <a:cs typeface="Arial"/>
              </a:rPr>
              <a:t>y  </a:t>
            </a:r>
            <a:r>
              <a:rPr sz="1000" spc="-5" dirty="0">
                <a:latin typeface="Arial"/>
                <a:cs typeface="Arial"/>
              </a:rPr>
              <a:t>di</a:t>
            </a:r>
            <a:r>
              <a:rPr sz="1000" spc="-55" dirty="0">
                <a:latin typeface="Arial"/>
                <a:cs typeface="Arial"/>
              </a:rPr>
              <a:t>re</a:t>
            </a:r>
            <a:r>
              <a:rPr sz="1000" spc="-70" dirty="0">
                <a:latin typeface="Arial"/>
                <a:cs typeface="Arial"/>
              </a:rPr>
              <a:t>c</a:t>
            </a:r>
            <a:r>
              <a:rPr sz="1000" spc="-20" dirty="0">
                <a:latin typeface="Arial"/>
                <a:cs typeface="Arial"/>
              </a:rPr>
              <a:t>tori</a:t>
            </a:r>
            <a:r>
              <a:rPr sz="1000" spc="-114" dirty="0">
                <a:latin typeface="Arial"/>
                <a:cs typeface="Arial"/>
              </a:rPr>
              <a:t>os</a:t>
            </a:r>
            <a:endParaRPr sz="1000">
              <a:latin typeface="Arial"/>
              <a:cs typeface="Arial"/>
            </a:endParaRPr>
          </a:p>
        </p:txBody>
      </p:sp>
      <p:grpSp>
        <p:nvGrpSpPr>
          <p:cNvPr id="59" name="object 59"/>
          <p:cNvGrpSpPr/>
          <p:nvPr/>
        </p:nvGrpSpPr>
        <p:grpSpPr>
          <a:xfrm>
            <a:off x="6283756" y="3828262"/>
            <a:ext cx="547370" cy="1177290"/>
            <a:chOff x="6283756" y="3828262"/>
            <a:chExt cx="547370" cy="1177290"/>
          </a:xfrm>
        </p:grpSpPr>
        <p:sp>
          <p:nvSpPr>
            <p:cNvPr id="60" name="object 60"/>
            <p:cNvSpPr/>
            <p:nvPr/>
          </p:nvSpPr>
          <p:spPr>
            <a:xfrm>
              <a:off x="6297122" y="3851328"/>
              <a:ext cx="529590" cy="1149350"/>
            </a:xfrm>
            <a:custGeom>
              <a:avLst/>
              <a:gdLst/>
              <a:ahLst/>
              <a:cxnLst/>
              <a:rect l="l" t="t" r="r" b="b"/>
              <a:pathLst>
                <a:path w="529590" h="1149350">
                  <a:moveTo>
                    <a:pt x="529127" y="1149296"/>
                  </a:moveTo>
                  <a:lnTo>
                    <a:pt x="0" y="0"/>
                  </a:lnTo>
                </a:path>
              </a:pathLst>
            </a:custGeom>
            <a:ln w="9524">
              <a:solidFill>
                <a:srgbClr val="000000"/>
              </a:solidFill>
            </a:ln>
          </p:spPr>
          <p:txBody>
            <a:bodyPr wrap="square" lIns="0" tIns="0" rIns="0" bIns="0" rtlCol="0"/>
            <a:lstStyle/>
            <a:p>
              <a:endParaRPr/>
            </a:p>
          </p:txBody>
        </p:sp>
        <p:sp>
          <p:nvSpPr>
            <p:cNvPr id="61" name="object 61"/>
            <p:cNvSpPr/>
            <p:nvPr/>
          </p:nvSpPr>
          <p:spPr>
            <a:xfrm>
              <a:off x="6283756" y="3828262"/>
              <a:ext cx="69215" cy="85725"/>
            </a:xfrm>
            <a:custGeom>
              <a:avLst/>
              <a:gdLst/>
              <a:ahLst/>
              <a:cxnLst/>
              <a:rect l="l" t="t" r="r" b="b"/>
              <a:pathLst>
                <a:path w="69214" h="85725">
                  <a:moveTo>
                    <a:pt x="2743" y="0"/>
                  </a:moveTo>
                  <a:lnTo>
                    <a:pt x="0" y="85140"/>
                  </a:lnTo>
                  <a:lnTo>
                    <a:pt x="69214" y="53276"/>
                  </a:lnTo>
                  <a:lnTo>
                    <a:pt x="2743" y="0"/>
                  </a:lnTo>
                  <a:close/>
                </a:path>
              </a:pathLst>
            </a:custGeom>
            <a:solidFill>
              <a:srgbClr val="000000"/>
            </a:solidFill>
          </p:spPr>
          <p:txBody>
            <a:bodyPr wrap="square" lIns="0" tIns="0" rIns="0" bIns="0" rtlCol="0"/>
            <a:lstStyle/>
            <a:p>
              <a:endParaRPr/>
            </a:p>
          </p:txBody>
        </p:sp>
      </p:grpSp>
      <p:sp>
        <p:nvSpPr>
          <p:cNvPr id="62" name="object 62"/>
          <p:cNvSpPr txBox="1"/>
          <p:nvPr/>
        </p:nvSpPr>
        <p:spPr>
          <a:xfrm>
            <a:off x="6376987" y="5119687"/>
            <a:ext cx="914400" cy="609600"/>
          </a:xfrm>
          <a:prstGeom prst="rect">
            <a:avLst/>
          </a:prstGeom>
          <a:solidFill>
            <a:srgbClr val="C6E6E9"/>
          </a:solidFill>
          <a:ln w="9524">
            <a:solidFill>
              <a:srgbClr val="000000"/>
            </a:solidFill>
          </a:ln>
        </p:spPr>
        <p:txBody>
          <a:bodyPr vert="horz" wrap="square" lIns="0" tIns="45719" rIns="0" bIns="0" rtlCol="0">
            <a:spAutoFit/>
          </a:bodyPr>
          <a:lstStyle/>
          <a:p>
            <a:pPr marL="133350" marR="120650" algn="ctr">
              <a:lnSpc>
                <a:spcPct val="100000"/>
              </a:lnSpc>
              <a:spcBef>
                <a:spcPts val="359"/>
              </a:spcBef>
            </a:pPr>
            <a:r>
              <a:rPr sz="1000" spc="-30" dirty="0">
                <a:latin typeface="Arial"/>
                <a:cs typeface="Arial"/>
              </a:rPr>
              <a:t>Identificar  </a:t>
            </a:r>
            <a:r>
              <a:rPr sz="1000" spc="-80" dirty="0">
                <a:latin typeface="Arial"/>
                <a:cs typeface="Arial"/>
              </a:rPr>
              <a:t>usuarios </a:t>
            </a:r>
            <a:r>
              <a:rPr sz="1000" dirty="0">
                <a:latin typeface="Arial"/>
                <a:cs typeface="Arial"/>
              </a:rPr>
              <a:t>y  </a:t>
            </a:r>
            <a:r>
              <a:rPr sz="1000" spc="-120" dirty="0">
                <a:latin typeface="Arial"/>
                <a:cs typeface="Arial"/>
              </a:rPr>
              <a:t>c</a:t>
            </a:r>
            <a:r>
              <a:rPr sz="1000" spc="-5" dirty="0">
                <a:latin typeface="Arial"/>
                <a:cs typeface="Arial"/>
              </a:rPr>
              <a:t>apa</a:t>
            </a:r>
            <a:r>
              <a:rPr sz="1000" spc="-120" dirty="0">
                <a:latin typeface="Arial"/>
                <a:cs typeface="Arial"/>
              </a:rPr>
              <a:t>c</a:t>
            </a:r>
            <a:r>
              <a:rPr sz="1000" spc="-5" dirty="0">
                <a:latin typeface="Arial"/>
                <a:cs typeface="Arial"/>
              </a:rPr>
              <a:t>idad</a:t>
            </a:r>
            <a:r>
              <a:rPr sz="1000" spc="-114" dirty="0">
                <a:latin typeface="Arial"/>
                <a:cs typeface="Arial"/>
              </a:rPr>
              <a:t>es</a:t>
            </a:r>
            <a:endParaRPr sz="1000">
              <a:latin typeface="Arial"/>
              <a:cs typeface="Arial"/>
            </a:endParaRPr>
          </a:p>
        </p:txBody>
      </p:sp>
      <p:grpSp>
        <p:nvGrpSpPr>
          <p:cNvPr id="63" name="object 63"/>
          <p:cNvGrpSpPr/>
          <p:nvPr/>
        </p:nvGrpSpPr>
        <p:grpSpPr>
          <a:xfrm>
            <a:off x="7293889" y="3858424"/>
            <a:ext cx="671830" cy="1250315"/>
            <a:chOff x="7293889" y="3858424"/>
            <a:chExt cx="671830" cy="1250315"/>
          </a:xfrm>
        </p:grpSpPr>
        <p:sp>
          <p:nvSpPr>
            <p:cNvPr id="64" name="object 64"/>
            <p:cNvSpPr/>
            <p:nvPr/>
          </p:nvSpPr>
          <p:spPr>
            <a:xfrm>
              <a:off x="7305877" y="3880813"/>
              <a:ext cx="655320" cy="1223010"/>
            </a:xfrm>
            <a:custGeom>
              <a:avLst/>
              <a:gdLst/>
              <a:ahLst/>
              <a:cxnLst/>
              <a:rect l="l" t="t" r="r" b="b"/>
              <a:pathLst>
                <a:path w="655320" h="1223010">
                  <a:moveTo>
                    <a:pt x="654761" y="1222999"/>
                  </a:moveTo>
                  <a:lnTo>
                    <a:pt x="0" y="0"/>
                  </a:lnTo>
                </a:path>
              </a:pathLst>
            </a:custGeom>
            <a:ln w="9524">
              <a:solidFill>
                <a:srgbClr val="000000"/>
              </a:solidFill>
            </a:ln>
          </p:spPr>
          <p:txBody>
            <a:bodyPr wrap="square" lIns="0" tIns="0" rIns="0" bIns="0" rtlCol="0"/>
            <a:lstStyle/>
            <a:p>
              <a:endParaRPr/>
            </a:p>
          </p:txBody>
        </p:sp>
        <p:sp>
          <p:nvSpPr>
            <p:cNvPr id="65" name="object 65"/>
            <p:cNvSpPr/>
            <p:nvPr/>
          </p:nvSpPr>
          <p:spPr>
            <a:xfrm>
              <a:off x="7293889" y="3858424"/>
              <a:ext cx="69850" cy="85725"/>
            </a:xfrm>
            <a:custGeom>
              <a:avLst/>
              <a:gdLst/>
              <a:ahLst/>
              <a:cxnLst/>
              <a:rect l="l" t="t" r="r" b="b"/>
              <a:pathLst>
                <a:path w="69850" h="85725">
                  <a:moveTo>
                    <a:pt x="0" y="0"/>
                  </a:moveTo>
                  <a:lnTo>
                    <a:pt x="2374" y="85153"/>
                  </a:lnTo>
                  <a:lnTo>
                    <a:pt x="69545" y="49187"/>
                  </a:lnTo>
                  <a:lnTo>
                    <a:pt x="0" y="0"/>
                  </a:lnTo>
                  <a:close/>
                </a:path>
              </a:pathLst>
            </a:custGeom>
            <a:solidFill>
              <a:srgbClr val="000000"/>
            </a:solidFill>
          </p:spPr>
          <p:txBody>
            <a:bodyPr wrap="square" lIns="0" tIns="0" rIns="0" bIns="0" rtlCol="0"/>
            <a:lstStyle/>
            <a:p>
              <a:endParaRPr/>
            </a:p>
          </p:txBody>
        </p:sp>
      </p:grpSp>
      <p:sp>
        <p:nvSpPr>
          <p:cNvPr id="66" name="object 66"/>
          <p:cNvSpPr txBox="1"/>
          <p:nvPr/>
        </p:nvSpPr>
        <p:spPr>
          <a:xfrm>
            <a:off x="7424063" y="5135562"/>
            <a:ext cx="1075055" cy="762000"/>
          </a:xfrm>
          <a:prstGeom prst="rect">
            <a:avLst/>
          </a:prstGeom>
          <a:solidFill>
            <a:srgbClr val="C6E6E9"/>
          </a:solidFill>
          <a:ln w="9524">
            <a:solidFill>
              <a:srgbClr val="000000"/>
            </a:solidFill>
          </a:ln>
        </p:spPr>
        <p:txBody>
          <a:bodyPr vert="horz" wrap="square" lIns="0" tIns="45719" rIns="0" bIns="0" rtlCol="0">
            <a:spAutoFit/>
          </a:bodyPr>
          <a:lstStyle/>
          <a:p>
            <a:pPr marL="149860" marR="137160" indent="-635" algn="ctr">
              <a:lnSpc>
                <a:spcPct val="100000"/>
              </a:lnSpc>
              <a:spcBef>
                <a:spcPts val="359"/>
              </a:spcBef>
            </a:pPr>
            <a:r>
              <a:rPr sz="1000" spc="-95" dirty="0">
                <a:latin typeface="Arial"/>
                <a:cs typeface="Arial"/>
              </a:rPr>
              <a:t>Mecanismos  </a:t>
            </a:r>
            <a:r>
              <a:rPr sz="1000" spc="-85" dirty="0">
                <a:latin typeface="Arial"/>
                <a:cs typeface="Arial"/>
              </a:rPr>
              <a:t>Comunicación</a:t>
            </a:r>
            <a:r>
              <a:rPr sz="1000" spc="-60" dirty="0">
                <a:latin typeface="Arial"/>
                <a:cs typeface="Arial"/>
              </a:rPr>
              <a:t> </a:t>
            </a:r>
            <a:r>
              <a:rPr sz="1000" dirty="0">
                <a:latin typeface="Arial"/>
                <a:cs typeface="Arial"/>
              </a:rPr>
              <a:t>y  </a:t>
            </a:r>
            <a:r>
              <a:rPr sz="1000" spc="-70" dirty="0">
                <a:latin typeface="Arial"/>
                <a:cs typeface="Arial"/>
              </a:rPr>
              <a:t>Sincronización</a:t>
            </a:r>
            <a:endParaRPr sz="1000">
              <a:latin typeface="Arial"/>
              <a:cs typeface="Arial"/>
            </a:endParaRPr>
          </a:p>
        </p:txBody>
      </p:sp>
      <p:grpSp>
        <p:nvGrpSpPr>
          <p:cNvPr id="67" name="object 67"/>
          <p:cNvGrpSpPr/>
          <p:nvPr/>
        </p:nvGrpSpPr>
        <p:grpSpPr>
          <a:xfrm>
            <a:off x="4210052" y="1931987"/>
            <a:ext cx="689610" cy="1398905"/>
            <a:chOff x="4210052" y="1931987"/>
            <a:chExt cx="689610" cy="1398905"/>
          </a:xfrm>
        </p:grpSpPr>
        <p:sp>
          <p:nvSpPr>
            <p:cNvPr id="68" name="object 68"/>
            <p:cNvSpPr/>
            <p:nvPr/>
          </p:nvSpPr>
          <p:spPr>
            <a:xfrm>
              <a:off x="4214814" y="1936749"/>
              <a:ext cx="673100" cy="1371600"/>
            </a:xfrm>
            <a:custGeom>
              <a:avLst/>
              <a:gdLst/>
              <a:ahLst/>
              <a:cxnLst/>
              <a:rect l="l" t="t" r="r" b="b"/>
              <a:pathLst>
                <a:path w="673100" h="1371600">
                  <a:moveTo>
                    <a:pt x="0" y="0"/>
                  </a:moveTo>
                  <a:lnTo>
                    <a:pt x="673019" y="1371019"/>
                  </a:lnTo>
                </a:path>
              </a:pathLst>
            </a:custGeom>
            <a:ln w="9524">
              <a:solidFill>
                <a:srgbClr val="000000"/>
              </a:solidFill>
            </a:ln>
          </p:spPr>
          <p:txBody>
            <a:bodyPr wrap="square" lIns="0" tIns="0" rIns="0" bIns="0" rtlCol="0"/>
            <a:lstStyle/>
            <a:p>
              <a:endParaRPr/>
            </a:p>
          </p:txBody>
        </p:sp>
        <p:sp>
          <p:nvSpPr>
            <p:cNvPr id="69" name="object 69"/>
            <p:cNvSpPr/>
            <p:nvPr/>
          </p:nvSpPr>
          <p:spPr>
            <a:xfrm>
              <a:off x="4831245" y="3245383"/>
              <a:ext cx="68580" cy="85725"/>
            </a:xfrm>
            <a:custGeom>
              <a:avLst/>
              <a:gdLst/>
              <a:ahLst/>
              <a:cxnLst/>
              <a:rect l="l" t="t" r="r" b="b"/>
              <a:pathLst>
                <a:path w="68579" h="85725">
                  <a:moveTo>
                    <a:pt x="68402" y="0"/>
                  </a:moveTo>
                  <a:lnTo>
                    <a:pt x="0" y="33578"/>
                  </a:lnTo>
                  <a:lnTo>
                    <a:pt x="67779" y="85191"/>
                  </a:lnTo>
                  <a:lnTo>
                    <a:pt x="68402" y="0"/>
                  </a:lnTo>
                  <a:close/>
                </a:path>
              </a:pathLst>
            </a:custGeom>
            <a:solidFill>
              <a:srgbClr val="000000"/>
            </a:solidFill>
          </p:spPr>
          <p:txBody>
            <a:bodyPr wrap="square" lIns="0" tIns="0" rIns="0" bIns="0" rtlCol="0"/>
            <a:lstStyle/>
            <a:p>
              <a:endParaRPr/>
            </a:p>
          </p:txBody>
        </p:sp>
      </p:grpSp>
      <p:sp>
        <p:nvSpPr>
          <p:cNvPr id="70" name="object 70"/>
          <p:cNvSpPr txBox="1"/>
          <p:nvPr/>
        </p:nvSpPr>
        <p:spPr>
          <a:xfrm>
            <a:off x="611187" y="1676400"/>
            <a:ext cx="3600450" cy="609600"/>
          </a:xfrm>
          <a:prstGeom prst="rect">
            <a:avLst/>
          </a:prstGeom>
          <a:solidFill>
            <a:srgbClr val="C6E6E9"/>
          </a:solidFill>
          <a:ln w="9524">
            <a:solidFill>
              <a:srgbClr val="000000"/>
            </a:solidFill>
          </a:ln>
        </p:spPr>
        <p:txBody>
          <a:bodyPr vert="horz" wrap="square" lIns="0" tIns="60960" rIns="0" bIns="0" rtlCol="0">
            <a:spAutoFit/>
          </a:bodyPr>
          <a:lstStyle/>
          <a:p>
            <a:pPr marL="1049655" marR="321310" indent="-716280">
              <a:lnSpc>
                <a:spcPts val="2100"/>
              </a:lnSpc>
              <a:spcBef>
                <a:spcPts val="480"/>
              </a:spcBef>
            </a:pPr>
            <a:r>
              <a:rPr sz="1800" spc="-215" dirty="0">
                <a:latin typeface="Arial"/>
                <a:cs typeface="Arial"/>
              </a:rPr>
              <a:t>Un </a:t>
            </a:r>
            <a:r>
              <a:rPr sz="1800" spc="-160" dirty="0">
                <a:latin typeface="Arial"/>
                <a:cs typeface="Arial"/>
              </a:rPr>
              <a:t>SO </a:t>
            </a:r>
            <a:r>
              <a:rPr sz="1800" spc="-90" dirty="0">
                <a:latin typeface="Arial"/>
                <a:cs typeface="Arial"/>
              </a:rPr>
              <a:t>puede </a:t>
            </a:r>
            <a:r>
              <a:rPr sz="1800" spc="-60" dirty="0">
                <a:latin typeface="Arial"/>
                <a:cs typeface="Arial"/>
              </a:rPr>
              <a:t>ofrecer </a:t>
            </a:r>
            <a:r>
              <a:rPr sz="1800" spc="-80" dirty="0">
                <a:latin typeface="Arial"/>
                <a:cs typeface="Arial"/>
              </a:rPr>
              <a:t>varias </a:t>
            </a:r>
            <a:r>
              <a:rPr sz="1800" spc="-175" dirty="0">
                <a:latin typeface="Arial"/>
                <a:cs typeface="Arial"/>
              </a:rPr>
              <a:t>API  </a:t>
            </a:r>
            <a:r>
              <a:rPr sz="1800" spc="-125" dirty="0">
                <a:latin typeface="Arial"/>
                <a:cs typeface="Arial"/>
              </a:rPr>
              <a:t>simultáneamente</a:t>
            </a:r>
            <a:endParaRPr sz="1800">
              <a:latin typeface="Arial"/>
              <a:cs typeface="Arial"/>
            </a:endParaRPr>
          </a:p>
        </p:txBody>
      </p:sp>
      <p:grpSp>
        <p:nvGrpSpPr>
          <p:cNvPr id="71" name="object 71"/>
          <p:cNvGrpSpPr/>
          <p:nvPr/>
        </p:nvGrpSpPr>
        <p:grpSpPr>
          <a:xfrm>
            <a:off x="5645721" y="1793080"/>
            <a:ext cx="229870" cy="974090"/>
            <a:chOff x="5645721" y="1793080"/>
            <a:chExt cx="229870" cy="974090"/>
          </a:xfrm>
        </p:grpSpPr>
        <p:sp>
          <p:nvSpPr>
            <p:cNvPr id="72" name="object 72"/>
            <p:cNvSpPr/>
            <p:nvPr/>
          </p:nvSpPr>
          <p:spPr>
            <a:xfrm>
              <a:off x="5672587" y="1797843"/>
              <a:ext cx="198120" cy="944880"/>
            </a:xfrm>
            <a:custGeom>
              <a:avLst/>
              <a:gdLst/>
              <a:ahLst/>
              <a:cxnLst/>
              <a:rect l="l" t="t" r="r" b="b"/>
              <a:pathLst>
                <a:path w="198120" h="944880">
                  <a:moveTo>
                    <a:pt x="197987" y="0"/>
                  </a:moveTo>
                  <a:lnTo>
                    <a:pt x="0" y="944308"/>
                  </a:lnTo>
                </a:path>
              </a:pathLst>
            </a:custGeom>
            <a:ln w="9524">
              <a:solidFill>
                <a:srgbClr val="000000"/>
              </a:solidFill>
            </a:ln>
          </p:spPr>
          <p:txBody>
            <a:bodyPr wrap="square" lIns="0" tIns="0" rIns="0" bIns="0" rtlCol="0"/>
            <a:lstStyle/>
            <a:p>
              <a:endParaRPr/>
            </a:p>
          </p:txBody>
        </p:sp>
        <p:sp>
          <p:nvSpPr>
            <p:cNvPr id="73" name="object 73"/>
            <p:cNvSpPr/>
            <p:nvPr/>
          </p:nvSpPr>
          <p:spPr>
            <a:xfrm>
              <a:off x="5645721" y="2684614"/>
              <a:ext cx="74930" cy="82550"/>
            </a:xfrm>
            <a:custGeom>
              <a:avLst/>
              <a:gdLst/>
              <a:ahLst/>
              <a:cxnLst/>
              <a:rect l="l" t="t" r="r" b="b"/>
              <a:pathLst>
                <a:path w="74929" h="82550">
                  <a:moveTo>
                    <a:pt x="0" y="0"/>
                  </a:moveTo>
                  <a:lnTo>
                    <a:pt x="21653" y="82397"/>
                  </a:lnTo>
                  <a:lnTo>
                    <a:pt x="74574" y="15633"/>
                  </a:lnTo>
                  <a:lnTo>
                    <a:pt x="0" y="0"/>
                  </a:lnTo>
                  <a:close/>
                </a:path>
              </a:pathLst>
            </a:custGeom>
            <a:solidFill>
              <a:srgbClr val="000000"/>
            </a:solidFill>
          </p:spPr>
          <p:txBody>
            <a:bodyPr wrap="square" lIns="0" tIns="0" rIns="0" bIns="0" rtlCol="0"/>
            <a:lstStyle/>
            <a:p>
              <a:endParaRPr/>
            </a:p>
          </p:txBody>
        </p:sp>
      </p:grpSp>
      <p:sp>
        <p:nvSpPr>
          <p:cNvPr id="74" name="object 74"/>
          <p:cNvSpPr txBox="1"/>
          <p:nvPr/>
        </p:nvSpPr>
        <p:spPr>
          <a:xfrm>
            <a:off x="5888037" y="1566862"/>
            <a:ext cx="2879725" cy="609600"/>
          </a:xfrm>
          <a:prstGeom prst="rect">
            <a:avLst/>
          </a:prstGeom>
          <a:solidFill>
            <a:srgbClr val="C6E6E9"/>
          </a:solidFill>
          <a:ln w="9524">
            <a:solidFill>
              <a:srgbClr val="000000"/>
            </a:solidFill>
          </a:ln>
        </p:spPr>
        <p:txBody>
          <a:bodyPr vert="horz" wrap="square" lIns="0" tIns="60960" rIns="0" bIns="0" rtlCol="0">
            <a:spAutoFit/>
          </a:bodyPr>
          <a:lstStyle/>
          <a:p>
            <a:pPr marL="331470" marR="318770" indent="171450">
              <a:lnSpc>
                <a:spcPts val="2100"/>
              </a:lnSpc>
              <a:spcBef>
                <a:spcPts val="480"/>
              </a:spcBef>
            </a:pPr>
            <a:r>
              <a:rPr sz="1800" spc="-210" dirty="0">
                <a:latin typeface="Arial"/>
                <a:cs typeface="Arial"/>
              </a:rPr>
              <a:t>Y </a:t>
            </a:r>
            <a:r>
              <a:rPr sz="1800" spc="-95" dirty="0">
                <a:latin typeface="Arial"/>
                <a:cs typeface="Arial"/>
              </a:rPr>
              <a:t>disponer </a:t>
            </a:r>
            <a:r>
              <a:rPr sz="1800" spc="-55" dirty="0">
                <a:latin typeface="Arial"/>
                <a:cs typeface="Arial"/>
              </a:rPr>
              <a:t>de </a:t>
            </a:r>
            <a:r>
              <a:rPr sz="1800" spc="-95" dirty="0">
                <a:latin typeface="Arial"/>
                <a:cs typeface="Arial"/>
              </a:rPr>
              <a:t>varios  </a:t>
            </a:r>
            <a:r>
              <a:rPr sz="1800" spc="-80" dirty="0">
                <a:latin typeface="Arial"/>
                <a:cs typeface="Arial"/>
              </a:rPr>
              <a:t>interpretes </a:t>
            </a:r>
            <a:r>
              <a:rPr sz="1800" spc="-55" dirty="0">
                <a:latin typeface="Arial"/>
                <a:cs typeface="Arial"/>
              </a:rPr>
              <a:t>de</a:t>
            </a:r>
            <a:r>
              <a:rPr sz="1800" spc="-10" dirty="0">
                <a:latin typeface="Arial"/>
                <a:cs typeface="Arial"/>
              </a:rPr>
              <a:t> </a:t>
            </a:r>
            <a:r>
              <a:rPr sz="1800" spc="-120" dirty="0">
                <a:latin typeface="Arial"/>
                <a:cs typeface="Arial"/>
              </a:rPr>
              <a:t>mandatos</a:t>
            </a:r>
            <a:endParaRPr sz="1800">
              <a:latin typeface="Arial"/>
              <a:cs typeface="Arial"/>
            </a:endParaRPr>
          </a:p>
        </p:txBody>
      </p:sp>
      <p:grpSp>
        <p:nvGrpSpPr>
          <p:cNvPr id="75" name="object 75"/>
          <p:cNvGrpSpPr/>
          <p:nvPr/>
        </p:nvGrpSpPr>
        <p:grpSpPr>
          <a:xfrm>
            <a:off x="4347840" y="4186722"/>
            <a:ext cx="634454" cy="1639987"/>
            <a:chOff x="4347840" y="4642434"/>
            <a:chExt cx="503555" cy="1184275"/>
          </a:xfrm>
        </p:grpSpPr>
        <p:sp>
          <p:nvSpPr>
            <p:cNvPr id="76" name="object 76"/>
            <p:cNvSpPr/>
            <p:nvPr/>
          </p:nvSpPr>
          <p:spPr>
            <a:xfrm>
              <a:off x="4352602" y="4665864"/>
              <a:ext cx="483234" cy="1156335"/>
            </a:xfrm>
            <a:custGeom>
              <a:avLst/>
              <a:gdLst/>
              <a:ahLst/>
              <a:cxnLst/>
              <a:rect l="l" t="t" r="r" b="b"/>
              <a:pathLst>
                <a:path w="483235" h="1156335">
                  <a:moveTo>
                    <a:pt x="0" y="1156075"/>
                  </a:moveTo>
                  <a:lnTo>
                    <a:pt x="483129" y="0"/>
                  </a:lnTo>
                </a:path>
              </a:pathLst>
            </a:custGeom>
            <a:ln w="9524">
              <a:solidFill>
                <a:srgbClr val="000000"/>
              </a:solidFill>
            </a:ln>
          </p:spPr>
          <p:txBody>
            <a:bodyPr wrap="square" lIns="0" tIns="0" rIns="0" bIns="0" rtlCol="0"/>
            <a:lstStyle/>
            <a:p>
              <a:endParaRPr/>
            </a:p>
          </p:txBody>
        </p:sp>
        <p:sp>
          <p:nvSpPr>
            <p:cNvPr id="77" name="object 77"/>
            <p:cNvSpPr/>
            <p:nvPr/>
          </p:nvSpPr>
          <p:spPr>
            <a:xfrm>
              <a:off x="4780991" y="4642434"/>
              <a:ext cx="70485" cy="85090"/>
            </a:xfrm>
            <a:custGeom>
              <a:avLst/>
              <a:gdLst/>
              <a:ahLst/>
              <a:cxnLst/>
              <a:rect l="l" t="t" r="r" b="b"/>
              <a:pathLst>
                <a:path w="70485" h="85089">
                  <a:moveTo>
                    <a:pt x="64528" y="0"/>
                  </a:moveTo>
                  <a:lnTo>
                    <a:pt x="0" y="55613"/>
                  </a:lnTo>
                  <a:lnTo>
                    <a:pt x="70307" y="84988"/>
                  </a:lnTo>
                  <a:lnTo>
                    <a:pt x="64528" y="0"/>
                  </a:lnTo>
                  <a:close/>
                </a:path>
              </a:pathLst>
            </a:custGeom>
            <a:solidFill>
              <a:srgbClr val="000000"/>
            </a:solidFill>
          </p:spPr>
          <p:txBody>
            <a:bodyPr wrap="square" lIns="0" tIns="0" rIns="0" bIns="0" rtlCol="0"/>
            <a:lstStyle/>
            <a:p>
              <a:endParaRPr/>
            </a:p>
          </p:txBody>
        </p:sp>
      </p:grpSp>
      <p:sp>
        <p:nvSpPr>
          <p:cNvPr id="78" name="object 78"/>
          <p:cNvSpPr txBox="1"/>
          <p:nvPr/>
        </p:nvSpPr>
        <p:spPr>
          <a:xfrm>
            <a:off x="737074" y="5556034"/>
            <a:ext cx="3583304" cy="609600"/>
          </a:xfrm>
          <a:prstGeom prst="rect">
            <a:avLst/>
          </a:prstGeom>
          <a:solidFill>
            <a:srgbClr val="C6E6E9"/>
          </a:solidFill>
          <a:ln w="9524">
            <a:solidFill>
              <a:srgbClr val="000000"/>
            </a:solidFill>
          </a:ln>
        </p:spPr>
        <p:txBody>
          <a:bodyPr vert="horz" wrap="square" lIns="0" tIns="55880" rIns="0" bIns="0" rtlCol="0">
            <a:spAutoFit/>
          </a:bodyPr>
          <a:lstStyle/>
          <a:p>
            <a:pPr marL="257810" marR="245110" indent="-635" algn="ctr">
              <a:lnSpc>
                <a:spcPts val="1400"/>
              </a:lnSpc>
              <a:spcBef>
                <a:spcPts val="440"/>
              </a:spcBef>
            </a:pPr>
            <a:r>
              <a:rPr sz="1200" spc="-65" dirty="0">
                <a:latin typeface="Arial"/>
                <a:cs typeface="Arial"/>
              </a:rPr>
              <a:t>Interactúa directamente </a:t>
            </a:r>
            <a:r>
              <a:rPr sz="1200" spc="-120" dirty="0">
                <a:latin typeface="Arial"/>
                <a:cs typeface="Arial"/>
              </a:rPr>
              <a:t>con </a:t>
            </a:r>
            <a:r>
              <a:rPr sz="1200" spc="-40" dirty="0">
                <a:latin typeface="Arial"/>
                <a:cs typeface="Arial"/>
              </a:rPr>
              <a:t>el </a:t>
            </a:r>
            <a:r>
              <a:rPr sz="1200" spc="-50" dirty="0">
                <a:latin typeface="Arial"/>
                <a:cs typeface="Arial"/>
              </a:rPr>
              <a:t>Hardware  </a:t>
            </a:r>
            <a:r>
              <a:rPr sz="1200" spc="-125" dirty="0">
                <a:latin typeface="Arial"/>
                <a:cs typeface="Arial"/>
              </a:rPr>
              <a:t>Funciones </a:t>
            </a:r>
            <a:r>
              <a:rPr sz="1200" spc="-80" dirty="0">
                <a:latin typeface="Arial"/>
                <a:cs typeface="Arial"/>
              </a:rPr>
              <a:t>básicas </a:t>
            </a:r>
            <a:r>
              <a:rPr sz="1200" spc="-40" dirty="0">
                <a:latin typeface="Arial"/>
                <a:cs typeface="Arial"/>
              </a:rPr>
              <a:t>de </a:t>
            </a:r>
            <a:r>
              <a:rPr sz="1200" spc="-75" dirty="0">
                <a:latin typeface="Arial"/>
                <a:cs typeface="Arial"/>
              </a:rPr>
              <a:t>gestión </a:t>
            </a:r>
            <a:r>
              <a:rPr sz="1200" spc="-30" dirty="0">
                <a:latin typeface="Arial"/>
                <a:cs typeface="Arial"/>
              </a:rPr>
              <a:t>del </a:t>
            </a:r>
            <a:r>
              <a:rPr sz="1200" spc="-70" dirty="0">
                <a:latin typeface="Arial"/>
                <a:cs typeface="Arial"/>
              </a:rPr>
              <a:t>procesador, </a:t>
            </a:r>
            <a:r>
              <a:rPr sz="1200" spc="-40" dirty="0">
                <a:latin typeface="Arial"/>
                <a:cs typeface="Arial"/>
              </a:rPr>
              <a:t>de </a:t>
            </a:r>
            <a:r>
              <a:rPr sz="1200" spc="-5" dirty="0">
                <a:latin typeface="Arial"/>
                <a:cs typeface="Arial"/>
              </a:rPr>
              <a:t>la  </a:t>
            </a:r>
            <a:r>
              <a:rPr sz="1200" spc="-80" dirty="0">
                <a:latin typeface="Arial"/>
                <a:cs typeface="Arial"/>
              </a:rPr>
              <a:t>memoria </a:t>
            </a:r>
            <a:r>
              <a:rPr sz="1200" dirty="0">
                <a:latin typeface="Arial"/>
                <a:cs typeface="Arial"/>
              </a:rPr>
              <a:t>y </a:t>
            </a:r>
            <a:r>
              <a:rPr sz="1200" spc="-40" dirty="0">
                <a:latin typeface="Arial"/>
                <a:cs typeface="Arial"/>
              </a:rPr>
              <a:t>de </a:t>
            </a:r>
            <a:r>
              <a:rPr sz="1200" spc="-70" dirty="0">
                <a:latin typeface="Arial"/>
                <a:cs typeface="Arial"/>
              </a:rPr>
              <a:t>las</a:t>
            </a:r>
            <a:r>
              <a:rPr sz="1200" spc="85" dirty="0">
                <a:latin typeface="Arial"/>
                <a:cs typeface="Arial"/>
              </a:rPr>
              <a:t> </a:t>
            </a:r>
            <a:r>
              <a:rPr sz="1200" spc="-70" dirty="0">
                <a:latin typeface="Arial"/>
                <a:cs typeface="Arial"/>
              </a:rPr>
              <a:t>interrupciones</a:t>
            </a:r>
            <a:endParaRPr sz="12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2CD74-5A18-4701-B450-0764E8CE8A4B}"/>
              </a:ext>
            </a:extLst>
          </p:cNvPr>
          <p:cNvSpPr>
            <a:spLocks noGrp="1"/>
          </p:cNvSpPr>
          <p:nvPr>
            <p:ph type="title"/>
          </p:nvPr>
        </p:nvSpPr>
        <p:spPr/>
        <p:txBody>
          <a:bodyPr/>
          <a:lstStyle/>
          <a:p>
            <a:r>
              <a:rPr lang="es-ES" dirty="0"/>
              <a:t>Servicios SO –Los veremos en los capítulos correspondientes</a:t>
            </a:r>
          </a:p>
        </p:txBody>
      </p:sp>
      <p:sp>
        <p:nvSpPr>
          <p:cNvPr id="3" name="Marcador de contenido 2">
            <a:extLst>
              <a:ext uri="{FF2B5EF4-FFF2-40B4-BE49-F238E27FC236}">
                <a16:creationId xmlns:a16="http://schemas.microsoft.com/office/drawing/2014/main" id="{39C6A753-2AD9-479F-B129-31508BB55892}"/>
              </a:ext>
            </a:extLst>
          </p:cNvPr>
          <p:cNvSpPr>
            <a:spLocks noGrp="1"/>
          </p:cNvSpPr>
          <p:nvPr>
            <p:ph idx="1"/>
          </p:nvPr>
        </p:nvSpPr>
        <p:spPr/>
        <p:txBody>
          <a:bodyPr>
            <a:normAutofit fontScale="92500" lnSpcReduction="10000"/>
          </a:bodyPr>
          <a:lstStyle/>
          <a:p>
            <a:pPr marL="0" indent="0">
              <a:spcBef>
                <a:spcPts val="5"/>
              </a:spcBef>
              <a:buNone/>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342900" marR="892810" lvl="0" indent="-342900" algn="just">
              <a:lnSpc>
                <a:spcPct val="100000"/>
              </a:lnSpc>
              <a:spcAft>
                <a:spcPts val="0"/>
              </a:spcAft>
              <a:buSzPts val="1000"/>
              <a:buFont typeface="Arial" panose="020B0604020202020204" pitchFamily="34" charset="0"/>
              <a:buChar char="•"/>
              <a:tabLst>
                <a:tab pos="181927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Gestión de procesos. Encargada de la creación, planificación y destrucción de </a:t>
            </a:r>
            <a:r>
              <a:rPr lang="es-ES" sz="1800" spc="-10" dirty="0">
                <a:effectLst/>
                <a:latin typeface="Arial" panose="020B0604020202020204" pitchFamily="34" charset="0"/>
                <a:ea typeface="Arial" panose="020B0604020202020204" pitchFamily="34" charset="0"/>
                <a:cs typeface="Times New Roman" panose="02020603050405020304" pitchFamily="18" charset="0"/>
              </a:rPr>
              <a:t>procesos.</a:t>
            </a:r>
            <a:endParaRPr lang="es-ES" sz="1800" dirty="0">
              <a:effectLst/>
              <a:latin typeface="Times New Roman" panose="02020603050405020304" pitchFamily="18" charset="0"/>
              <a:ea typeface="Arial" panose="020B0604020202020204" pitchFamily="34" charset="0"/>
            </a:endParaRPr>
          </a:p>
          <a:p>
            <a:pPr marL="342900" marR="890270" lvl="0" indent="-342900" algn="just">
              <a:lnSpc>
                <a:spcPct val="100000"/>
              </a:lnSpc>
              <a:spcAft>
                <a:spcPts val="0"/>
              </a:spcAft>
              <a:buSzPts val="1000"/>
              <a:buFont typeface="Arial" panose="020B0604020202020204" pitchFamily="34" charset="0"/>
              <a:buChar char="•"/>
              <a:tabLst>
                <a:tab pos="181927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Gestión de memoria. Componente encargada de saber qué partes de memoria están libres y cuáles ocupadas, así como de la asignación y liberación de memoria según la necesiten los procesos.</a:t>
            </a:r>
          </a:p>
          <a:p>
            <a:pPr marL="342900" marR="890270" lvl="0" indent="-342900" algn="just">
              <a:lnSpc>
                <a:spcPct val="100000"/>
              </a:lnSpc>
              <a:spcAft>
                <a:spcPts val="0"/>
              </a:spcAft>
              <a:buSzPts val="1000"/>
              <a:buFont typeface="Arial" panose="020B0604020202020204" pitchFamily="34" charset="0"/>
              <a:buChar char="•"/>
              <a:tabLst>
                <a:tab pos="1819275" algn="l"/>
              </a:tabLst>
            </a:pPr>
            <a:r>
              <a:rPr lang="es-ES" sz="1800" dirty="0">
                <a:effectLst/>
                <a:latin typeface="Arial" panose="020B0604020202020204" pitchFamily="34" charset="0"/>
                <a:ea typeface="Arial" panose="020B0604020202020204" pitchFamily="34" charset="0"/>
              </a:rPr>
              <a:t>Gestión</a:t>
            </a:r>
            <a:r>
              <a:rPr lang="es-ES" sz="1800" spc="-3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la</a:t>
            </a:r>
            <a:r>
              <a:rPr lang="es-ES" sz="1800" spc="-20" dirty="0">
                <a:effectLst/>
                <a:latin typeface="Arial" panose="020B0604020202020204" pitchFamily="34" charset="0"/>
                <a:ea typeface="Arial" panose="020B0604020202020204" pitchFamily="34" charset="0"/>
              </a:rPr>
              <a:t> </a:t>
            </a:r>
            <a:r>
              <a:rPr lang="es-ES" sz="1800" i="1" dirty="0">
                <a:effectLst/>
                <a:latin typeface="Arial" panose="020B0604020202020204" pitchFamily="34" charset="0"/>
                <a:ea typeface="Arial" panose="020B0604020202020204" pitchFamily="34" charset="0"/>
              </a:rPr>
              <a:t>EIS.</a:t>
            </a:r>
            <a:r>
              <a:rPr lang="es-ES" sz="1800" i="1"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Se</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ocupa</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facilitar</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el</a:t>
            </a:r>
            <a:r>
              <a:rPr lang="es-ES" sz="1800" spc="-2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manejo</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los</a:t>
            </a:r>
            <a:r>
              <a:rPr lang="es-ES" sz="1800" spc="-2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dispositivos</a:t>
            </a:r>
            <a:r>
              <a:rPr lang="es-ES" sz="1800" spc="-20" dirty="0">
                <a:effectLst/>
                <a:latin typeface="Arial" panose="020B0604020202020204" pitchFamily="34" charset="0"/>
                <a:ea typeface="Arial" panose="020B0604020202020204" pitchFamily="34" charset="0"/>
              </a:rPr>
              <a:t> </a:t>
            </a:r>
            <a:r>
              <a:rPr lang="es-ES" sz="1800" spc="-10" dirty="0">
                <a:effectLst/>
                <a:latin typeface="Arial" panose="020B0604020202020204" pitchFamily="34" charset="0"/>
                <a:ea typeface="Arial" panose="020B0604020202020204" pitchFamily="34" charset="0"/>
              </a:rPr>
              <a:t>periféricos.</a:t>
            </a:r>
            <a:endParaRPr lang="es-ES" sz="1800" dirty="0">
              <a:effectLst/>
              <a:latin typeface="Times New Roman" panose="02020603050405020304" pitchFamily="18" charset="0"/>
              <a:ea typeface="Times New Roman" panose="02020603050405020304" pitchFamily="18" charset="0"/>
            </a:endParaRPr>
          </a:p>
          <a:p>
            <a:pPr marL="342900" marR="893445" lvl="0" indent="-342900">
              <a:lnSpc>
                <a:spcPct val="98000"/>
              </a:lnSpc>
              <a:spcAft>
                <a:spcPts val="0"/>
              </a:spcAft>
              <a:buSzPts val="1000"/>
              <a:buFont typeface="Arial" panose="020B0604020202020204" pitchFamily="34" charset="0"/>
              <a:buChar char="•"/>
              <a:tabLst>
                <a:tab pos="181229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Gestión de archivos y directorios. Se encarga del manejo de archivos y directorios</a:t>
            </a:r>
          </a:p>
          <a:p>
            <a:pPr marL="342900" marR="893445" lvl="0" indent="-342900">
              <a:lnSpc>
                <a:spcPct val="98000"/>
              </a:lnSpc>
              <a:spcAft>
                <a:spcPts val="0"/>
              </a:spcAft>
              <a:buSzPts val="1000"/>
              <a:buFont typeface="Arial" panose="020B0604020202020204" pitchFamily="34" charset="0"/>
              <a:buChar char="•"/>
              <a:tabLst>
                <a:tab pos="1812290" algn="l"/>
              </a:tabLst>
            </a:pPr>
            <a:endParaRPr lang="es-ES" sz="1800" dirty="0">
              <a:effectLst/>
              <a:latin typeface="Times New Roman" panose="02020603050405020304" pitchFamily="18" charset="0"/>
              <a:ea typeface="Arial" panose="020B0604020202020204" pitchFamily="34" charset="0"/>
            </a:endParaRPr>
          </a:p>
          <a:p>
            <a:pPr marL="342900" marR="891540" lvl="0" indent="-342900">
              <a:lnSpc>
                <a:spcPct val="105000"/>
              </a:lnSpc>
              <a:spcBef>
                <a:spcPts val="45"/>
              </a:spcBef>
              <a:spcAft>
                <a:spcPts val="0"/>
              </a:spcAft>
              <a:buSzPts val="1000"/>
              <a:buFont typeface="Arial" panose="020B0604020202020204" pitchFamily="34" charset="0"/>
              <a:buChar char="•"/>
              <a:tabLst>
                <a:tab pos="181229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Comunicación y sincronización en e procesos. </a:t>
            </a:r>
          </a:p>
          <a:p>
            <a:pPr marL="342900" marR="891540" lvl="0" indent="-342900">
              <a:lnSpc>
                <a:spcPct val="105000"/>
              </a:lnSpc>
              <a:spcBef>
                <a:spcPts val="45"/>
              </a:spcBef>
              <a:spcAft>
                <a:spcPts val="0"/>
              </a:spcAft>
              <a:buSzPts val="1000"/>
              <a:buFont typeface="Arial" panose="020B0604020202020204" pitchFamily="34" charset="0"/>
              <a:buChar char="•"/>
              <a:tabLst>
                <a:tab pos="1812290" algn="l"/>
              </a:tabLst>
            </a:pPr>
            <a:endParaRPr lang="es-ES" sz="1800" dirty="0">
              <a:latin typeface="Arial" panose="020B0604020202020204" pitchFamily="34" charset="0"/>
              <a:ea typeface="Arial" panose="020B0604020202020204" pitchFamily="34" charset="0"/>
              <a:cs typeface="Times New Roman" panose="02020603050405020304" pitchFamily="18" charset="0"/>
            </a:endParaRPr>
          </a:p>
          <a:p>
            <a:pPr marL="342900" marR="891540" lvl="0" indent="-342900">
              <a:lnSpc>
                <a:spcPct val="105000"/>
              </a:lnSpc>
              <a:spcBef>
                <a:spcPts val="45"/>
              </a:spcBef>
              <a:spcAft>
                <a:spcPts val="0"/>
              </a:spcAft>
              <a:buSzPts val="1000"/>
              <a:buFont typeface="Arial" panose="020B0604020202020204" pitchFamily="34" charset="0"/>
              <a:buChar char="•"/>
              <a:tabLst>
                <a:tab pos="181229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Seguridad y protección.</a:t>
            </a:r>
            <a:r>
              <a:rPr lang="es-ES" sz="1800" spc="-10" dirty="0">
                <a:effectLst/>
                <a:latin typeface="Arial" panose="020B0604020202020204" pitchFamily="34" charset="0"/>
                <a:ea typeface="Arial" panose="020B0604020202020204" pitchFamily="34" charset="0"/>
                <a:cs typeface="Times New Roman" panose="02020603050405020304" pitchFamily="18" charset="0"/>
              </a:rPr>
              <a:t>.</a:t>
            </a:r>
            <a:endParaRPr lang="es-ES" sz="1800" dirty="0">
              <a:effectLst/>
              <a:latin typeface="Times New Roman" panose="02020603050405020304" pitchFamily="18" charset="0"/>
              <a:ea typeface="Arial" panose="020B0604020202020204" pitchFamily="34" charset="0"/>
            </a:endParaRPr>
          </a:p>
          <a:p>
            <a:endParaRPr lang="es-ES" dirty="0"/>
          </a:p>
        </p:txBody>
      </p:sp>
    </p:spTree>
    <p:extLst>
      <p:ext uri="{BB962C8B-B14F-4D97-AF65-F5344CB8AC3E}">
        <p14:creationId xmlns:p14="http://schemas.microsoft.com/office/powerpoint/2010/main" val="1206851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54" y="368934"/>
            <a:ext cx="3210560" cy="513080"/>
          </a:xfrm>
          <a:prstGeom prst="rect">
            <a:avLst/>
          </a:prstGeom>
        </p:spPr>
        <p:txBody>
          <a:bodyPr vert="horz" wrap="square" lIns="0" tIns="12700" rIns="0" bIns="0" rtlCol="0">
            <a:spAutoFit/>
          </a:bodyPr>
          <a:lstStyle/>
          <a:p>
            <a:pPr marL="12700">
              <a:lnSpc>
                <a:spcPct val="100000"/>
              </a:lnSpc>
              <a:spcBef>
                <a:spcPts val="100"/>
              </a:spcBef>
            </a:pPr>
            <a:r>
              <a:rPr sz="3200" spc="-120" dirty="0"/>
              <a:t>Gestor </a:t>
            </a:r>
            <a:r>
              <a:rPr sz="3200" spc="-130" dirty="0"/>
              <a:t>de</a:t>
            </a:r>
            <a:r>
              <a:rPr sz="3200" spc="-415" dirty="0"/>
              <a:t> </a:t>
            </a:r>
            <a:r>
              <a:rPr sz="3200" spc="-100" dirty="0"/>
              <a:t>procesos</a:t>
            </a:r>
            <a:endParaRPr sz="3200"/>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5" name="object 5"/>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44</a:t>
            </a:fld>
            <a:endParaRPr spc="-25" dirty="0">
              <a:latin typeface="Trebuchet MS"/>
              <a:cs typeface="Trebuchet MS"/>
            </a:endParaRPr>
          </a:p>
        </p:txBody>
      </p:sp>
      <p:sp>
        <p:nvSpPr>
          <p:cNvPr id="3" name="object 3"/>
          <p:cNvSpPr txBox="1"/>
          <p:nvPr/>
        </p:nvSpPr>
        <p:spPr>
          <a:xfrm>
            <a:off x="691387" y="1224051"/>
            <a:ext cx="7806055" cy="4517390"/>
          </a:xfrm>
          <a:prstGeom prst="rect">
            <a:avLst/>
          </a:prstGeom>
        </p:spPr>
        <p:txBody>
          <a:bodyPr vert="horz" wrap="square" lIns="0" tIns="90170" rIns="0" bIns="0" rtlCol="0">
            <a:spAutoFit/>
          </a:bodyPr>
          <a:lstStyle/>
          <a:p>
            <a:pPr marL="355600" indent="-342900">
              <a:lnSpc>
                <a:spcPct val="100000"/>
              </a:lnSpc>
              <a:spcBef>
                <a:spcPts val="710"/>
              </a:spcBef>
              <a:buChar char="•"/>
              <a:tabLst>
                <a:tab pos="354965" algn="l"/>
                <a:tab pos="355600" algn="l"/>
              </a:tabLst>
            </a:pPr>
            <a:r>
              <a:rPr sz="2800" spc="-40" dirty="0">
                <a:latin typeface="Trebuchet MS"/>
                <a:cs typeface="Trebuchet MS"/>
              </a:rPr>
              <a:t>Un</a:t>
            </a:r>
            <a:r>
              <a:rPr sz="2800" spc="-220" dirty="0">
                <a:latin typeface="Trebuchet MS"/>
                <a:cs typeface="Trebuchet MS"/>
              </a:rPr>
              <a:t> </a:t>
            </a:r>
            <a:r>
              <a:rPr sz="2800" spc="-95" dirty="0">
                <a:latin typeface="Trebuchet MS"/>
                <a:cs typeface="Trebuchet MS"/>
              </a:rPr>
              <a:t>proceso</a:t>
            </a:r>
            <a:r>
              <a:rPr sz="2800" spc="-215" dirty="0">
                <a:latin typeface="Trebuchet MS"/>
                <a:cs typeface="Trebuchet MS"/>
              </a:rPr>
              <a:t> </a:t>
            </a:r>
            <a:r>
              <a:rPr sz="2800" spc="-90" dirty="0">
                <a:latin typeface="Trebuchet MS"/>
                <a:cs typeface="Trebuchet MS"/>
              </a:rPr>
              <a:t>es</a:t>
            </a:r>
            <a:r>
              <a:rPr sz="2800" spc="-215" dirty="0">
                <a:latin typeface="Trebuchet MS"/>
                <a:cs typeface="Trebuchet MS"/>
              </a:rPr>
              <a:t> </a:t>
            </a:r>
            <a:r>
              <a:rPr sz="2800" spc="-60" dirty="0">
                <a:latin typeface="Trebuchet MS"/>
                <a:cs typeface="Trebuchet MS"/>
              </a:rPr>
              <a:t>un</a:t>
            </a:r>
            <a:r>
              <a:rPr sz="2800" spc="-215" dirty="0">
                <a:latin typeface="Trebuchet MS"/>
                <a:cs typeface="Trebuchet MS"/>
              </a:rPr>
              <a:t> </a:t>
            </a:r>
            <a:r>
              <a:rPr sz="2800" spc="-100" dirty="0">
                <a:latin typeface="Trebuchet MS"/>
                <a:cs typeface="Trebuchet MS"/>
              </a:rPr>
              <a:t>programa</a:t>
            </a:r>
            <a:r>
              <a:rPr sz="2800" spc="-215" dirty="0">
                <a:latin typeface="Trebuchet MS"/>
                <a:cs typeface="Trebuchet MS"/>
              </a:rPr>
              <a:t> </a:t>
            </a:r>
            <a:r>
              <a:rPr sz="2800" spc="-100" dirty="0">
                <a:latin typeface="Trebuchet MS"/>
                <a:cs typeface="Trebuchet MS"/>
              </a:rPr>
              <a:t>en</a:t>
            </a:r>
            <a:r>
              <a:rPr sz="2800" spc="-215" dirty="0">
                <a:latin typeface="Trebuchet MS"/>
                <a:cs typeface="Trebuchet MS"/>
              </a:rPr>
              <a:t> </a:t>
            </a:r>
            <a:r>
              <a:rPr sz="2800" spc="-170" dirty="0">
                <a:latin typeface="Trebuchet MS"/>
                <a:cs typeface="Trebuchet MS"/>
              </a:rPr>
              <a:t>ejecución.</a:t>
            </a:r>
            <a:endParaRPr sz="2800" dirty="0">
              <a:latin typeface="Trebuchet MS"/>
              <a:cs typeface="Trebuchet MS"/>
            </a:endParaRPr>
          </a:p>
          <a:p>
            <a:pPr marL="355600" marR="46990" indent="-342900">
              <a:lnSpc>
                <a:spcPts val="3329"/>
              </a:lnSpc>
              <a:spcBef>
                <a:spcPts val="750"/>
              </a:spcBef>
              <a:buChar char="•"/>
              <a:tabLst>
                <a:tab pos="354965" algn="l"/>
                <a:tab pos="355600" algn="l"/>
              </a:tabLst>
            </a:pPr>
            <a:r>
              <a:rPr sz="2800" spc="-40" dirty="0">
                <a:latin typeface="Trebuchet MS"/>
                <a:cs typeface="Trebuchet MS"/>
              </a:rPr>
              <a:t>Un </a:t>
            </a:r>
            <a:r>
              <a:rPr sz="2800" spc="-95" dirty="0">
                <a:latin typeface="Trebuchet MS"/>
                <a:cs typeface="Trebuchet MS"/>
              </a:rPr>
              <a:t>proceso </a:t>
            </a:r>
            <a:r>
              <a:rPr sz="2800" spc="-130" dirty="0">
                <a:latin typeface="Trebuchet MS"/>
                <a:cs typeface="Trebuchet MS"/>
              </a:rPr>
              <a:t>necesita </a:t>
            </a:r>
            <a:r>
              <a:rPr sz="2800" spc="-120" dirty="0">
                <a:latin typeface="Trebuchet MS"/>
                <a:cs typeface="Trebuchet MS"/>
              </a:rPr>
              <a:t>recursos, </a:t>
            </a:r>
            <a:r>
              <a:rPr sz="2800" spc="-135" dirty="0">
                <a:latin typeface="Trebuchet MS"/>
                <a:cs typeface="Trebuchet MS"/>
              </a:rPr>
              <a:t>tales </a:t>
            </a:r>
            <a:r>
              <a:rPr sz="2800" spc="-90" dirty="0">
                <a:latin typeface="Trebuchet MS"/>
                <a:cs typeface="Trebuchet MS"/>
              </a:rPr>
              <a:t>como </a:t>
            </a:r>
            <a:r>
              <a:rPr sz="2800" spc="-165" dirty="0">
                <a:latin typeface="Trebuchet MS"/>
                <a:cs typeface="Trebuchet MS"/>
              </a:rPr>
              <a:t>UCP,  </a:t>
            </a:r>
            <a:r>
              <a:rPr sz="2800" spc="-140" dirty="0">
                <a:latin typeface="Trebuchet MS"/>
                <a:cs typeface="Trebuchet MS"/>
              </a:rPr>
              <a:t>memoria,</a:t>
            </a:r>
            <a:r>
              <a:rPr sz="2800" spc="-215" dirty="0">
                <a:latin typeface="Trebuchet MS"/>
                <a:cs typeface="Trebuchet MS"/>
              </a:rPr>
              <a:t> </a:t>
            </a:r>
            <a:r>
              <a:rPr sz="2800" spc="-135" dirty="0">
                <a:latin typeface="Trebuchet MS"/>
                <a:cs typeface="Trebuchet MS"/>
              </a:rPr>
              <a:t>ﬁcheros,</a:t>
            </a:r>
            <a:r>
              <a:rPr sz="2800" spc="-210" dirty="0">
                <a:latin typeface="Trebuchet MS"/>
                <a:cs typeface="Trebuchet MS"/>
              </a:rPr>
              <a:t> </a:t>
            </a:r>
            <a:r>
              <a:rPr sz="2800" spc="-235" dirty="0">
                <a:latin typeface="Trebuchet MS"/>
                <a:cs typeface="Trebuchet MS"/>
              </a:rPr>
              <a:t>etc.,</a:t>
            </a:r>
            <a:r>
              <a:rPr sz="2800" spc="-210" dirty="0">
                <a:latin typeface="Trebuchet MS"/>
                <a:cs typeface="Trebuchet MS"/>
              </a:rPr>
              <a:t> </a:t>
            </a:r>
            <a:r>
              <a:rPr sz="2800" spc="-120" dirty="0">
                <a:latin typeface="Trebuchet MS"/>
                <a:cs typeface="Trebuchet MS"/>
              </a:rPr>
              <a:t>para</a:t>
            </a:r>
            <a:r>
              <a:rPr sz="2800" spc="-210" dirty="0">
                <a:latin typeface="Trebuchet MS"/>
                <a:cs typeface="Trebuchet MS"/>
              </a:rPr>
              <a:t> </a:t>
            </a:r>
            <a:r>
              <a:rPr sz="2800" spc="-145" dirty="0">
                <a:latin typeface="Trebuchet MS"/>
                <a:cs typeface="Trebuchet MS"/>
              </a:rPr>
              <a:t>llevar</a:t>
            </a:r>
            <a:r>
              <a:rPr sz="2800" spc="-210" dirty="0">
                <a:latin typeface="Trebuchet MS"/>
                <a:cs typeface="Trebuchet MS"/>
              </a:rPr>
              <a:t> </a:t>
            </a:r>
            <a:r>
              <a:rPr sz="2800" spc="-130" dirty="0">
                <a:latin typeface="Trebuchet MS"/>
                <a:cs typeface="Trebuchet MS"/>
              </a:rPr>
              <a:t>a</a:t>
            </a:r>
            <a:r>
              <a:rPr sz="2800" spc="-210" dirty="0">
                <a:latin typeface="Trebuchet MS"/>
                <a:cs typeface="Trebuchet MS"/>
              </a:rPr>
              <a:t> </a:t>
            </a:r>
            <a:r>
              <a:rPr sz="2800" spc="-114" dirty="0">
                <a:latin typeface="Trebuchet MS"/>
                <a:cs typeface="Trebuchet MS"/>
              </a:rPr>
              <a:t>cabo</a:t>
            </a:r>
            <a:r>
              <a:rPr sz="2800" spc="-210" dirty="0">
                <a:latin typeface="Trebuchet MS"/>
                <a:cs typeface="Trebuchet MS"/>
              </a:rPr>
              <a:t> </a:t>
            </a:r>
            <a:r>
              <a:rPr sz="2800" spc="-50" dirty="0">
                <a:latin typeface="Trebuchet MS"/>
                <a:cs typeface="Trebuchet MS"/>
              </a:rPr>
              <a:t>su</a:t>
            </a:r>
            <a:r>
              <a:rPr sz="2800" spc="-210" dirty="0">
                <a:latin typeface="Trebuchet MS"/>
                <a:cs typeface="Trebuchet MS"/>
              </a:rPr>
              <a:t> </a:t>
            </a:r>
            <a:r>
              <a:rPr sz="2800" spc="-170" dirty="0">
                <a:latin typeface="Trebuchet MS"/>
                <a:cs typeface="Trebuchet MS"/>
              </a:rPr>
              <a:t>tarea.</a:t>
            </a:r>
            <a:endParaRPr sz="2800" dirty="0">
              <a:latin typeface="Trebuchet MS"/>
              <a:cs typeface="Trebuchet MS"/>
            </a:endParaRPr>
          </a:p>
          <a:p>
            <a:pPr marL="355600" marR="826135" indent="-342900">
              <a:lnSpc>
                <a:spcPts val="3329"/>
              </a:lnSpc>
              <a:spcBef>
                <a:spcPts val="740"/>
              </a:spcBef>
              <a:buChar char="•"/>
              <a:tabLst>
                <a:tab pos="354965" algn="l"/>
                <a:tab pos="355600" algn="l"/>
              </a:tabLst>
            </a:pPr>
            <a:r>
              <a:rPr sz="2800" spc="-160" dirty="0">
                <a:latin typeface="Trebuchet MS"/>
                <a:cs typeface="Trebuchet MS"/>
              </a:rPr>
              <a:t>El</a:t>
            </a:r>
            <a:r>
              <a:rPr sz="2800" spc="-220" dirty="0">
                <a:latin typeface="Trebuchet MS"/>
                <a:cs typeface="Trebuchet MS"/>
              </a:rPr>
              <a:t> </a:t>
            </a:r>
            <a:r>
              <a:rPr sz="2800" spc="-50" dirty="0">
                <a:latin typeface="Trebuchet MS"/>
                <a:cs typeface="Trebuchet MS"/>
              </a:rPr>
              <a:t>SO</a:t>
            </a:r>
            <a:r>
              <a:rPr sz="2800" spc="-215" dirty="0">
                <a:latin typeface="Trebuchet MS"/>
                <a:cs typeface="Trebuchet MS"/>
              </a:rPr>
              <a:t> </a:t>
            </a:r>
            <a:r>
              <a:rPr sz="2800" spc="-140" dirty="0">
                <a:latin typeface="Trebuchet MS"/>
                <a:cs typeface="Trebuchet MS"/>
              </a:rPr>
              <a:t>tiene</a:t>
            </a:r>
            <a:r>
              <a:rPr sz="2800" spc="-215" dirty="0">
                <a:latin typeface="Trebuchet MS"/>
                <a:cs typeface="Trebuchet MS"/>
              </a:rPr>
              <a:t> </a:t>
            </a:r>
            <a:r>
              <a:rPr sz="2800" spc="-160" dirty="0">
                <a:latin typeface="Trebuchet MS"/>
                <a:cs typeface="Trebuchet MS"/>
              </a:rPr>
              <a:t>la</a:t>
            </a:r>
            <a:r>
              <a:rPr sz="2800" spc="-215" dirty="0">
                <a:latin typeface="Trebuchet MS"/>
                <a:cs typeface="Trebuchet MS"/>
              </a:rPr>
              <a:t> </a:t>
            </a:r>
            <a:r>
              <a:rPr sz="2800" spc="-105" dirty="0">
                <a:latin typeface="Trebuchet MS"/>
                <a:cs typeface="Trebuchet MS"/>
              </a:rPr>
              <a:t>responsabilidad</a:t>
            </a:r>
            <a:r>
              <a:rPr sz="2800" spc="-210" dirty="0">
                <a:latin typeface="Trebuchet MS"/>
                <a:cs typeface="Trebuchet MS"/>
              </a:rPr>
              <a:t> </a:t>
            </a:r>
            <a:r>
              <a:rPr sz="2800" spc="-114" dirty="0">
                <a:latin typeface="Trebuchet MS"/>
                <a:cs typeface="Trebuchet MS"/>
              </a:rPr>
              <a:t>de</a:t>
            </a:r>
            <a:r>
              <a:rPr sz="2800" spc="-215" dirty="0">
                <a:latin typeface="Trebuchet MS"/>
                <a:cs typeface="Trebuchet MS"/>
              </a:rPr>
              <a:t> </a:t>
            </a:r>
            <a:r>
              <a:rPr sz="2800" spc="-105" dirty="0">
                <a:latin typeface="Trebuchet MS"/>
                <a:cs typeface="Trebuchet MS"/>
              </a:rPr>
              <a:t>gestionar</a:t>
            </a:r>
            <a:r>
              <a:rPr sz="2800" spc="-220" dirty="0">
                <a:latin typeface="Trebuchet MS"/>
                <a:cs typeface="Trebuchet MS"/>
              </a:rPr>
              <a:t> </a:t>
            </a:r>
            <a:r>
              <a:rPr sz="2800" spc="-85" dirty="0">
                <a:latin typeface="Trebuchet MS"/>
                <a:cs typeface="Trebuchet MS"/>
              </a:rPr>
              <a:t>los  </a:t>
            </a:r>
            <a:r>
              <a:rPr sz="2800" spc="-105" dirty="0">
                <a:latin typeface="Trebuchet MS"/>
                <a:cs typeface="Trebuchet MS"/>
              </a:rPr>
              <a:t>siguientes aspectos </a:t>
            </a:r>
            <a:r>
              <a:rPr sz="2800" spc="-114" dirty="0">
                <a:latin typeface="Trebuchet MS"/>
                <a:cs typeface="Trebuchet MS"/>
              </a:rPr>
              <a:t>de</a:t>
            </a:r>
            <a:r>
              <a:rPr sz="2800" spc="-440" dirty="0">
                <a:latin typeface="Trebuchet MS"/>
                <a:cs typeface="Trebuchet MS"/>
              </a:rPr>
              <a:t> </a:t>
            </a:r>
            <a:r>
              <a:rPr sz="2800" spc="-110" dirty="0">
                <a:latin typeface="Trebuchet MS"/>
                <a:cs typeface="Trebuchet MS"/>
              </a:rPr>
              <a:t>procesos:</a:t>
            </a:r>
            <a:endParaRPr sz="2800" dirty="0">
              <a:latin typeface="Trebuchet MS"/>
              <a:cs typeface="Trebuchet MS"/>
            </a:endParaRPr>
          </a:p>
          <a:p>
            <a:pPr marL="755650" lvl="1" indent="-285750">
              <a:lnSpc>
                <a:spcPct val="100000"/>
              </a:lnSpc>
              <a:spcBef>
                <a:spcPts val="505"/>
              </a:spcBef>
              <a:buChar char="–"/>
              <a:tabLst>
                <a:tab pos="755650" algn="l"/>
              </a:tabLst>
            </a:pPr>
            <a:r>
              <a:rPr sz="2400" spc="-110" dirty="0">
                <a:latin typeface="Trebuchet MS"/>
                <a:cs typeface="Trebuchet MS"/>
              </a:rPr>
              <a:t>Creación </a:t>
            </a:r>
            <a:r>
              <a:rPr sz="2400" spc="-100" dirty="0">
                <a:latin typeface="Trebuchet MS"/>
                <a:cs typeface="Trebuchet MS"/>
              </a:rPr>
              <a:t>y</a:t>
            </a:r>
            <a:r>
              <a:rPr sz="2400" spc="-265" dirty="0">
                <a:latin typeface="Trebuchet MS"/>
                <a:cs typeface="Trebuchet MS"/>
              </a:rPr>
              <a:t> </a:t>
            </a:r>
            <a:r>
              <a:rPr sz="2400" spc="-114" dirty="0">
                <a:latin typeface="Trebuchet MS"/>
                <a:cs typeface="Trebuchet MS"/>
              </a:rPr>
              <a:t>destrucción.</a:t>
            </a:r>
            <a:endParaRPr sz="2400" dirty="0">
              <a:latin typeface="Trebuchet MS"/>
              <a:cs typeface="Trebuchet MS"/>
            </a:endParaRPr>
          </a:p>
          <a:p>
            <a:pPr marL="755650" lvl="1" indent="-285750">
              <a:lnSpc>
                <a:spcPct val="100000"/>
              </a:lnSpc>
              <a:spcBef>
                <a:spcPts val="620"/>
              </a:spcBef>
              <a:buChar char="–"/>
              <a:tabLst>
                <a:tab pos="755650" algn="l"/>
              </a:tabLst>
            </a:pPr>
            <a:r>
              <a:rPr sz="2400" spc="-65" dirty="0">
                <a:latin typeface="Trebuchet MS"/>
                <a:cs typeface="Trebuchet MS"/>
              </a:rPr>
              <a:t>Suspensión </a:t>
            </a:r>
            <a:r>
              <a:rPr sz="2400" spc="-100" dirty="0">
                <a:latin typeface="Trebuchet MS"/>
                <a:cs typeface="Trebuchet MS"/>
              </a:rPr>
              <a:t>y</a:t>
            </a:r>
            <a:r>
              <a:rPr sz="2400" spc="-310" dirty="0">
                <a:latin typeface="Trebuchet MS"/>
                <a:cs typeface="Trebuchet MS"/>
              </a:rPr>
              <a:t> </a:t>
            </a:r>
            <a:r>
              <a:rPr sz="2400" spc="-110" dirty="0">
                <a:latin typeface="Trebuchet MS"/>
                <a:cs typeface="Trebuchet MS"/>
              </a:rPr>
              <a:t>reanudación.</a:t>
            </a:r>
            <a:endParaRPr sz="2400" dirty="0">
              <a:latin typeface="Trebuchet MS"/>
              <a:cs typeface="Trebuchet MS"/>
            </a:endParaRPr>
          </a:p>
          <a:p>
            <a:pPr marL="749300" marR="1388745" lvl="1" indent="-279400">
              <a:lnSpc>
                <a:spcPct val="101499"/>
              </a:lnSpc>
              <a:spcBef>
                <a:spcPts val="480"/>
              </a:spcBef>
              <a:buChar char="–"/>
              <a:tabLst>
                <a:tab pos="755650" algn="l"/>
              </a:tabLst>
            </a:pPr>
            <a:r>
              <a:rPr sz="2400" spc="-90" dirty="0">
                <a:latin typeface="Trebuchet MS"/>
                <a:cs typeface="Trebuchet MS"/>
              </a:rPr>
              <a:t>Proporcionar </a:t>
            </a:r>
            <a:r>
              <a:rPr sz="2400" spc="-85" dirty="0">
                <a:latin typeface="Trebuchet MS"/>
                <a:cs typeface="Trebuchet MS"/>
              </a:rPr>
              <a:t>mecanismos </a:t>
            </a:r>
            <a:r>
              <a:rPr sz="2400" spc="-100" dirty="0">
                <a:latin typeface="Trebuchet MS"/>
                <a:cs typeface="Trebuchet MS"/>
              </a:rPr>
              <a:t>de sincronización</a:t>
            </a:r>
            <a:r>
              <a:rPr sz="2400" spc="-480" dirty="0">
                <a:latin typeface="Trebuchet MS"/>
                <a:cs typeface="Trebuchet MS"/>
              </a:rPr>
              <a:t> </a:t>
            </a:r>
            <a:r>
              <a:rPr sz="2400" spc="-100" dirty="0">
                <a:latin typeface="Trebuchet MS"/>
                <a:cs typeface="Trebuchet MS"/>
              </a:rPr>
              <a:t>y  </a:t>
            </a:r>
            <a:r>
              <a:rPr sz="2400" spc="-114" dirty="0">
                <a:latin typeface="Trebuchet MS"/>
                <a:cs typeface="Trebuchet MS"/>
              </a:rPr>
              <a:t>comunicación.</a:t>
            </a:r>
            <a:endParaRPr sz="2400" dirty="0">
              <a:latin typeface="Trebuchet MS"/>
              <a:cs typeface="Trebuchet MS"/>
            </a:endParaRPr>
          </a:p>
          <a:p>
            <a:pPr marL="755650" lvl="1" indent="-285750">
              <a:lnSpc>
                <a:spcPct val="100000"/>
              </a:lnSpc>
              <a:spcBef>
                <a:spcPts val="495"/>
              </a:spcBef>
              <a:buChar char="–"/>
              <a:tabLst>
                <a:tab pos="755650" algn="l"/>
              </a:tabLst>
            </a:pPr>
            <a:r>
              <a:rPr sz="2400" spc="-85" dirty="0">
                <a:latin typeface="Trebuchet MS"/>
                <a:cs typeface="Trebuchet MS"/>
              </a:rPr>
              <a:t>Asignación</a:t>
            </a:r>
            <a:r>
              <a:rPr sz="2400" spc="-180" dirty="0">
                <a:latin typeface="Trebuchet MS"/>
                <a:cs typeface="Trebuchet MS"/>
              </a:rPr>
              <a:t> </a:t>
            </a:r>
            <a:r>
              <a:rPr sz="2400" spc="-100" dirty="0">
                <a:latin typeface="Trebuchet MS"/>
                <a:cs typeface="Trebuchet MS"/>
              </a:rPr>
              <a:t>y</a:t>
            </a:r>
            <a:r>
              <a:rPr sz="2400" spc="-180" dirty="0">
                <a:latin typeface="Trebuchet MS"/>
                <a:cs typeface="Trebuchet MS"/>
              </a:rPr>
              <a:t> </a:t>
            </a:r>
            <a:r>
              <a:rPr sz="2400" spc="-100" dirty="0">
                <a:latin typeface="Trebuchet MS"/>
                <a:cs typeface="Trebuchet MS"/>
              </a:rPr>
              <a:t>mantenimiento</a:t>
            </a:r>
            <a:r>
              <a:rPr sz="2400" spc="-175" dirty="0">
                <a:latin typeface="Trebuchet MS"/>
                <a:cs typeface="Trebuchet MS"/>
              </a:rPr>
              <a:t> </a:t>
            </a:r>
            <a:r>
              <a:rPr sz="2400" spc="-100" dirty="0">
                <a:latin typeface="Trebuchet MS"/>
                <a:cs typeface="Trebuchet MS"/>
              </a:rPr>
              <a:t>de</a:t>
            </a:r>
            <a:r>
              <a:rPr sz="2400" spc="-180" dirty="0">
                <a:latin typeface="Trebuchet MS"/>
                <a:cs typeface="Trebuchet MS"/>
              </a:rPr>
              <a:t> </a:t>
            </a:r>
            <a:r>
              <a:rPr sz="2400" spc="-75" dirty="0">
                <a:latin typeface="Trebuchet MS"/>
                <a:cs typeface="Trebuchet MS"/>
              </a:rPr>
              <a:t>los</a:t>
            </a:r>
            <a:r>
              <a:rPr sz="2400" spc="-180" dirty="0">
                <a:latin typeface="Trebuchet MS"/>
                <a:cs typeface="Trebuchet MS"/>
              </a:rPr>
              <a:t> </a:t>
            </a:r>
            <a:r>
              <a:rPr sz="2400" spc="-80" dirty="0">
                <a:latin typeface="Trebuchet MS"/>
                <a:cs typeface="Trebuchet MS"/>
              </a:rPr>
              <a:t>recursos</a:t>
            </a:r>
            <a:r>
              <a:rPr sz="2400" spc="-180" dirty="0">
                <a:latin typeface="Trebuchet MS"/>
                <a:cs typeface="Trebuchet MS"/>
              </a:rPr>
              <a:t> </a:t>
            </a:r>
            <a:r>
              <a:rPr sz="2400" spc="-120" dirty="0">
                <a:latin typeface="Trebuchet MS"/>
                <a:cs typeface="Trebuchet MS"/>
              </a:rPr>
              <a:t>del</a:t>
            </a:r>
            <a:r>
              <a:rPr sz="2400" spc="-180" dirty="0">
                <a:latin typeface="Trebuchet MS"/>
                <a:cs typeface="Trebuchet MS"/>
              </a:rPr>
              <a:t> </a:t>
            </a:r>
            <a:r>
              <a:rPr sz="2400" spc="-105" dirty="0">
                <a:latin typeface="Trebuchet MS"/>
                <a:cs typeface="Trebuchet MS"/>
              </a:rPr>
              <a:t>proceso.</a:t>
            </a:r>
            <a:endParaRPr sz="2400" dirty="0">
              <a:latin typeface="Trebuchet MS"/>
              <a:cs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9361E-20F3-43CA-80BC-F3E1060F38F4}"/>
              </a:ext>
            </a:extLst>
          </p:cNvPr>
          <p:cNvSpPr>
            <a:spLocks noGrp="1"/>
          </p:cNvSpPr>
          <p:nvPr>
            <p:ph type="title"/>
          </p:nvPr>
        </p:nvSpPr>
        <p:spPr/>
        <p:txBody>
          <a:bodyPr/>
          <a:lstStyle/>
          <a:p>
            <a:r>
              <a:rPr lang="es-ES" dirty="0"/>
              <a:t>Elementos de un proceso</a:t>
            </a:r>
          </a:p>
        </p:txBody>
      </p:sp>
      <p:sp>
        <p:nvSpPr>
          <p:cNvPr id="3" name="Marcador de contenido 2">
            <a:extLst>
              <a:ext uri="{FF2B5EF4-FFF2-40B4-BE49-F238E27FC236}">
                <a16:creationId xmlns:a16="http://schemas.microsoft.com/office/drawing/2014/main" id="{B24F3175-C5AE-4769-84BB-46239408BE71}"/>
              </a:ext>
            </a:extLst>
          </p:cNvPr>
          <p:cNvSpPr>
            <a:spLocks noGrp="1"/>
          </p:cNvSpPr>
          <p:nvPr>
            <p:ph idx="1"/>
          </p:nvPr>
        </p:nvSpPr>
        <p:spPr/>
        <p:txBody>
          <a:bodyPr/>
          <a:lstStyle/>
          <a:p>
            <a:endParaRPr lang="es-ES" dirty="0"/>
          </a:p>
        </p:txBody>
      </p:sp>
      <p:pic>
        <p:nvPicPr>
          <p:cNvPr id="4" name="image59.png">
            <a:extLst>
              <a:ext uri="{FF2B5EF4-FFF2-40B4-BE49-F238E27FC236}">
                <a16:creationId xmlns:a16="http://schemas.microsoft.com/office/drawing/2014/main" id="{17FBFCA2-7C1F-4C04-8C0D-C0A63D0BF1A7}"/>
              </a:ext>
            </a:extLst>
          </p:cNvPr>
          <p:cNvPicPr>
            <a:picLocks noChangeAspect="1"/>
          </p:cNvPicPr>
          <p:nvPr/>
        </p:nvPicPr>
        <p:blipFill>
          <a:blip r:embed="rId3" cstate="print"/>
          <a:stretch>
            <a:fillRect/>
          </a:stretch>
        </p:blipFill>
        <p:spPr>
          <a:xfrm>
            <a:off x="1066800" y="2057400"/>
            <a:ext cx="7166074" cy="3281363"/>
          </a:xfrm>
          <a:prstGeom prst="rect">
            <a:avLst/>
          </a:prstGeom>
        </p:spPr>
      </p:pic>
    </p:spTree>
    <p:extLst>
      <p:ext uri="{BB962C8B-B14F-4D97-AF65-F5344CB8AC3E}">
        <p14:creationId xmlns:p14="http://schemas.microsoft.com/office/powerpoint/2010/main" val="2487496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24DFA1-B180-4B2D-AF5E-FA00C5217644}"/>
              </a:ext>
            </a:extLst>
          </p:cNvPr>
          <p:cNvSpPr>
            <a:spLocks noGrp="1"/>
          </p:cNvSpPr>
          <p:nvPr>
            <p:ph type="title"/>
          </p:nvPr>
        </p:nvSpPr>
        <p:spPr/>
        <p:txBody>
          <a:bodyPr/>
          <a:lstStyle/>
          <a:p>
            <a:r>
              <a:rPr lang="es-ES" dirty="0"/>
              <a:t>Tipos de SO según maneje los procesos/usuarios</a:t>
            </a:r>
          </a:p>
        </p:txBody>
      </p:sp>
      <p:sp>
        <p:nvSpPr>
          <p:cNvPr id="3" name="Marcador de contenido 2">
            <a:extLst>
              <a:ext uri="{FF2B5EF4-FFF2-40B4-BE49-F238E27FC236}">
                <a16:creationId xmlns:a16="http://schemas.microsoft.com/office/drawing/2014/main" id="{2527EB29-AB8F-478C-A537-D3DEC2D000B1}"/>
              </a:ext>
            </a:extLst>
          </p:cNvPr>
          <p:cNvSpPr>
            <a:spLocks noGrp="1"/>
          </p:cNvSpPr>
          <p:nvPr>
            <p:ph idx="1"/>
          </p:nvPr>
        </p:nvSpPr>
        <p:spPr/>
        <p:txBody>
          <a:bodyPr>
            <a:normAutofit/>
          </a:bodyPr>
          <a:lstStyle/>
          <a:p>
            <a:pPr marL="342900" marR="891540" lvl="0" indent="-342900" algn="just">
              <a:lnSpc>
                <a:spcPct val="102000"/>
              </a:lnSpc>
              <a:spcAft>
                <a:spcPts val="0"/>
              </a:spcAft>
              <a:buSzPts val="1000"/>
              <a:buFont typeface="Arial" panose="020B0604020202020204" pitchFamily="34" charset="0"/>
              <a:buChar char="•"/>
              <a:tabLst>
                <a:tab pos="166243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Monotarea, también llamado </a:t>
            </a:r>
            <a:r>
              <a:rPr lang="es-ES" sz="1800" dirty="0" err="1">
                <a:effectLst/>
                <a:latin typeface="Arial" panose="020B0604020202020204" pitchFamily="34" charset="0"/>
                <a:ea typeface="Arial" panose="020B0604020202020204" pitchFamily="34" charset="0"/>
                <a:cs typeface="Times New Roman" panose="02020603050405020304" pitchFamily="18" charset="0"/>
              </a:rPr>
              <a:t>monoproceso</a:t>
            </a:r>
            <a:r>
              <a:rPr lang="es-ES" sz="1800" dirty="0">
                <a:effectLst/>
                <a:latin typeface="Arial" panose="020B0604020202020204" pitchFamily="34" charset="0"/>
                <a:ea typeface="Arial" panose="020B0604020202020204" pitchFamily="34" charset="0"/>
                <a:cs typeface="Times New Roman" panose="02020603050405020304" pitchFamily="18" charset="0"/>
              </a:rPr>
              <a:t>. Este tipo de sistemas operativos sólo permite que exista un proceso en cada instante.</a:t>
            </a:r>
          </a:p>
          <a:p>
            <a:pPr marL="342900" marR="891540" lvl="0" indent="-342900" algn="just">
              <a:lnSpc>
                <a:spcPct val="102000"/>
              </a:lnSpc>
              <a:spcAft>
                <a:spcPts val="0"/>
              </a:spcAft>
              <a:buSzPts val="1000"/>
              <a:buFont typeface="Arial" panose="020B0604020202020204" pitchFamily="34" charset="0"/>
              <a:buChar char="•"/>
              <a:tabLst>
                <a:tab pos="1662430" algn="l"/>
              </a:tabLst>
            </a:pPr>
            <a:endParaRPr lang="es-ES" sz="1800" dirty="0">
              <a:effectLst/>
              <a:latin typeface="Times New Roman" panose="02020603050405020304" pitchFamily="18" charset="0"/>
              <a:ea typeface="Arial" panose="020B0604020202020204" pitchFamily="34" charset="0"/>
            </a:endParaRPr>
          </a:p>
          <a:p>
            <a:pPr marL="342900" marR="891540" lvl="0" indent="-342900" algn="just">
              <a:lnSpc>
                <a:spcPct val="100000"/>
              </a:lnSpc>
              <a:spcAft>
                <a:spcPts val="0"/>
              </a:spcAft>
              <a:buSzPts val="1000"/>
              <a:buFont typeface="Arial" panose="020B0604020202020204" pitchFamily="34" charset="0"/>
              <a:buChar char="•"/>
              <a:tabLst>
                <a:tab pos="166243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Multitarea o multiproceso. Permite que coexistan varios procesos activos a la vez. El sistema operativo se encarga de ir repartiendo el tiempo del procesador entre estos </a:t>
            </a:r>
            <a:r>
              <a:rPr lang="es-ES" sz="1800" spc="-10" dirty="0">
                <a:effectLst/>
                <a:latin typeface="Arial" panose="020B0604020202020204" pitchFamily="34" charset="0"/>
                <a:ea typeface="Arial" panose="020B0604020202020204" pitchFamily="34" charset="0"/>
                <a:cs typeface="Times New Roman" panose="02020603050405020304" pitchFamily="18" charset="0"/>
              </a:rPr>
              <a:t>procesos.</a:t>
            </a:r>
          </a:p>
          <a:p>
            <a:pPr marL="342900" marR="891540" lvl="0" indent="-342900" algn="just">
              <a:lnSpc>
                <a:spcPct val="100000"/>
              </a:lnSpc>
              <a:spcAft>
                <a:spcPts val="0"/>
              </a:spcAft>
              <a:buSzPts val="1000"/>
              <a:buFont typeface="Arial" panose="020B0604020202020204" pitchFamily="34" charset="0"/>
              <a:buChar char="•"/>
              <a:tabLst>
                <a:tab pos="1662430" algn="l"/>
              </a:tabLst>
            </a:pPr>
            <a:endParaRPr lang="es-ES" sz="1800" dirty="0">
              <a:effectLst/>
              <a:latin typeface="Times New Roman" panose="02020603050405020304" pitchFamily="18" charset="0"/>
              <a:ea typeface="Arial" panose="020B0604020202020204" pitchFamily="34" charset="0"/>
            </a:endParaRPr>
          </a:p>
          <a:p>
            <a:pPr marL="342900" lvl="0" indent="-342900" algn="just">
              <a:lnSpc>
                <a:spcPts val="1140"/>
              </a:lnSpc>
              <a:buSzPts val="1000"/>
              <a:buFont typeface="Arial" panose="020B0604020202020204" pitchFamily="34" charset="0"/>
              <a:buChar char="•"/>
              <a:tabLst>
                <a:tab pos="166243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Monousuario.</a:t>
            </a:r>
            <a:r>
              <a:rPr lang="es-ES" sz="1800" spc="-10" dirty="0">
                <a:effectLst/>
                <a:latin typeface="Arial" panose="020B0604020202020204" pitchFamily="34" charset="0"/>
                <a:ea typeface="Arial" panose="020B0604020202020204" pitchFamily="34" charset="0"/>
                <a:cs typeface="Times New Roman" panose="02020603050405020304" pitchFamily="18" charset="0"/>
              </a:rPr>
              <a:t>,</a:t>
            </a:r>
          </a:p>
          <a:p>
            <a:pPr marL="342900" lvl="0" indent="-342900" algn="just">
              <a:lnSpc>
                <a:spcPts val="1140"/>
              </a:lnSpc>
              <a:buSzPts val="1000"/>
              <a:buFont typeface="Arial" panose="020B0604020202020204" pitchFamily="34" charset="0"/>
              <a:buChar char="•"/>
              <a:tabLst>
                <a:tab pos="1662430" algn="l"/>
              </a:tabLst>
            </a:pPr>
            <a:endParaRPr lang="es-ES" sz="1800" dirty="0">
              <a:effectLst/>
              <a:latin typeface="Times New Roman" panose="02020603050405020304" pitchFamily="18" charset="0"/>
              <a:ea typeface="Arial" panose="020B0604020202020204" pitchFamily="34" charset="0"/>
            </a:endParaRPr>
          </a:p>
          <a:p>
            <a:pPr marL="342900" marR="889000" lvl="0" indent="-342900" algn="just">
              <a:lnSpc>
                <a:spcPct val="103000"/>
              </a:lnSpc>
              <a:spcBef>
                <a:spcPts val="15"/>
              </a:spcBef>
              <a:spcAft>
                <a:spcPts val="0"/>
              </a:spcAft>
              <a:buSzPts val="1000"/>
              <a:buFont typeface="Arial" panose="020B0604020202020204" pitchFamily="34" charset="0"/>
              <a:buChar char="•"/>
              <a:tabLst>
                <a:tab pos="166243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Multiusuario. </a:t>
            </a:r>
            <a:endParaRPr lang="es-ES" dirty="0"/>
          </a:p>
        </p:txBody>
      </p:sp>
    </p:spTree>
    <p:extLst>
      <p:ext uri="{BB962C8B-B14F-4D97-AF65-F5344CB8AC3E}">
        <p14:creationId xmlns:p14="http://schemas.microsoft.com/office/powerpoint/2010/main" val="765156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31EF46-8D4E-4E96-94EF-269B6DC63B9E}"/>
              </a:ext>
            </a:extLst>
          </p:cNvPr>
          <p:cNvSpPr>
            <a:spLocks noGrp="1"/>
          </p:cNvSpPr>
          <p:nvPr>
            <p:ph type="title"/>
          </p:nvPr>
        </p:nvSpPr>
        <p:spPr/>
        <p:txBody>
          <a:bodyPr/>
          <a:lstStyle/>
          <a:p>
            <a:r>
              <a:rPr lang="es-ES" dirty="0"/>
              <a:t>Servicios de Procesos</a:t>
            </a:r>
          </a:p>
        </p:txBody>
      </p:sp>
      <p:sp>
        <p:nvSpPr>
          <p:cNvPr id="3" name="Marcador de contenido 2">
            <a:extLst>
              <a:ext uri="{FF2B5EF4-FFF2-40B4-BE49-F238E27FC236}">
                <a16:creationId xmlns:a16="http://schemas.microsoft.com/office/drawing/2014/main" id="{BBE0C324-0B49-468E-A589-4209C8DA52F7}"/>
              </a:ext>
            </a:extLst>
          </p:cNvPr>
          <p:cNvSpPr>
            <a:spLocks noGrp="1"/>
          </p:cNvSpPr>
          <p:nvPr>
            <p:ph idx="1"/>
          </p:nvPr>
        </p:nvSpPr>
        <p:spPr/>
        <p:txBody>
          <a:bodyPr>
            <a:normAutofit/>
          </a:bodyPr>
          <a:lstStyle/>
          <a:p>
            <a:r>
              <a:rPr lang="es-ES" dirty="0"/>
              <a:t>Creación de un Proceso</a:t>
            </a:r>
          </a:p>
          <a:p>
            <a:pPr lvl="1"/>
            <a:r>
              <a:rPr lang="es-ES" dirty="0"/>
              <a:t>Creación a partir de un proceso padre (UNIX)</a:t>
            </a:r>
          </a:p>
          <a:p>
            <a:pPr lvl="1"/>
            <a:r>
              <a:rPr lang="es-ES" dirty="0"/>
              <a:t>Creación a partir de un </a:t>
            </a:r>
            <a:r>
              <a:rPr lang="es-ES" dirty="0" err="1"/>
              <a:t>ficher</a:t>
            </a:r>
            <a:r>
              <a:rPr lang="es-ES" dirty="0"/>
              <a:t> </a:t>
            </a:r>
            <a:r>
              <a:rPr lang="es-ES" dirty="0" err="1"/>
              <a:t>oejecutable</a:t>
            </a:r>
            <a:r>
              <a:rPr lang="es-ES" dirty="0"/>
              <a:t> (Windows)</a:t>
            </a:r>
          </a:p>
          <a:p>
            <a:endParaRPr lang="es-ES" dirty="0"/>
          </a:p>
          <a:p>
            <a:r>
              <a:rPr lang="es-ES" dirty="0"/>
              <a:t>Ejecución de un proceso (</a:t>
            </a:r>
            <a:r>
              <a:rPr lang="es-ES" dirty="0" err="1"/>
              <a:t>batch</a:t>
            </a:r>
            <a:r>
              <a:rPr lang="es-ES" dirty="0"/>
              <a:t> o interactiva)</a:t>
            </a:r>
          </a:p>
          <a:p>
            <a:endParaRPr lang="es-ES" dirty="0"/>
          </a:p>
          <a:p>
            <a:r>
              <a:rPr lang="es-ES" dirty="0"/>
              <a:t>Finalizar un proceso</a:t>
            </a:r>
          </a:p>
          <a:p>
            <a:pPr marL="742950" lvl="1" indent="-285750">
              <a:buSzPts val="1000"/>
              <a:buFont typeface="Arial" panose="020B0604020202020204" pitchFamily="34" charset="0"/>
              <a:buChar char="—"/>
              <a:tabLst>
                <a:tab pos="200279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Ha</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terminado</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a:t>
            </a:r>
            <a:r>
              <a:rPr lang="es-ES" sz="1800" spc="-3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ejecutar</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el</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spc="-10" dirty="0">
                <a:effectLst/>
                <a:latin typeface="Arial" panose="020B0604020202020204" pitchFamily="34" charset="0"/>
                <a:ea typeface="Arial" panose="020B0604020202020204" pitchFamily="34" charset="0"/>
                <a:cs typeface="Times New Roman" panose="02020603050405020304" pitchFamily="18" charset="0"/>
              </a:rPr>
              <a:t>programa.</a:t>
            </a:r>
            <a:endParaRPr lang="es-ES" sz="2400" dirty="0">
              <a:effectLst/>
              <a:latin typeface="Times New Roman" panose="02020603050405020304" pitchFamily="18" charset="0"/>
              <a:ea typeface="Arial" panose="020B0604020202020204" pitchFamily="34" charset="0"/>
            </a:endParaRPr>
          </a:p>
          <a:p>
            <a:pPr marL="742950" marR="891540" lvl="1" indent="-285750">
              <a:lnSpc>
                <a:spcPct val="105000"/>
              </a:lnSpc>
              <a:spcBef>
                <a:spcPts val="55"/>
              </a:spcBef>
              <a:spcAft>
                <a:spcPts val="0"/>
              </a:spcAft>
              <a:buSzPts val="1000"/>
              <a:buFont typeface="Arial" panose="020B0604020202020204" pitchFamily="34" charset="0"/>
              <a:buChar char="—"/>
              <a:tabLst>
                <a:tab pos="2010410"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Se</a:t>
            </a:r>
            <a:r>
              <a:rPr lang="es-ES" sz="1800" spc="18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produce</a:t>
            </a:r>
            <a:r>
              <a:rPr lang="es-ES" sz="1800" spc="17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una</a:t>
            </a:r>
            <a:r>
              <a:rPr lang="es-ES" sz="1800" spc="17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condición</a:t>
            </a:r>
            <a:r>
              <a:rPr lang="es-ES" sz="1800" spc="18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a:t>
            </a:r>
            <a:r>
              <a:rPr lang="es-ES" sz="1800" spc="17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error</a:t>
            </a:r>
            <a:r>
              <a:rPr lang="es-ES" sz="1800" spc="17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en</a:t>
            </a:r>
            <a:r>
              <a:rPr lang="es-ES" sz="1800" spc="18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su</a:t>
            </a:r>
            <a:r>
              <a:rPr lang="es-ES" sz="1800" spc="18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ejecución</a:t>
            </a:r>
            <a:r>
              <a:rPr lang="es-ES" sz="1800" spc="17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a:t>
            </a:r>
            <a:r>
              <a:rPr lang="es-ES" sz="1800" spc="18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ej.;</a:t>
            </a:r>
            <a:r>
              <a:rPr lang="es-ES" sz="1800" spc="18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división</a:t>
            </a:r>
            <a:r>
              <a:rPr lang="es-ES" sz="1800" spc="17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por</a:t>
            </a:r>
            <a:r>
              <a:rPr lang="es-ES" sz="1800" spc="18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O</a:t>
            </a:r>
            <a:r>
              <a:rPr lang="es-ES" sz="1800" spc="17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err="1">
                <a:effectLst/>
                <a:latin typeface="Arial" panose="020B0604020202020204" pitchFamily="34" charset="0"/>
                <a:ea typeface="Arial" panose="020B0604020202020204" pitchFamily="34" charset="0"/>
                <a:cs typeface="Times New Roman" panose="02020603050405020304" pitchFamily="18" charset="0"/>
              </a:rPr>
              <a:t>o</a:t>
            </a:r>
            <a:r>
              <a:rPr lang="es-ES" sz="1800" dirty="0">
                <a:effectLst/>
                <a:latin typeface="Arial" panose="020B0604020202020204" pitchFamily="34" charset="0"/>
                <a:ea typeface="Arial" panose="020B0604020202020204" pitchFamily="34" charset="0"/>
                <a:cs typeface="Times New Roman" panose="02020603050405020304" pitchFamily="18" charset="0"/>
              </a:rPr>
              <a:t> violación de memoria).</a:t>
            </a:r>
            <a:endParaRPr lang="es-ES" sz="2400" dirty="0">
              <a:effectLst/>
              <a:latin typeface="Times New Roman" panose="02020603050405020304" pitchFamily="18" charset="0"/>
              <a:ea typeface="Arial" panose="020B0604020202020204" pitchFamily="34" charset="0"/>
            </a:endParaRPr>
          </a:p>
          <a:p>
            <a:pPr marL="742950" lvl="1" indent="-285750">
              <a:lnSpc>
                <a:spcPts val="1125"/>
              </a:lnSpc>
              <a:buSzPts val="1000"/>
              <a:buFont typeface="Arial" panose="020B0604020202020204" pitchFamily="34" charset="0"/>
              <a:buChar char="—"/>
              <a:tabLst>
                <a:tab pos="200215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Otro</a:t>
            </a:r>
            <a:r>
              <a:rPr lang="es-ES" sz="1800" spc="-3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proceso</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o</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el</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usuario</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deciden</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que</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ha</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spc="-10" dirty="0">
                <a:effectLst/>
                <a:latin typeface="Arial" panose="020B0604020202020204" pitchFamily="34" charset="0"/>
                <a:ea typeface="Arial" panose="020B0604020202020204" pitchFamily="34" charset="0"/>
                <a:cs typeface="Times New Roman" panose="02020603050405020304" pitchFamily="18" charset="0"/>
              </a:rPr>
              <a:t>terminar.</a:t>
            </a:r>
            <a:endParaRPr lang="es-ES" sz="2400" dirty="0">
              <a:effectLst/>
              <a:latin typeface="Times New Roman" panose="02020603050405020304" pitchFamily="18" charset="0"/>
              <a:ea typeface="Arial" panose="020B0604020202020204" pitchFamily="34" charset="0"/>
            </a:endParaRPr>
          </a:p>
          <a:p>
            <a:r>
              <a:rPr lang="es-ES" dirty="0"/>
              <a:t>Cambio de Programa</a:t>
            </a:r>
          </a:p>
        </p:txBody>
      </p:sp>
    </p:spTree>
    <p:extLst>
      <p:ext uri="{BB962C8B-B14F-4D97-AF65-F5344CB8AC3E}">
        <p14:creationId xmlns:p14="http://schemas.microsoft.com/office/powerpoint/2010/main" val="1034222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1130" y="368934"/>
            <a:ext cx="3230245" cy="513080"/>
          </a:xfrm>
          <a:prstGeom prst="rect">
            <a:avLst/>
          </a:prstGeom>
        </p:spPr>
        <p:txBody>
          <a:bodyPr vert="horz" wrap="square" lIns="0" tIns="12700" rIns="0" bIns="0" rtlCol="0">
            <a:spAutoFit/>
          </a:bodyPr>
          <a:lstStyle/>
          <a:p>
            <a:pPr marL="12700">
              <a:lnSpc>
                <a:spcPct val="100000"/>
              </a:lnSpc>
              <a:spcBef>
                <a:spcPts val="100"/>
              </a:spcBef>
            </a:pPr>
            <a:r>
              <a:rPr sz="3200" spc="-120" dirty="0"/>
              <a:t>Gestor </a:t>
            </a:r>
            <a:r>
              <a:rPr sz="3200" spc="-130" dirty="0"/>
              <a:t>de</a:t>
            </a:r>
            <a:r>
              <a:rPr sz="3200" spc="-420" dirty="0"/>
              <a:t> </a:t>
            </a:r>
            <a:r>
              <a:rPr sz="3200" spc="-125" dirty="0"/>
              <a:t>memoria</a:t>
            </a:r>
            <a:endParaRPr sz="3200"/>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5" name="object 5"/>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48</a:t>
            </a:fld>
            <a:endParaRPr spc="-25" dirty="0">
              <a:latin typeface="Trebuchet MS"/>
              <a:cs typeface="Trebuchet MS"/>
            </a:endParaRPr>
          </a:p>
        </p:txBody>
      </p:sp>
      <p:sp>
        <p:nvSpPr>
          <p:cNvPr id="3" name="object 3"/>
          <p:cNvSpPr txBox="1"/>
          <p:nvPr/>
        </p:nvSpPr>
        <p:spPr>
          <a:xfrm>
            <a:off x="228601" y="1301775"/>
            <a:ext cx="8686800" cy="5114221"/>
          </a:xfrm>
          <a:prstGeom prst="rect">
            <a:avLst/>
          </a:prstGeom>
        </p:spPr>
        <p:txBody>
          <a:bodyPr vert="horz" wrap="square" lIns="0" tIns="33020" rIns="0" bIns="0" rtlCol="0">
            <a:spAutoFit/>
          </a:bodyPr>
          <a:lstStyle/>
          <a:p>
            <a:pPr marL="355600" marR="5080" indent="-342900">
              <a:lnSpc>
                <a:spcPts val="3300"/>
              </a:lnSpc>
              <a:spcBef>
                <a:spcPts val="260"/>
              </a:spcBef>
              <a:buChar char="•"/>
              <a:tabLst>
                <a:tab pos="354965" algn="l"/>
                <a:tab pos="355600" algn="l"/>
              </a:tabLst>
            </a:pPr>
            <a:r>
              <a:rPr sz="2800" spc="-70" dirty="0">
                <a:latin typeface="Trebuchet MS"/>
                <a:cs typeface="Trebuchet MS"/>
              </a:rPr>
              <a:t>Memoria:</a:t>
            </a:r>
            <a:r>
              <a:rPr sz="2800" spc="-215" dirty="0">
                <a:latin typeface="Trebuchet MS"/>
                <a:cs typeface="Trebuchet MS"/>
              </a:rPr>
              <a:t> </a:t>
            </a:r>
            <a:r>
              <a:rPr sz="2800" spc="-130" dirty="0">
                <a:latin typeface="Trebuchet MS"/>
                <a:cs typeface="Trebuchet MS"/>
              </a:rPr>
              <a:t>vector</a:t>
            </a:r>
            <a:r>
              <a:rPr sz="2800" spc="-215" dirty="0">
                <a:latin typeface="Trebuchet MS"/>
                <a:cs typeface="Trebuchet MS"/>
              </a:rPr>
              <a:t> </a:t>
            </a:r>
            <a:r>
              <a:rPr sz="2800" spc="-95" dirty="0">
                <a:latin typeface="Trebuchet MS"/>
                <a:cs typeface="Trebuchet MS"/>
              </a:rPr>
              <a:t>enorme</a:t>
            </a:r>
            <a:r>
              <a:rPr sz="2800" spc="-215" dirty="0">
                <a:latin typeface="Trebuchet MS"/>
                <a:cs typeface="Trebuchet MS"/>
              </a:rPr>
              <a:t> </a:t>
            </a:r>
            <a:r>
              <a:rPr sz="2800" spc="-114" dirty="0">
                <a:latin typeface="Trebuchet MS"/>
                <a:cs typeface="Trebuchet MS"/>
              </a:rPr>
              <a:t>de</a:t>
            </a:r>
            <a:r>
              <a:rPr sz="2800" spc="-215" dirty="0">
                <a:latin typeface="Trebuchet MS"/>
                <a:cs typeface="Trebuchet MS"/>
              </a:rPr>
              <a:t> </a:t>
            </a:r>
            <a:r>
              <a:rPr sz="2800" spc="-114" dirty="0">
                <a:latin typeface="Trebuchet MS"/>
                <a:cs typeface="Trebuchet MS"/>
              </a:rPr>
              <a:t>palabras</a:t>
            </a:r>
            <a:r>
              <a:rPr sz="2800" spc="-215" dirty="0">
                <a:latin typeface="Trebuchet MS"/>
                <a:cs typeface="Trebuchet MS"/>
              </a:rPr>
              <a:t> </a:t>
            </a:r>
            <a:r>
              <a:rPr sz="2800" spc="-30" dirty="0">
                <a:latin typeface="Trebuchet MS"/>
                <a:cs typeface="Trebuchet MS"/>
              </a:rPr>
              <a:t>o</a:t>
            </a:r>
            <a:r>
              <a:rPr sz="2800" spc="-215" dirty="0">
                <a:latin typeface="Trebuchet MS"/>
                <a:cs typeface="Trebuchet MS"/>
              </a:rPr>
              <a:t> </a:t>
            </a:r>
            <a:r>
              <a:rPr sz="2800" spc="-150" dirty="0">
                <a:latin typeface="Trebuchet MS"/>
                <a:cs typeface="Trebuchet MS"/>
              </a:rPr>
              <a:t>bytes,</a:t>
            </a:r>
            <a:r>
              <a:rPr sz="2800" spc="-215" dirty="0">
                <a:latin typeface="Trebuchet MS"/>
                <a:cs typeface="Trebuchet MS"/>
              </a:rPr>
              <a:t> </a:t>
            </a:r>
            <a:r>
              <a:rPr sz="2800" spc="-140" dirty="0">
                <a:latin typeface="Trebuchet MS"/>
                <a:cs typeface="Trebuchet MS"/>
              </a:rPr>
              <a:t>cada  </a:t>
            </a:r>
            <a:r>
              <a:rPr sz="2800" spc="-50" dirty="0">
                <a:latin typeface="Trebuchet MS"/>
                <a:cs typeface="Trebuchet MS"/>
              </a:rPr>
              <a:t>uno </a:t>
            </a:r>
            <a:r>
              <a:rPr sz="2800" spc="-100" dirty="0">
                <a:latin typeface="Trebuchet MS"/>
                <a:cs typeface="Trebuchet MS"/>
              </a:rPr>
              <a:t>con </a:t>
            </a:r>
            <a:r>
              <a:rPr sz="2800" spc="-50" dirty="0">
                <a:latin typeface="Trebuchet MS"/>
                <a:cs typeface="Trebuchet MS"/>
              </a:rPr>
              <a:t>su</a:t>
            </a:r>
            <a:r>
              <a:rPr sz="2800" spc="-610" dirty="0">
                <a:latin typeface="Trebuchet MS"/>
                <a:cs typeface="Trebuchet MS"/>
              </a:rPr>
              <a:t> </a:t>
            </a:r>
            <a:r>
              <a:rPr sz="2800" spc="-105" dirty="0">
                <a:latin typeface="Trebuchet MS"/>
                <a:cs typeface="Trebuchet MS"/>
              </a:rPr>
              <a:t>propia </a:t>
            </a:r>
            <a:r>
              <a:rPr sz="2800" spc="-150" dirty="0">
                <a:latin typeface="Trebuchet MS"/>
                <a:cs typeface="Trebuchet MS"/>
              </a:rPr>
              <a:t>dirección.</a:t>
            </a:r>
            <a:endParaRPr sz="2800" dirty="0">
              <a:latin typeface="Trebuchet MS"/>
              <a:cs typeface="Trebuchet MS"/>
            </a:endParaRPr>
          </a:p>
          <a:p>
            <a:pPr marL="755650" lvl="1" indent="-285750">
              <a:lnSpc>
                <a:spcPct val="100000"/>
              </a:lnSpc>
              <a:spcBef>
                <a:spcPts val="515"/>
              </a:spcBef>
              <a:buChar char="–"/>
              <a:tabLst>
                <a:tab pos="755650" algn="l"/>
              </a:tabLst>
            </a:pPr>
            <a:r>
              <a:rPr sz="2400" spc="-100" dirty="0">
                <a:latin typeface="Trebuchet MS"/>
                <a:cs typeface="Trebuchet MS"/>
              </a:rPr>
              <a:t>Compartido </a:t>
            </a:r>
            <a:r>
              <a:rPr sz="2400" spc="-70" dirty="0">
                <a:latin typeface="Trebuchet MS"/>
                <a:cs typeface="Trebuchet MS"/>
              </a:rPr>
              <a:t>por </a:t>
            </a:r>
            <a:r>
              <a:rPr sz="2400" spc="-95" dirty="0">
                <a:latin typeface="Trebuchet MS"/>
                <a:cs typeface="Trebuchet MS"/>
              </a:rPr>
              <a:t>UCP </a:t>
            </a:r>
            <a:r>
              <a:rPr sz="2400" spc="-100" dirty="0">
                <a:latin typeface="Trebuchet MS"/>
                <a:cs typeface="Trebuchet MS"/>
              </a:rPr>
              <a:t>y </a:t>
            </a:r>
            <a:r>
              <a:rPr sz="2400" spc="-85" dirty="0">
                <a:latin typeface="Trebuchet MS"/>
                <a:cs typeface="Trebuchet MS"/>
              </a:rPr>
              <a:t>dispositivos</a:t>
            </a:r>
            <a:r>
              <a:rPr sz="2400" spc="-560" dirty="0">
                <a:latin typeface="Trebuchet MS"/>
                <a:cs typeface="Trebuchet MS"/>
              </a:rPr>
              <a:t> </a:t>
            </a:r>
            <a:r>
              <a:rPr sz="2400" spc="-195" dirty="0">
                <a:latin typeface="Trebuchet MS"/>
                <a:cs typeface="Trebuchet MS"/>
              </a:rPr>
              <a:t>E/S.</a:t>
            </a:r>
            <a:endParaRPr sz="2400" dirty="0">
              <a:latin typeface="Trebuchet MS"/>
              <a:cs typeface="Trebuchet MS"/>
            </a:endParaRPr>
          </a:p>
          <a:p>
            <a:pPr marL="755650" lvl="1" indent="-285750">
              <a:lnSpc>
                <a:spcPct val="100000"/>
              </a:lnSpc>
              <a:spcBef>
                <a:spcPts val="520"/>
              </a:spcBef>
              <a:buChar char="–"/>
              <a:tabLst>
                <a:tab pos="755650" algn="l"/>
              </a:tabLst>
            </a:pPr>
            <a:r>
              <a:rPr sz="2400" spc="-130" dirty="0">
                <a:latin typeface="Trebuchet MS"/>
                <a:cs typeface="Trebuchet MS"/>
              </a:rPr>
              <a:t>Volátil:</a:t>
            </a:r>
            <a:r>
              <a:rPr sz="2400" spc="-190" dirty="0">
                <a:latin typeface="Trebuchet MS"/>
                <a:cs typeface="Trebuchet MS"/>
              </a:rPr>
              <a:t> </a:t>
            </a:r>
            <a:r>
              <a:rPr sz="2400" spc="-105" dirty="0">
                <a:latin typeface="Trebuchet MS"/>
                <a:cs typeface="Trebuchet MS"/>
              </a:rPr>
              <a:t>pierde</a:t>
            </a:r>
            <a:r>
              <a:rPr sz="2400" spc="-185" dirty="0">
                <a:latin typeface="Trebuchet MS"/>
                <a:cs typeface="Trebuchet MS"/>
              </a:rPr>
              <a:t> </a:t>
            </a:r>
            <a:r>
              <a:rPr sz="2400" spc="-45" dirty="0">
                <a:latin typeface="Trebuchet MS"/>
                <a:cs typeface="Trebuchet MS"/>
              </a:rPr>
              <a:t>su</a:t>
            </a:r>
            <a:r>
              <a:rPr sz="2400" spc="-185" dirty="0">
                <a:latin typeface="Trebuchet MS"/>
                <a:cs typeface="Trebuchet MS"/>
              </a:rPr>
              <a:t> </a:t>
            </a:r>
            <a:r>
              <a:rPr sz="2400" spc="-90" dirty="0">
                <a:latin typeface="Trebuchet MS"/>
                <a:cs typeface="Trebuchet MS"/>
              </a:rPr>
              <a:t>contenido</a:t>
            </a:r>
            <a:r>
              <a:rPr sz="2400" spc="-185" dirty="0">
                <a:latin typeface="Trebuchet MS"/>
                <a:cs typeface="Trebuchet MS"/>
              </a:rPr>
              <a:t> </a:t>
            </a:r>
            <a:r>
              <a:rPr sz="2400" spc="-85" dirty="0">
                <a:latin typeface="Trebuchet MS"/>
                <a:cs typeface="Trebuchet MS"/>
              </a:rPr>
              <a:t>si</a:t>
            </a:r>
            <a:r>
              <a:rPr sz="2400" spc="-190" dirty="0">
                <a:latin typeface="Trebuchet MS"/>
                <a:cs typeface="Trebuchet MS"/>
              </a:rPr>
              <a:t> </a:t>
            </a:r>
            <a:r>
              <a:rPr sz="2400" spc="-140" dirty="0">
                <a:latin typeface="Trebuchet MS"/>
                <a:cs typeface="Trebuchet MS"/>
              </a:rPr>
              <a:t>el</a:t>
            </a:r>
            <a:r>
              <a:rPr sz="2400" spc="-185" dirty="0">
                <a:latin typeface="Trebuchet MS"/>
                <a:cs typeface="Trebuchet MS"/>
              </a:rPr>
              <a:t> </a:t>
            </a:r>
            <a:r>
              <a:rPr sz="2400" spc="-95" dirty="0">
                <a:latin typeface="Trebuchet MS"/>
                <a:cs typeface="Trebuchet MS"/>
              </a:rPr>
              <a:t>sistema</a:t>
            </a:r>
            <a:r>
              <a:rPr sz="2400" spc="-185" dirty="0">
                <a:latin typeface="Trebuchet MS"/>
                <a:cs typeface="Trebuchet MS"/>
              </a:rPr>
              <a:t> </a:t>
            </a:r>
            <a:r>
              <a:rPr sz="2400" spc="-165" dirty="0">
                <a:latin typeface="Trebuchet MS"/>
                <a:cs typeface="Trebuchet MS"/>
              </a:rPr>
              <a:t>falla.</a:t>
            </a:r>
            <a:endParaRPr sz="2400" dirty="0">
              <a:latin typeface="Trebuchet MS"/>
              <a:cs typeface="Trebuchet MS"/>
            </a:endParaRPr>
          </a:p>
          <a:p>
            <a:pPr marL="355600" marR="760095" indent="-342900">
              <a:lnSpc>
                <a:spcPts val="3329"/>
              </a:lnSpc>
              <a:spcBef>
                <a:spcPts val="850"/>
              </a:spcBef>
              <a:buChar char="•"/>
              <a:tabLst>
                <a:tab pos="354965" algn="l"/>
                <a:tab pos="355600" algn="l"/>
              </a:tabLst>
            </a:pPr>
            <a:r>
              <a:rPr sz="2800" spc="-160" dirty="0">
                <a:latin typeface="Trebuchet MS"/>
                <a:cs typeface="Trebuchet MS"/>
              </a:rPr>
              <a:t>El</a:t>
            </a:r>
            <a:r>
              <a:rPr sz="2800" spc="-220" dirty="0">
                <a:latin typeface="Trebuchet MS"/>
                <a:cs typeface="Trebuchet MS"/>
              </a:rPr>
              <a:t> </a:t>
            </a:r>
            <a:r>
              <a:rPr sz="2800" spc="-50" dirty="0">
                <a:latin typeface="Trebuchet MS"/>
                <a:cs typeface="Trebuchet MS"/>
              </a:rPr>
              <a:t>SO</a:t>
            </a:r>
            <a:r>
              <a:rPr sz="2800" spc="-215" dirty="0">
                <a:latin typeface="Trebuchet MS"/>
                <a:cs typeface="Trebuchet MS"/>
              </a:rPr>
              <a:t> </a:t>
            </a:r>
            <a:r>
              <a:rPr sz="2800" spc="-140" dirty="0">
                <a:latin typeface="Trebuchet MS"/>
                <a:cs typeface="Trebuchet MS"/>
              </a:rPr>
              <a:t>tiene</a:t>
            </a:r>
            <a:r>
              <a:rPr sz="2800" spc="-215" dirty="0">
                <a:latin typeface="Trebuchet MS"/>
                <a:cs typeface="Trebuchet MS"/>
              </a:rPr>
              <a:t> </a:t>
            </a:r>
            <a:r>
              <a:rPr sz="2800" spc="-160" dirty="0">
                <a:latin typeface="Trebuchet MS"/>
                <a:cs typeface="Trebuchet MS"/>
              </a:rPr>
              <a:t>la</a:t>
            </a:r>
            <a:r>
              <a:rPr sz="2800" spc="-215" dirty="0">
                <a:latin typeface="Trebuchet MS"/>
                <a:cs typeface="Trebuchet MS"/>
              </a:rPr>
              <a:t> </a:t>
            </a:r>
            <a:r>
              <a:rPr sz="2800" spc="-105" dirty="0">
                <a:latin typeface="Trebuchet MS"/>
                <a:cs typeface="Trebuchet MS"/>
              </a:rPr>
              <a:t>responsabilidad</a:t>
            </a:r>
            <a:r>
              <a:rPr sz="2800" spc="-210" dirty="0">
                <a:latin typeface="Trebuchet MS"/>
                <a:cs typeface="Trebuchet MS"/>
              </a:rPr>
              <a:t> </a:t>
            </a:r>
            <a:r>
              <a:rPr sz="2800" spc="-114" dirty="0">
                <a:latin typeface="Trebuchet MS"/>
                <a:cs typeface="Trebuchet MS"/>
              </a:rPr>
              <a:t>de</a:t>
            </a:r>
            <a:r>
              <a:rPr sz="2800" spc="-215" dirty="0">
                <a:latin typeface="Trebuchet MS"/>
                <a:cs typeface="Trebuchet MS"/>
              </a:rPr>
              <a:t> </a:t>
            </a:r>
            <a:r>
              <a:rPr sz="2800" spc="-105" dirty="0">
                <a:latin typeface="Trebuchet MS"/>
                <a:cs typeface="Trebuchet MS"/>
              </a:rPr>
              <a:t>gestionar</a:t>
            </a:r>
            <a:r>
              <a:rPr sz="2800" spc="-220" dirty="0">
                <a:latin typeface="Trebuchet MS"/>
                <a:cs typeface="Trebuchet MS"/>
              </a:rPr>
              <a:t> </a:t>
            </a:r>
            <a:r>
              <a:rPr sz="2800" spc="-85" dirty="0">
                <a:latin typeface="Trebuchet MS"/>
                <a:cs typeface="Trebuchet MS"/>
              </a:rPr>
              <a:t>los  </a:t>
            </a:r>
            <a:r>
              <a:rPr sz="2800" spc="-105" dirty="0">
                <a:latin typeface="Trebuchet MS"/>
                <a:cs typeface="Trebuchet MS"/>
              </a:rPr>
              <a:t>siguientes aspectos </a:t>
            </a:r>
            <a:r>
              <a:rPr sz="2800" spc="-114" dirty="0">
                <a:latin typeface="Trebuchet MS"/>
                <a:cs typeface="Trebuchet MS"/>
              </a:rPr>
              <a:t>de </a:t>
            </a:r>
            <a:r>
              <a:rPr sz="2800" spc="-160" dirty="0">
                <a:latin typeface="Trebuchet MS"/>
                <a:cs typeface="Trebuchet MS"/>
              </a:rPr>
              <a:t>la</a:t>
            </a:r>
            <a:r>
              <a:rPr sz="2800" spc="-545" dirty="0">
                <a:latin typeface="Trebuchet MS"/>
                <a:cs typeface="Trebuchet MS"/>
              </a:rPr>
              <a:t> </a:t>
            </a:r>
            <a:r>
              <a:rPr sz="2800" spc="-130" dirty="0">
                <a:latin typeface="Trebuchet MS"/>
                <a:cs typeface="Trebuchet MS"/>
              </a:rPr>
              <a:t>memoria:</a:t>
            </a:r>
            <a:endParaRPr sz="2800" dirty="0">
              <a:latin typeface="Trebuchet MS"/>
              <a:cs typeface="Trebuchet MS"/>
            </a:endParaRPr>
          </a:p>
          <a:p>
            <a:pPr marL="749300" marR="276860" lvl="1" indent="-279400">
              <a:lnSpc>
                <a:spcPts val="2820"/>
              </a:lnSpc>
              <a:spcBef>
                <a:spcPts val="655"/>
              </a:spcBef>
              <a:buChar char="–"/>
              <a:tabLst>
                <a:tab pos="755650" algn="l"/>
              </a:tabLst>
            </a:pPr>
            <a:r>
              <a:rPr sz="2400" spc="-45" dirty="0">
                <a:latin typeface="Trebuchet MS"/>
                <a:cs typeface="Trebuchet MS"/>
              </a:rPr>
              <a:t>Mantener</a:t>
            </a:r>
            <a:r>
              <a:rPr sz="2400" spc="-185" dirty="0">
                <a:latin typeface="Trebuchet MS"/>
                <a:cs typeface="Trebuchet MS"/>
              </a:rPr>
              <a:t> </a:t>
            </a:r>
            <a:r>
              <a:rPr sz="2400" spc="-55" dirty="0">
                <a:latin typeface="Trebuchet MS"/>
                <a:cs typeface="Trebuchet MS"/>
              </a:rPr>
              <a:t>un</a:t>
            </a:r>
            <a:r>
              <a:rPr sz="2400" spc="-185" dirty="0">
                <a:latin typeface="Trebuchet MS"/>
                <a:cs typeface="Trebuchet MS"/>
              </a:rPr>
              <a:t> </a:t>
            </a:r>
            <a:r>
              <a:rPr sz="2400" spc="-95" dirty="0">
                <a:latin typeface="Trebuchet MS"/>
                <a:cs typeface="Trebuchet MS"/>
              </a:rPr>
              <a:t>mapa</a:t>
            </a:r>
            <a:r>
              <a:rPr sz="2400" spc="-185" dirty="0">
                <a:latin typeface="Trebuchet MS"/>
                <a:cs typeface="Trebuchet MS"/>
              </a:rPr>
              <a:t> </a:t>
            </a:r>
            <a:r>
              <a:rPr sz="2400" spc="-100" dirty="0">
                <a:latin typeface="Trebuchet MS"/>
                <a:cs typeface="Trebuchet MS"/>
              </a:rPr>
              <a:t>de</a:t>
            </a:r>
            <a:r>
              <a:rPr sz="2400" spc="-185" dirty="0">
                <a:latin typeface="Trebuchet MS"/>
                <a:cs typeface="Trebuchet MS"/>
              </a:rPr>
              <a:t> </a:t>
            </a:r>
            <a:r>
              <a:rPr sz="2400" spc="-105" dirty="0">
                <a:latin typeface="Trebuchet MS"/>
                <a:cs typeface="Trebuchet MS"/>
              </a:rPr>
              <a:t>las</a:t>
            </a:r>
            <a:r>
              <a:rPr sz="2400" spc="-180" dirty="0">
                <a:latin typeface="Trebuchet MS"/>
                <a:cs typeface="Trebuchet MS"/>
              </a:rPr>
              <a:t> </a:t>
            </a:r>
            <a:r>
              <a:rPr sz="2400" spc="-100" dirty="0">
                <a:latin typeface="Trebuchet MS"/>
                <a:cs typeface="Trebuchet MS"/>
              </a:rPr>
              <a:t>partes</a:t>
            </a:r>
            <a:r>
              <a:rPr sz="2400" spc="-185" dirty="0">
                <a:latin typeface="Trebuchet MS"/>
                <a:cs typeface="Trebuchet MS"/>
              </a:rPr>
              <a:t> </a:t>
            </a:r>
            <a:r>
              <a:rPr sz="2400" spc="-100" dirty="0">
                <a:latin typeface="Trebuchet MS"/>
                <a:cs typeface="Trebuchet MS"/>
              </a:rPr>
              <a:t>de</a:t>
            </a:r>
            <a:r>
              <a:rPr sz="2400" spc="-185" dirty="0">
                <a:latin typeface="Trebuchet MS"/>
                <a:cs typeface="Trebuchet MS"/>
              </a:rPr>
              <a:t> </a:t>
            </a:r>
            <a:r>
              <a:rPr sz="2400" spc="-95" dirty="0">
                <a:latin typeface="Trebuchet MS"/>
                <a:cs typeface="Trebuchet MS"/>
              </a:rPr>
              <a:t>memoria</a:t>
            </a:r>
            <a:r>
              <a:rPr sz="2400" spc="-185" dirty="0">
                <a:latin typeface="Trebuchet MS"/>
                <a:cs typeface="Trebuchet MS"/>
              </a:rPr>
              <a:t> </a:t>
            </a:r>
            <a:r>
              <a:rPr sz="2400" spc="-85" dirty="0">
                <a:latin typeface="Trebuchet MS"/>
                <a:cs typeface="Trebuchet MS"/>
              </a:rPr>
              <a:t>en</a:t>
            </a:r>
            <a:r>
              <a:rPr sz="2400" spc="-185" dirty="0">
                <a:latin typeface="Trebuchet MS"/>
                <a:cs typeface="Trebuchet MS"/>
              </a:rPr>
              <a:t> </a:t>
            </a:r>
            <a:r>
              <a:rPr sz="2400" spc="-40" dirty="0">
                <a:latin typeface="Trebuchet MS"/>
                <a:cs typeface="Trebuchet MS"/>
              </a:rPr>
              <a:t>uso</a:t>
            </a:r>
            <a:r>
              <a:rPr sz="2400" spc="-180" dirty="0">
                <a:latin typeface="Trebuchet MS"/>
                <a:cs typeface="Trebuchet MS"/>
              </a:rPr>
              <a:t> </a:t>
            </a:r>
            <a:r>
              <a:rPr sz="2400" spc="-100" dirty="0">
                <a:latin typeface="Trebuchet MS"/>
                <a:cs typeface="Trebuchet MS"/>
              </a:rPr>
              <a:t>y  </a:t>
            </a:r>
            <a:r>
              <a:rPr sz="2400" spc="-90" dirty="0">
                <a:latin typeface="Trebuchet MS"/>
                <a:cs typeface="Trebuchet MS"/>
              </a:rPr>
              <a:t>saber quién </a:t>
            </a:r>
            <a:r>
              <a:rPr sz="2400" spc="-105" dirty="0">
                <a:latin typeface="Trebuchet MS"/>
                <a:cs typeface="Trebuchet MS"/>
              </a:rPr>
              <a:t>las está</a:t>
            </a:r>
            <a:r>
              <a:rPr sz="2400" spc="-459" dirty="0">
                <a:latin typeface="Trebuchet MS"/>
                <a:cs typeface="Trebuchet MS"/>
              </a:rPr>
              <a:t> </a:t>
            </a:r>
            <a:r>
              <a:rPr sz="2400" spc="-90" dirty="0">
                <a:latin typeface="Trebuchet MS"/>
                <a:cs typeface="Trebuchet MS"/>
              </a:rPr>
              <a:t>usando.</a:t>
            </a:r>
            <a:endParaRPr sz="2400" dirty="0">
              <a:latin typeface="Trebuchet MS"/>
              <a:cs typeface="Trebuchet MS"/>
            </a:endParaRPr>
          </a:p>
          <a:p>
            <a:pPr marL="749300" marR="141605" lvl="1" indent="-279400">
              <a:lnSpc>
                <a:spcPct val="101499"/>
              </a:lnSpc>
              <a:spcBef>
                <a:spcPts val="470"/>
              </a:spcBef>
              <a:buChar char="–"/>
              <a:tabLst>
                <a:tab pos="755650" algn="l"/>
              </a:tabLst>
            </a:pPr>
            <a:r>
              <a:rPr sz="2400" spc="-105" dirty="0">
                <a:latin typeface="Trebuchet MS"/>
                <a:cs typeface="Trebuchet MS"/>
              </a:rPr>
              <a:t>Decidir</a:t>
            </a:r>
            <a:r>
              <a:rPr sz="2400" spc="-185" dirty="0">
                <a:latin typeface="Trebuchet MS"/>
                <a:cs typeface="Trebuchet MS"/>
              </a:rPr>
              <a:t> </a:t>
            </a:r>
            <a:r>
              <a:rPr sz="2400" spc="-85" dirty="0">
                <a:latin typeface="Trebuchet MS"/>
                <a:cs typeface="Trebuchet MS"/>
              </a:rPr>
              <a:t>qué</a:t>
            </a:r>
            <a:r>
              <a:rPr sz="2400" spc="-185" dirty="0">
                <a:latin typeface="Trebuchet MS"/>
                <a:cs typeface="Trebuchet MS"/>
              </a:rPr>
              <a:t> </a:t>
            </a:r>
            <a:r>
              <a:rPr sz="2400" spc="-75" dirty="0">
                <a:latin typeface="Trebuchet MS"/>
                <a:cs typeface="Trebuchet MS"/>
              </a:rPr>
              <a:t>procesos</a:t>
            </a:r>
            <a:r>
              <a:rPr sz="2400" spc="-185" dirty="0">
                <a:latin typeface="Trebuchet MS"/>
                <a:cs typeface="Trebuchet MS"/>
              </a:rPr>
              <a:t> </a:t>
            </a:r>
            <a:r>
              <a:rPr sz="2400" spc="-75" dirty="0">
                <a:latin typeface="Trebuchet MS"/>
                <a:cs typeface="Trebuchet MS"/>
              </a:rPr>
              <a:t>se</a:t>
            </a:r>
            <a:r>
              <a:rPr sz="2400" spc="-180" dirty="0">
                <a:latin typeface="Trebuchet MS"/>
                <a:cs typeface="Trebuchet MS"/>
              </a:rPr>
              <a:t> </a:t>
            </a:r>
            <a:r>
              <a:rPr sz="2400" spc="-90" dirty="0">
                <a:latin typeface="Trebuchet MS"/>
                <a:cs typeface="Trebuchet MS"/>
              </a:rPr>
              <a:t>deben</a:t>
            </a:r>
            <a:r>
              <a:rPr sz="2400" spc="-185" dirty="0">
                <a:latin typeface="Trebuchet MS"/>
                <a:cs typeface="Trebuchet MS"/>
              </a:rPr>
              <a:t> </a:t>
            </a:r>
            <a:r>
              <a:rPr sz="2400" spc="-140" dirty="0">
                <a:latin typeface="Trebuchet MS"/>
                <a:cs typeface="Trebuchet MS"/>
              </a:rPr>
              <a:t>cargar,</a:t>
            </a:r>
            <a:r>
              <a:rPr sz="2400" spc="-185" dirty="0">
                <a:latin typeface="Trebuchet MS"/>
                <a:cs typeface="Trebuchet MS"/>
              </a:rPr>
              <a:t> </a:t>
            </a:r>
            <a:r>
              <a:rPr sz="2400" spc="-100" dirty="0">
                <a:latin typeface="Trebuchet MS"/>
                <a:cs typeface="Trebuchet MS"/>
              </a:rPr>
              <a:t>y</a:t>
            </a:r>
            <a:r>
              <a:rPr sz="2400" spc="-185" dirty="0">
                <a:latin typeface="Trebuchet MS"/>
                <a:cs typeface="Trebuchet MS"/>
              </a:rPr>
              <a:t> </a:t>
            </a:r>
            <a:r>
              <a:rPr sz="2400" spc="-105" dirty="0">
                <a:latin typeface="Trebuchet MS"/>
                <a:cs typeface="Trebuchet MS"/>
              </a:rPr>
              <a:t>dónde,</a:t>
            </a:r>
            <a:r>
              <a:rPr sz="2400" spc="-180" dirty="0">
                <a:latin typeface="Trebuchet MS"/>
                <a:cs typeface="Trebuchet MS"/>
              </a:rPr>
              <a:t> </a:t>
            </a:r>
            <a:r>
              <a:rPr sz="2400" spc="-85" dirty="0">
                <a:latin typeface="Trebuchet MS"/>
                <a:cs typeface="Trebuchet MS"/>
              </a:rPr>
              <a:t>cuando  </a:t>
            </a:r>
            <a:r>
              <a:rPr sz="2400" spc="-90" dirty="0">
                <a:latin typeface="Trebuchet MS"/>
                <a:cs typeface="Trebuchet MS"/>
              </a:rPr>
              <a:t>hay </a:t>
            </a:r>
            <a:r>
              <a:rPr sz="2400" spc="-95" dirty="0">
                <a:latin typeface="Trebuchet MS"/>
                <a:cs typeface="Trebuchet MS"/>
              </a:rPr>
              <a:t>memoria</a:t>
            </a:r>
            <a:r>
              <a:rPr sz="2400" spc="-285" dirty="0">
                <a:latin typeface="Trebuchet MS"/>
                <a:cs typeface="Trebuchet MS"/>
              </a:rPr>
              <a:t> </a:t>
            </a:r>
            <a:r>
              <a:rPr sz="2400" spc="-105" dirty="0">
                <a:latin typeface="Trebuchet MS"/>
                <a:cs typeface="Trebuchet MS"/>
              </a:rPr>
              <a:t>disponible.</a:t>
            </a:r>
            <a:endParaRPr sz="2400" dirty="0">
              <a:latin typeface="Trebuchet MS"/>
              <a:cs typeface="Trebuchet MS"/>
            </a:endParaRPr>
          </a:p>
          <a:p>
            <a:pPr marL="749300" marR="921385" lvl="1" indent="-279400">
              <a:lnSpc>
                <a:spcPct val="101499"/>
              </a:lnSpc>
              <a:spcBef>
                <a:spcPts val="455"/>
              </a:spcBef>
              <a:buChar char="–"/>
              <a:tabLst>
                <a:tab pos="755650" algn="l"/>
              </a:tabLst>
            </a:pPr>
            <a:r>
              <a:rPr sz="2400" spc="-80" dirty="0">
                <a:latin typeface="Trebuchet MS"/>
                <a:cs typeface="Trebuchet MS"/>
              </a:rPr>
              <a:t>Asignar</a:t>
            </a:r>
            <a:r>
              <a:rPr sz="2400" spc="-180" dirty="0">
                <a:latin typeface="Trebuchet MS"/>
                <a:cs typeface="Trebuchet MS"/>
              </a:rPr>
              <a:t> </a:t>
            </a:r>
            <a:r>
              <a:rPr sz="2400" spc="-100" dirty="0">
                <a:latin typeface="Trebuchet MS"/>
                <a:cs typeface="Trebuchet MS"/>
              </a:rPr>
              <a:t>y</a:t>
            </a:r>
            <a:r>
              <a:rPr sz="2400" spc="-180" dirty="0">
                <a:latin typeface="Trebuchet MS"/>
                <a:cs typeface="Trebuchet MS"/>
              </a:rPr>
              <a:t> </a:t>
            </a:r>
            <a:r>
              <a:rPr sz="2400" spc="-114" dirty="0">
                <a:latin typeface="Trebuchet MS"/>
                <a:cs typeface="Trebuchet MS"/>
              </a:rPr>
              <a:t>liberar</a:t>
            </a:r>
            <a:r>
              <a:rPr sz="2400" spc="-180" dirty="0">
                <a:latin typeface="Trebuchet MS"/>
                <a:cs typeface="Trebuchet MS"/>
              </a:rPr>
              <a:t> </a:t>
            </a:r>
            <a:r>
              <a:rPr sz="2400" spc="-100" dirty="0">
                <a:latin typeface="Trebuchet MS"/>
                <a:cs typeface="Trebuchet MS"/>
              </a:rPr>
              <a:t>espacio</a:t>
            </a:r>
            <a:r>
              <a:rPr sz="2400" spc="-175" dirty="0">
                <a:latin typeface="Trebuchet MS"/>
                <a:cs typeface="Trebuchet MS"/>
              </a:rPr>
              <a:t> </a:t>
            </a:r>
            <a:r>
              <a:rPr sz="2400" spc="-100" dirty="0">
                <a:latin typeface="Trebuchet MS"/>
                <a:cs typeface="Trebuchet MS"/>
              </a:rPr>
              <a:t>de</a:t>
            </a:r>
            <a:r>
              <a:rPr sz="2400" spc="-180" dirty="0">
                <a:latin typeface="Trebuchet MS"/>
                <a:cs typeface="Trebuchet MS"/>
              </a:rPr>
              <a:t> </a:t>
            </a:r>
            <a:r>
              <a:rPr sz="2400" spc="-95" dirty="0">
                <a:latin typeface="Trebuchet MS"/>
                <a:cs typeface="Trebuchet MS"/>
              </a:rPr>
              <a:t>memoria</a:t>
            </a:r>
            <a:r>
              <a:rPr sz="2400" spc="-180" dirty="0">
                <a:latin typeface="Trebuchet MS"/>
                <a:cs typeface="Trebuchet MS"/>
              </a:rPr>
              <a:t> </a:t>
            </a:r>
            <a:r>
              <a:rPr sz="2400" spc="-85" dirty="0">
                <a:latin typeface="Trebuchet MS"/>
                <a:cs typeface="Trebuchet MS"/>
              </a:rPr>
              <a:t>cuando</a:t>
            </a:r>
            <a:r>
              <a:rPr sz="2400" spc="-180" dirty="0">
                <a:latin typeface="Trebuchet MS"/>
                <a:cs typeface="Trebuchet MS"/>
              </a:rPr>
              <a:t> </a:t>
            </a:r>
            <a:r>
              <a:rPr sz="2400" spc="-90" dirty="0">
                <a:latin typeface="Trebuchet MS"/>
                <a:cs typeface="Trebuchet MS"/>
              </a:rPr>
              <a:t>sea  </a:t>
            </a:r>
            <a:r>
              <a:rPr sz="2400" spc="-114" dirty="0" err="1">
                <a:latin typeface="Trebuchet MS"/>
                <a:cs typeface="Trebuchet MS"/>
              </a:rPr>
              <a:t>necesario</a:t>
            </a:r>
            <a:r>
              <a:rPr lang="es-ES" sz="2400" spc="-114" dirty="0">
                <a:latin typeface="Trebuchet MS"/>
                <a:cs typeface="Trebuchet MS"/>
              </a:rPr>
              <a:t> (creación de proceso, o durante ejecución)</a:t>
            </a:r>
            <a:r>
              <a:rPr sz="2400" spc="-114" dirty="0">
                <a:latin typeface="Trebuchet MS"/>
                <a:cs typeface="Trebuchet MS"/>
              </a:rPr>
              <a:t>.</a:t>
            </a:r>
            <a:endParaRPr sz="2400" dirty="0">
              <a:latin typeface="Trebuchet MS"/>
              <a:cs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E082E5-3E03-4BA9-B415-904201CC9D68}"/>
              </a:ext>
            </a:extLst>
          </p:cNvPr>
          <p:cNvSpPr>
            <a:spLocks noGrp="1"/>
          </p:cNvSpPr>
          <p:nvPr>
            <p:ph type="title"/>
          </p:nvPr>
        </p:nvSpPr>
        <p:spPr/>
        <p:txBody>
          <a:bodyPr/>
          <a:lstStyle/>
          <a:p>
            <a:r>
              <a:rPr lang="es-ES" dirty="0"/>
              <a:t>Servicios a Procesos del Gestor de Memoria </a:t>
            </a:r>
          </a:p>
        </p:txBody>
      </p:sp>
      <p:sp>
        <p:nvSpPr>
          <p:cNvPr id="3" name="Marcador de contenido 2">
            <a:extLst>
              <a:ext uri="{FF2B5EF4-FFF2-40B4-BE49-F238E27FC236}">
                <a16:creationId xmlns:a16="http://schemas.microsoft.com/office/drawing/2014/main" id="{80993F50-DB2E-4325-93AA-9CAF7800D004}"/>
              </a:ext>
            </a:extLst>
          </p:cNvPr>
          <p:cNvSpPr>
            <a:spLocks noGrp="1"/>
          </p:cNvSpPr>
          <p:nvPr>
            <p:ph idx="1"/>
          </p:nvPr>
        </p:nvSpPr>
        <p:spPr/>
        <p:txBody>
          <a:bodyPr>
            <a:normAutofit/>
          </a:bodyPr>
          <a:lstStyle/>
          <a:p>
            <a:pPr marL="342900" marR="890905" indent="-342900" algn="just">
              <a:lnSpc>
                <a:spcPct val="100000"/>
              </a:lnSpc>
              <a:buSzPts val="1000"/>
              <a:tabLst>
                <a:tab pos="1751965" algn="l"/>
              </a:tabLst>
            </a:pPr>
            <a:r>
              <a:rPr lang="es-ES" sz="1800" dirty="0">
                <a:effectLst/>
                <a:latin typeface="Arial" panose="020B0604020202020204" pitchFamily="34" charset="0"/>
                <a:ea typeface="Arial" panose="020B0604020202020204" pitchFamily="34" charset="0"/>
                <a:cs typeface="Times New Roman" panose="02020603050405020304" pitchFamily="18" charset="0"/>
              </a:rPr>
              <a:t>Asignar</a:t>
            </a:r>
            <a:r>
              <a:rPr lang="es-ES" sz="1800" spc="-3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memoria</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a</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los</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procesos</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para</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crear</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su</a:t>
            </a:r>
            <a:r>
              <a:rPr lang="es-ES" sz="1800" spc="-25"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imagen</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a:effectLst/>
                <a:latin typeface="Arial" panose="020B0604020202020204" pitchFamily="34" charset="0"/>
                <a:ea typeface="Arial" panose="020B0604020202020204" pitchFamily="34" charset="0"/>
                <a:cs typeface="Times New Roman" panose="02020603050405020304" pitchFamily="18" charset="0"/>
              </a:rPr>
              <a:t>de</a:t>
            </a:r>
            <a:r>
              <a:rPr lang="es-ES" sz="1800" spc="-20" dirty="0">
                <a:effectLst/>
                <a:latin typeface="Arial" panose="020B0604020202020204" pitchFamily="34" charset="0"/>
                <a:ea typeface="Arial" panose="020B0604020202020204" pitchFamily="34" charset="0"/>
                <a:cs typeface="Times New Roman" panose="02020603050405020304" pitchFamily="18" charset="0"/>
              </a:rPr>
              <a:t> </a:t>
            </a:r>
            <a:r>
              <a:rPr lang="es-ES" sz="1800" spc="-10" dirty="0">
                <a:effectLst/>
                <a:latin typeface="Arial" panose="020B0604020202020204" pitchFamily="34" charset="0"/>
                <a:ea typeface="Arial" panose="020B0604020202020204" pitchFamily="34" charset="0"/>
                <a:cs typeface="Times New Roman" panose="02020603050405020304" pitchFamily="18" charset="0"/>
              </a:rPr>
              <a:t>memoria.</a:t>
            </a:r>
            <a:endParaRPr lang="es-ES" sz="1800" dirty="0">
              <a:effectLst/>
              <a:latin typeface="Times New Roman" panose="02020603050405020304" pitchFamily="18" charset="0"/>
              <a:ea typeface="Arial" panose="020B0604020202020204" pitchFamily="34" charset="0"/>
            </a:endParaRPr>
          </a:p>
          <a:p>
            <a:pPr marL="342900" marR="890905" lvl="0" indent="-342900" algn="just">
              <a:lnSpc>
                <a:spcPct val="100000"/>
              </a:lnSpc>
              <a:spcAft>
                <a:spcPts val="0"/>
              </a:spcAft>
              <a:buSzPts val="1000"/>
              <a:buFont typeface="Arial" panose="020B0604020202020204" pitchFamily="34" charset="0"/>
              <a:buChar char="•"/>
              <a:tabLst>
                <a:tab pos="1751965" algn="l"/>
              </a:tabLst>
            </a:pPr>
            <a:r>
              <a:rPr lang="es-ES" sz="1800" b="1" dirty="0">
                <a:effectLst/>
                <a:latin typeface="Arial" panose="020B0604020202020204" pitchFamily="34" charset="0"/>
                <a:ea typeface="Arial" panose="020B0604020202020204" pitchFamily="34" charset="0"/>
                <a:cs typeface="Times New Roman" panose="02020603050405020304" pitchFamily="18" charset="0"/>
              </a:rPr>
              <a:t>Solicitar memoria. </a:t>
            </a:r>
            <a:r>
              <a:rPr lang="es-ES" sz="1800" dirty="0">
                <a:effectLst/>
                <a:latin typeface="Arial" panose="020B0604020202020204" pitchFamily="34" charset="0"/>
                <a:ea typeface="Arial" panose="020B0604020202020204" pitchFamily="34" charset="0"/>
                <a:cs typeface="Times New Roman" panose="02020603050405020304" pitchFamily="18" charset="0"/>
              </a:rPr>
              <a:t>Este servicio aumenta el espacio de datos de la imagen de memoria del proceso. </a:t>
            </a:r>
          </a:p>
          <a:p>
            <a:pPr marL="342900" marR="890905" lvl="0" indent="-342900" algn="just">
              <a:lnSpc>
                <a:spcPct val="100000"/>
              </a:lnSpc>
              <a:spcAft>
                <a:spcPts val="0"/>
              </a:spcAft>
              <a:buSzPts val="1000"/>
              <a:buFont typeface="Arial" panose="020B0604020202020204" pitchFamily="34" charset="0"/>
              <a:buChar char="•"/>
              <a:tabLst>
                <a:tab pos="1751965" algn="l"/>
              </a:tabLst>
            </a:pPr>
            <a:r>
              <a:rPr lang="es-ES" sz="1800" b="1" dirty="0">
                <a:effectLst/>
                <a:latin typeface="Arial" panose="020B0604020202020204" pitchFamily="34" charset="0"/>
                <a:ea typeface="Arial" panose="020B0604020202020204" pitchFamily="34" charset="0"/>
                <a:cs typeface="Times New Roman" panose="02020603050405020304" pitchFamily="18" charset="0"/>
              </a:rPr>
              <a:t>Liberar memoria. </a:t>
            </a:r>
            <a:r>
              <a:rPr lang="es-ES" sz="1800" dirty="0">
                <a:effectLst/>
                <a:latin typeface="Arial" panose="020B0604020202020204" pitchFamily="34" charset="0"/>
                <a:ea typeface="Arial" panose="020B0604020202020204" pitchFamily="34" charset="0"/>
                <a:cs typeface="Times New Roman" panose="02020603050405020304" pitchFamily="18" charset="0"/>
              </a:rPr>
              <a:t>Este servicio sirve para devolver trozos de la memoria del proceso. </a:t>
            </a:r>
          </a:p>
          <a:p>
            <a:pPr marL="342900" marR="890905" lvl="0" indent="-342900" algn="just">
              <a:lnSpc>
                <a:spcPct val="100000"/>
              </a:lnSpc>
              <a:spcAft>
                <a:spcPts val="0"/>
              </a:spcAft>
              <a:buSzPts val="1000"/>
              <a:buFont typeface="Arial" panose="020B0604020202020204" pitchFamily="34" charset="0"/>
              <a:buChar char="•"/>
              <a:tabLst>
                <a:tab pos="1751965" algn="l"/>
              </a:tabLst>
            </a:pPr>
            <a:r>
              <a:rPr lang="es-ES" sz="1800" b="1" dirty="0">
                <a:effectLst/>
                <a:latin typeface="Arial" panose="020B0604020202020204" pitchFamily="34" charset="0"/>
                <a:ea typeface="Arial" panose="020B0604020202020204" pitchFamily="34" charset="0"/>
              </a:rPr>
              <a:t>Compartir</a:t>
            </a:r>
            <a:r>
              <a:rPr lang="es-ES" sz="1800" b="1" spc="-70" dirty="0">
                <a:effectLst/>
                <a:latin typeface="Arial" panose="020B0604020202020204" pitchFamily="34" charset="0"/>
                <a:ea typeface="Arial" panose="020B0604020202020204" pitchFamily="34" charset="0"/>
              </a:rPr>
              <a:t> </a:t>
            </a:r>
            <a:r>
              <a:rPr lang="es-ES" sz="1800" b="1" dirty="0">
                <a:effectLst/>
                <a:latin typeface="Arial" panose="020B0604020202020204" pitchFamily="34" charset="0"/>
                <a:ea typeface="Arial" panose="020B0604020202020204" pitchFamily="34" charset="0"/>
              </a:rPr>
              <a:t>memoria.</a:t>
            </a:r>
            <a:r>
              <a:rPr lang="es-ES" sz="1800" b="1" spc="-7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Dentro</a:t>
            </a:r>
            <a:r>
              <a:rPr lang="es-ES" sz="1800" spc="-5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3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esta</a:t>
            </a:r>
            <a:r>
              <a:rPr lang="es-ES" sz="1800" spc="-3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categoría,</a:t>
            </a:r>
            <a:r>
              <a:rPr lang="es-ES" sz="1800" spc="-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el</a:t>
            </a:r>
            <a:r>
              <a:rPr lang="es-ES" sz="1800" spc="-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gestor</a:t>
            </a:r>
            <a:r>
              <a:rPr lang="es-ES" sz="1800" spc="-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memoria</a:t>
            </a:r>
            <a:r>
              <a:rPr lang="es-ES" sz="1800" spc="-3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se</a:t>
            </a:r>
            <a:r>
              <a:rPr lang="es-ES" sz="1800" spc="-3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encarga</a:t>
            </a:r>
            <a:r>
              <a:rPr lang="es-ES" sz="1800" spc="-2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 ofrecer servicios que permiten que los procesos puedan comunicarse utilizando un segmento de memoria compartida</a:t>
            </a:r>
            <a:endParaRPr lang="es-ES" dirty="0"/>
          </a:p>
        </p:txBody>
      </p:sp>
    </p:spTree>
    <p:extLst>
      <p:ext uri="{BB962C8B-B14F-4D97-AF65-F5344CB8AC3E}">
        <p14:creationId xmlns:p14="http://schemas.microsoft.com/office/powerpoint/2010/main" val="20889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0540" y="185420"/>
            <a:ext cx="5090160" cy="543560"/>
          </a:xfrm>
          <a:prstGeom prst="rect">
            <a:avLst/>
          </a:prstGeom>
        </p:spPr>
        <p:txBody>
          <a:bodyPr vert="horz" wrap="square" lIns="0" tIns="12700" rIns="0" bIns="0" rtlCol="0">
            <a:spAutoFit/>
          </a:bodyPr>
          <a:lstStyle/>
          <a:p>
            <a:pPr marL="12700">
              <a:lnSpc>
                <a:spcPct val="100000"/>
              </a:lnSpc>
              <a:spcBef>
                <a:spcPts val="100"/>
              </a:spcBef>
            </a:pPr>
            <a:r>
              <a:rPr sz="3400" spc="-5" dirty="0">
                <a:latin typeface="Arial"/>
                <a:cs typeface="Arial"/>
              </a:rPr>
              <a:t>Estructura </a:t>
            </a:r>
            <a:r>
              <a:rPr sz="3400" dirty="0">
                <a:latin typeface="Arial"/>
                <a:cs typeface="Arial"/>
              </a:rPr>
              <a:t>del</a:t>
            </a:r>
            <a:r>
              <a:rPr sz="3400" spc="-10" dirty="0">
                <a:latin typeface="Arial"/>
                <a:cs typeface="Arial"/>
              </a:rPr>
              <a:t> </a:t>
            </a:r>
            <a:r>
              <a:rPr sz="3400" spc="-5" dirty="0">
                <a:latin typeface="Arial"/>
                <a:cs typeface="Arial"/>
              </a:rPr>
              <a:t>computador</a:t>
            </a:r>
            <a:endParaRPr sz="3400">
              <a:latin typeface="Arial"/>
              <a:cs typeface="Arial"/>
            </a:endParaRPr>
          </a:p>
        </p:txBody>
      </p:sp>
      <p:sp>
        <p:nvSpPr>
          <p:cNvPr id="5" name="object 5"/>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6" name="object 6"/>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5</a:t>
            </a:fld>
            <a:endParaRPr spc="-25" dirty="0">
              <a:latin typeface="Trebuchet MS"/>
              <a:cs typeface="Trebuchet MS"/>
            </a:endParaRPr>
          </a:p>
        </p:txBody>
      </p:sp>
      <p:sp>
        <p:nvSpPr>
          <p:cNvPr id="4" name="object 4"/>
          <p:cNvSpPr/>
          <p:nvPr/>
        </p:nvSpPr>
        <p:spPr>
          <a:xfrm>
            <a:off x="1371600" y="990600"/>
            <a:ext cx="6629400" cy="4800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0997" y="6281348"/>
            <a:ext cx="4687570" cy="330200"/>
          </a:xfrm>
          <a:prstGeom prst="rect">
            <a:avLst/>
          </a:prstGeom>
        </p:spPr>
        <p:txBody>
          <a:bodyPr vert="horz" wrap="square" lIns="0" tIns="12700" rIns="0" bIns="0" rtlCol="0">
            <a:spAutoFit/>
          </a:bodyPr>
          <a:lstStyle/>
          <a:p>
            <a:pPr marL="38100">
              <a:lnSpc>
                <a:spcPct val="100000"/>
              </a:lnSpc>
              <a:spcBef>
                <a:spcPts val="100"/>
              </a:spcBef>
              <a:tabLst>
                <a:tab pos="323215" algn="l"/>
              </a:tabLst>
            </a:pPr>
            <a:r>
              <a:rPr sz="2000" spc="260" dirty="0">
                <a:latin typeface="Trebuchet MS"/>
                <a:cs typeface="Trebuchet MS"/>
              </a:rPr>
              <a:t>–	</a:t>
            </a:r>
            <a:r>
              <a:rPr sz="2000" spc="-95" dirty="0">
                <a:latin typeface="Trebuchet MS"/>
                <a:cs typeface="Trebuchet MS"/>
              </a:rPr>
              <a:t>Planiﬁcación </a:t>
            </a:r>
            <a:r>
              <a:rPr sz="2000" spc="-80" dirty="0">
                <a:latin typeface="Trebuchet MS"/>
                <a:cs typeface="Trebuchet MS"/>
              </a:rPr>
              <a:t>de </a:t>
            </a:r>
            <a:r>
              <a:rPr sz="2000" spc="-85" dirty="0">
                <a:latin typeface="Trebuchet MS"/>
                <a:cs typeface="Trebuchet MS"/>
              </a:rPr>
              <a:t>accesos</a:t>
            </a:r>
            <a:r>
              <a:rPr sz="2000" spc="-240" dirty="0">
                <a:latin typeface="Trebuchet MS"/>
                <a:cs typeface="Trebuchet MS"/>
              </a:rPr>
              <a:t> </a:t>
            </a:r>
            <a:r>
              <a:rPr sz="2000" spc="-305" dirty="0">
                <a:latin typeface="Trebuchet MS"/>
                <a:cs typeface="Trebuchet MS"/>
              </a:rPr>
              <a:t>a</a:t>
            </a:r>
            <a:r>
              <a:rPr sz="1650" b="1" spc="-457" baseline="-25252" dirty="0">
                <a:solidFill>
                  <a:srgbClr val="262626"/>
                </a:solidFill>
                <a:latin typeface="Carlito"/>
                <a:cs typeface="Carlito"/>
              </a:rPr>
              <a:t>Si</a:t>
            </a:r>
            <a:r>
              <a:rPr sz="2000" spc="-305" dirty="0">
                <a:latin typeface="Trebuchet MS"/>
                <a:cs typeface="Trebuchet MS"/>
              </a:rPr>
              <a:t>l</a:t>
            </a:r>
            <a:r>
              <a:rPr sz="1650" b="1" spc="-457" baseline="-25252" dirty="0">
                <a:solidFill>
                  <a:srgbClr val="262626"/>
                </a:solidFill>
                <a:latin typeface="Carlito"/>
                <a:cs typeface="Carlito"/>
              </a:rPr>
              <a:t>s</a:t>
            </a:r>
            <a:r>
              <a:rPr sz="2000" spc="-305" dirty="0">
                <a:latin typeface="Trebuchet MS"/>
                <a:cs typeface="Trebuchet MS"/>
              </a:rPr>
              <a:t>o</a:t>
            </a:r>
            <a:r>
              <a:rPr sz="1650" b="1" spc="-457" baseline="-25252" dirty="0">
                <a:solidFill>
                  <a:srgbClr val="262626"/>
                </a:solidFill>
                <a:latin typeface="Carlito"/>
                <a:cs typeface="Carlito"/>
              </a:rPr>
              <a:t>te</a:t>
            </a:r>
            <a:r>
              <a:rPr sz="2000" spc="-305" dirty="0">
                <a:latin typeface="Trebuchet MS"/>
                <a:cs typeface="Trebuchet MS"/>
              </a:rPr>
              <a:t>s</a:t>
            </a:r>
            <a:r>
              <a:rPr sz="1650" b="1" spc="-457" baseline="-25252" dirty="0">
                <a:solidFill>
                  <a:srgbClr val="262626"/>
                </a:solidFill>
                <a:latin typeface="Carlito"/>
                <a:cs typeface="Carlito"/>
              </a:rPr>
              <a:t>ma</a:t>
            </a:r>
            <a:r>
              <a:rPr sz="2000" spc="-305" dirty="0">
                <a:latin typeface="Trebuchet MS"/>
                <a:cs typeface="Trebuchet MS"/>
              </a:rPr>
              <a:t>d</a:t>
            </a:r>
            <a:r>
              <a:rPr sz="1650" b="1" spc="-457" baseline="-25252" dirty="0">
                <a:solidFill>
                  <a:srgbClr val="262626"/>
                </a:solidFill>
                <a:latin typeface="Carlito"/>
                <a:cs typeface="Carlito"/>
              </a:rPr>
              <a:t>s</a:t>
            </a:r>
            <a:r>
              <a:rPr sz="1650" b="1" spc="7" baseline="-25252" dirty="0">
                <a:solidFill>
                  <a:srgbClr val="262626"/>
                </a:solidFill>
                <a:latin typeface="Carlito"/>
                <a:cs typeface="Carlito"/>
              </a:rPr>
              <a:t> </a:t>
            </a:r>
            <a:r>
              <a:rPr sz="1650" b="1" spc="-405" baseline="-25252" dirty="0">
                <a:solidFill>
                  <a:srgbClr val="262626"/>
                </a:solidFill>
                <a:latin typeface="Carlito"/>
                <a:cs typeface="Carlito"/>
              </a:rPr>
              <a:t>O</a:t>
            </a:r>
            <a:r>
              <a:rPr sz="2000" spc="-270" dirty="0">
                <a:latin typeface="Trebuchet MS"/>
                <a:cs typeface="Trebuchet MS"/>
              </a:rPr>
              <a:t>is</a:t>
            </a:r>
            <a:r>
              <a:rPr sz="1650" b="1" spc="-405" baseline="-25252" dirty="0">
                <a:solidFill>
                  <a:srgbClr val="262626"/>
                </a:solidFill>
                <a:latin typeface="Carlito"/>
                <a:cs typeface="Carlito"/>
              </a:rPr>
              <a:t>pe</a:t>
            </a:r>
            <a:r>
              <a:rPr sz="2000" spc="-270" dirty="0">
                <a:latin typeface="Trebuchet MS"/>
                <a:cs typeface="Trebuchet MS"/>
              </a:rPr>
              <a:t>p</a:t>
            </a:r>
            <a:r>
              <a:rPr sz="1650" b="1" spc="-405" baseline="-25252" dirty="0">
                <a:solidFill>
                  <a:srgbClr val="262626"/>
                </a:solidFill>
                <a:latin typeface="Carlito"/>
                <a:cs typeface="Carlito"/>
              </a:rPr>
              <a:t>ra</a:t>
            </a:r>
            <a:r>
              <a:rPr sz="2000" spc="-270" dirty="0">
                <a:latin typeface="Trebuchet MS"/>
                <a:cs typeface="Trebuchet MS"/>
              </a:rPr>
              <a:t>o</a:t>
            </a:r>
            <a:r>
              <a:rPr sz="1650" b="1" spc="-405" baseline="-25252" dirty="0">
                <a:solidFill>
                  <a:srgbClr val="262626"/>
                </a:solidFill>
                <a:latin typeface="Carlito"/>
                <a:cs typeface="Carlito"/>
              </a:rPr>
              <a:t>tiv</a:t>
            </a:r>
            <a:r>
              <a:rPr sz="2000" spc="-270" dirty="0">
                <a:latin typeface="Trebuchet MS"/>
                <a:cs typeface="Trebuchet MS"/>
              </a:rPr>
              <a:t>s</a:t>
            </a:r>
            <a:r>
              <a:rPr sz="1650" b="1" spc="-405" baseline="-25252" dirty="0">
                <a:solidFill>
                  <a:srgbClr val="262626"/>
                </a:solidFill>
                <a:latin typeface="Carlito"/>
                <a:cs typeface="Carlito"/>
              </a:rPr>
              <a:t>o</a:t>
            </a:r>
            <a:r>
              <a:rPr sz="2000" spc="-270" dirty="0">
                <a:latin typeface="Trebuchet MS"/>
                <a:cs typeface="Trebuchet MS"/>
              </a:rPr>
              <a:t>i</a:t>
            </a:r>
            <a:r>
              <a:rPr sz="1650" b="1" spc="-405" baseline="-25252" dirty="0">
                <a:solidFill>
                  <a:srgbClr val="262626"/>
                </a:solidFill>
                <a:latin typeface="Carlito"/>
                <a:cs typeface="Carlito"/>
              </a:rPr>
              <a:t>s</a:t>
            </a:r>
            <a:r>
              <a:rPr sz="2000" spc="-270" dirty="0">
                <a:latin typeface="Trebuchet MS"/>
                <a:cs typeface="Trebuchet MS"/>
              </a:rPr>
              <a:t>tivos.</a:t>
            </a:r>
            <a:endParaRPr sz="2000" dirty="0">
              <a:latin typeface="Trebuchet MS"/>
              <a:cs typeface="Trebuchet MS"/>
            </a:endParaRPr>
          </a:p>
        </p:txBody>
      </p:sp>
      <p:sp>
        <p:nvSpPr>
          <p:cNvPr id="3" name="object 3"/>
          <p:cNvSpPr txBox="1">
            <a:spLocks noGrp="1"/>
          </p:cNvSpPr>
          <p:nvPr>
            <p:ph type="title"/>
          </p:nvPr>
        </p:nvSpPr>
        <p:spPr>
          <a:xfrm>
            <a:off x="1123189" y="246452"/>
            <a:ext cx="7363838" cy="520655"/>
          </a:xfrm>
          <a:prstGeom prst="rect">
            <a:avLst/>
          </a:prstGeom>
        </p:spPr>
        <p:txBody>
          <a:bodyPr vert="horz" wrap="square" lIns="0" tIns="33020" rIns="0" bIns="0" rtlCol="0">
            <a:spAutoFit/>
          </a:bodyPr>
          <a:lstStyle/>
          <a:p>
            <a:pPr marL="1800225" marR="5080" indent="-1787525">
              <a:lnSpc>
                <a:spcPts val="3800"/>
              </a:lnSpc>
              <a:spcBef>
                <a:spcPts val="260"/>
              </a:spcBef>
            </a:pPr>
            <a:r>
              <a:rPr sz="3200" spc="-120" dirty="0"/>
              <a:t>Gestor </a:t>
            </a:r>
            <a:r>
              <a:rPr sz="3200" spc="-130" dirty="0"/>
              <a:t>de </a:t>
            </a:r>
            <a:r>
              <a:rPr sz="3200" spc="-225" dirty="0"/>
              <a:t>E/S </a:t>
            </a:r>
            <a:r>
              <a:rPr sz="3200" spc="-130" dirty="0"/>
              <a:t>y</a:t>
            </a:r>
            <a:r>
              <a:rPr lang="es-ES" sz="3200" spc="-130" dirty="0"/>
              <a:t> </a:t>
            </a:r>
            <a:r>
              <a:rPr sz="3200" spc="-555" dirty="0"/>
              <a:t> </a:t>
            </a:r>
            <a:r>
              <a:rPr sz="3200" spc="-140" dirty="0"/>
              <a:t>almacenamiento  </a:t>
            </a:r>
            <a:r>
              <a:rPr sz="3200" spc="-120" dirty="0"/>
              <a:t>secundario</a:t>
            </a:r>
            <a:endParaRPr sz="3200" dirty="0"/>
          </a:p>
        </p:txBody>
      </p:sp>
      <p:sp>
        <p:nvSpPr>
          <p:cNvPr id="4" name="object 4"/>
          <p:cNvSpPr txBox="1"/>
          <p:nvPr/>
        </p:nvSpPr>
        <p:spPr>
          <a:xfrm>
            <a:off x="691387" y="1240815"/>
            <a:ext cx="7355840" cy="5011420"/>
          </a:xfrm>
          <a:prstGeom prst="rect">
            <a:avLst/>
          </a:prstGeom>
        </p:spPr>
        <p:txBody>
          <a:bodyPr vert="horz" wrap="square" lIns="0" tIns="73660" rIns="0" bIns="0" rtlCol="0">
            <a:spAutoFit/>
          </a:bodyPr>
          <a:lstStyle/>
          <a:p>
            <a:pPr marL="355600" indent="-342900">
              <a:lnSpc>
                <a:spcPct val="100000"/>
              </a:lnSpc>
              <a:spcBef>
                <a:spcPts val="580"/>
              </a:spcBef>
              <a:buChar char="•"/>
              <a:tabLst>
                <a:tab pos="354965" algn="l"/>
                <a:tab pos="355600" algn="l"/>
              </a:tabLst>
            </a:pPr>
            <a:r>
              <a:rPr sz="2400" spc="-140" dirty="0">
                <a:latin typeface="Trebuchet MS"/>
                <a:cs typeface="Trebuchet MS"/>
              </a:rPr>
              <a:t>El </a:t>
            </a:r>
            <a:r>
              <a:rPr sz="2400" spc="-85" dirty="0">
                <a:latin typeface="Trebuchet MS"/>
                <a:cs typeface="Trebuchet MS"/>
              </a:rPr>
              <a:t>gestor </a:t>
            </a:r>
            <a:r>
              <a:rPr sz="2400" spc="-100" dirty="0">
                <a:latin typeface="Trebuchet MS"/>
                <a:cs typeface="Trebuchet MS"/>
              </a:rPr>
              <a:t>de </a:t>
            </a:r>
            <a:r>
              <a:rPr sz="2400" spc="-170" dirty="0">
                <a:latin typeface="Trebuchet MS"/>
                <a:cs typeface="Trebuchet MS"/>
              </a:rPr>
              <a:t>E/S </a:t>
            </a:r>
            <a:r>
              <a:rPr sz="2400" spc="-105" dirty="0">
                <a:latin typeface="Trebuchet MS"/>
                <a:cs typeface="Trebuchet MS"/>
              </a:rPr>
              <a:t>está </a:t>
            </a:r>
            <a:r>
              <a:rPr sz="2400" spc="-85" dirty="0">
                <a:latin typeface="Trebuchet MS"/>
                <a:cs typeface="Trebuchet MS"/>
              </a:rPr>
              <a:t>formado</a:t>
            </a:r>
            <a:r>
              <a:rPr sz="2400" spc="-509" dirty="0">
                <a:latin typeface="Trebuchet MS"/>
                <a:cs typeface="Trebuchet MS"/>
              </a:rPr>
              <a:t> </a:t>
            </a:r>
            <a:r>
              <a:rPr sz="2400" spc="-114" dirty="0">
                <a:latin typeface="Trebuchet MS"/>
                <a:cs typeface="Trebuchet MS"/>
              </a:rPr>
              <a:t>por:</a:t>
            </a:r>
            <a:endParaRPr sz="2400" dirty="0">
              <a:latin typeface="Trebuchet MS"/>
              <a:cs typeface="Trebuchet MS"/>
            </a:endParaRPr>
          </a:p>
          <a:p>
            <a:pPr marL="755650" lvl="1" indent="-285750">
              <a:lnSpc>
                <a:spcPct val="100000"/>
              </a:lnSpc>
              <a:spcBef>
                <a:spcPts val="400"/>
              </a:spcBef>
              <a:buChar char="–"/>
              <a:tabLst>
                <a:tab pos="755015" algn="l"/>
                <a:tab pos="755650" algn="l"/>
              </a:tabLst>
            </a:pPr>
            <a:r>
              <a:rPr sz="2000" spc="-30" dirty="0">
                <a:latin typeface="Trebuchet MS"/>
                <a:cs typeface="Trebuchet MS"/>
              </a:rPr>
              <a:t>Un</a:t>
            </a:r>
            <a:r>
              <a:rPr sz="2000" spc="-155" dirty="0">
                <a:latin typeface="Trebuchet MS"/>
                <a:cs typeface="Trebuchet MS"/>
              </a:rPr>
              <a:t> </a:t>
            </a:r>
            <a:r>
              <a:rPr sz="2000" spc="-80" dirty="0">
                <a:latin typeface="Trebuchet MS"/>
                <a:cs typeface="Trebuchet MS"/>
              </a:rPr>
              <a:t>sistema</a:t>
            </a:r>
            <a:r>
              <a:rPr sz="2000" spc="-155" dirty="0">
                <a:latin typeface="Trebuchet MS"/>
                <a:cs typeface="Trebuchet MS"/>
              </a:rPr>
              <a:t> </a:t>
            </a:r>
            <a:r>
              <a:rPr sz="2000" spc="-85" dirty="0">
                <a:latin typeface="Trebuchet MS"/>
                <a:cs typeface="Trebuchet MS"/>
              </a:rPr>
              <a:t>global</a:t>
            </a:r>
            <a:r>
              <a:rPr sz="2000" spc="-145" dirty="0">
                <a:latin typeface="Trebuchet MS"/>
                <a:cs typeface="Trebuchet MS"/>
              </a:rPr>
              <a:t> </a:t>
            </a:r>
            <a:r>
              <a:rPr sz="2000" spc="-80" dirty="0">
                <a:latin typeface="Trebuchet MS"/>
                <a:cs typeface="Trebuchet MS"/>
              </a:rPr>
              <a:t>de</a:t>
            </a:r>
            <a:r>
              <a:rPr sz="2000" spc="-155" dirty="0">
                <a:latin typeface="Trebuchet MS"/>
                <a:cs typeface="Trebuchet MS"/>
              </a:rPr>
              <a:t> </a:t>
            </a:r>
            <a:r>
              <a:rPr sz="2000" spc="-90" dirty="0">
                <a:latin typeface="Trebuchet MS"/>
                <a:cs typeface="Trebuchet MS"/>
              </a:rPr>
              <a:t>almacenamiento</a:t>
            </a:r>
            <a:r>
              <a:rPr sz="2000" spc="-145" dirty="0">
                <a:latin typeface="Trebuchet MS"/>
                <a:cs typeface="Trebuchet MS"/>
              </a:rPr>
              <a:t> </a:t>
            </a:r>
            <a:r>
              <a:rPr sz="2000" spc="-85" dirty="0">
                <a:latin typeface="Trebuchet MS"/>
                <a:cs typeface="Trebuchet MS"/>
              </a:rPr>
              <a:t>intermedio</a:t>
            </a:r>
            <a:r>
              <a:rPr sz="2000" spc="-155" dirty="0">
                <a:latin typeface="Trebuchet MS"/>
                <a:cs typeface="Trebuchet MS"/>
              </a:rPr>
              <a:t> </a:t>
            </a:r>
            <a:r>
              <a:rPr sz="2000" spc="-70" dirty="0">
                <a:latin typeface="Trebuchet MS"/>
                <a:cs typeface="Trebuchet MS"/>
              </a:rPr>
              <a:t>en</a:t>
            </a:r>
            <a:r>
              <a:rPr sz="2000" spc="-150" dirty="0">
                <a:latin typeface="Trebuchet MS"/>
                <a:cs typeface="Trebuchet MS"/>
              </a:rPr>
              <a:t> </a:t>
            </a:r>
            <a:r>
              <a:rPr sz="2000" spc="-100" dirty="0">
                <a:latin typeface="Trebuchet MS"/>
                <a:cs typeface="Trebuchet MS"/>
              </a:rPr>
              <a:t>memoria.</a:t>
            </a:r>
            <a:endParaRPr sz="2000" dirty="0">
              <a:latin typeface="Trebuchet MS"/>
              <a:cs typeface="Trebuchet MS"/>
            </a:endParaRPr>
          </a:p>
          <a:p>
            <a:pPr marL="755650" lvl="1" indent="-285750">
              <a:lnSpc>
                <a:spcPct val="100000"/>
              </a:lnSpc>
              <a:spcBef>
                <a:spcPts val="500"/>
              </a:spcBef>
              <a:buChar char="–"/>
              <a:tabLst>
                <a:tab pos="755015" algn="l"/>
                <a:tab pos="755650" algn="l"/>
              </a:tabLst>
            </a:pPr>
            <a:r>
              <a:rPr sz="2000" spc="-55" dirty="0">
                <a:latin typeface="Trebuchet MS"/>
                <a:cs typeface="Trebuchet MS"/>
              </a:rPr>
              <a:t>Manejadores</a:t>
            </a:r>
            <a:r>
              <a:rPr sz="2000" spc="-160" dirty="0">
                <a:latin typeface="Trebuchet MS"/>
                <a:cs typeface="Trebuchet MS"/>
              </a:rPr>
              <a:t> </a:t>
            </a:r>
            <a:r>
              <a:rPr sz="2000" spc="-95" dirty="0">
                <a:latin typeface="Trebuchet MS"/>
                <a:cs typeface="Trebuchet MS"/>
              </a:rPr>
              <a:t>genéricos,</a:t>
            </a:r>
            <a:r>
              <a:rPr sz="2000" spc="-155" dirty="0">
                <a:latin typeface="Trebuchet MS"/>
                <a:cs typeface="Trebuchet MS"/>
              </a:rPr>
              <a:t> </a:t>
            </a:r>
            <a:r>
              <a:rPr sz="2000" spc="-35" dirty="0">
                <a:latin typeface="Trebuchet MS"/>
                <a:cs typeface="Trebuchet MS"/>
              </a:rPr>
              <a:t>uno</a:t>
            </a:r>
            <a:r>
              <a:rPr sz="2000" spc="-155" dirty="0">
                <a:latin typeface="Trebuchet MS"/>
                <a:cs typeface="Trebuchet MS"/>
              </a:rPr>
              <a:t> </a:t>
            </a:r>
            <a:r>
              <a:rPr sz="2000" spc="-60" dirty="0">
                <a:latin typeface="Trebuchet MS"/>
                <a:cs typeface="Trebuchet MS"/>
              </a:rPr>
              <a:t>por</a:t>
            </a:r>
            <a:r>
              <a:rPr sz="2000" spc="-155" dirty="0">
                <a:latin typeface="Trebuchet MS"/>
                <a:cs typeface="Trebuchet MS"/>
              </a:rPr>
              <a:t> </a:t>
            </a:r>
            <a:r>
              <a:rPr sz="2000" spc="-100" dirty="0">
                <a:latin typeface="Trebuchet MS"/>
                <a:cs typeface="Trebuchet MS"/>
              </a:rPr>
              <a:t>cada</a:t>
            </a:r>
            <a:r>
              <a:rPr sz="2000" spc="-155" dirty="0">
                <a:latin typeface="Trebuchet MS"/>
                <a:cs typeface="Trebuchet MS"/>
              </a:rPr>
              <a:t> </a:t>
            </a:r>
            <a:r>
              <a:rPr sz="2000" spc="-125" dirty="0">
                <a:latin typeface="Trebuchet MS"/>
                <a:cs typeface="Trebuchet MS"/>
              </a:rPr>
              <a:t>clase,</a:t>
            </a:r>
            <a:r>
              <a:rPr sz="2000" spc="-155" dirty="0">
                <a:latin typeface="Trebuchet MS"/>
                <a:cs typeface="Trebuchet MS"/>
              </a:rPr>
              <a:t> </a:t>
            </a:r>
            <a:r>
              <a:rPr sz="2000" spc="-80" dirty="0">
                <a:latin typeface="Trebuchet MS"/>
                <a:cs typeface="Trebuchet MS"/>
              </a:rPr>
              <a:t>de</a:t>
            </a:r>
            <a:r>
              <a:rPr sz="2000" spc="-155" dirty="0">
                <a:latin typeface="Trebuchet MS"/>
                <a:cs typeface="Trebuchet MS"/>
              </a:rPr>
              <a:t> </a:t>
            </a:r>
            <a:r>
              <a:rPr sz="2000" spc="-80" dirty="0">
                <a:latin typeface="Trebuchet MS"/>
                <a:cs typeface="Trebuchet MS"/>
              </a:rPr>
              <a:t>dispositivos.</a:t>
            </a:r>
            <a:endParaRPr sz="2000" dirty="0">
              <a:latin typeface="Trebuchet MS"/>
              <a:cs typeface="Trebuchet MS"/>
            </a:endParaRPr>
          </a:p>
          <a:p>
            <a:pPr marL="755650" lvl="1" indent="-285750">
              <a:lnSpc>
                <a:spcPct val="100000"/>
              </a:lnSpc>
              <a:spcBef>
                <a:spcPts val="500"/>
              </a:spcBef>
              <a:buChar char="–"/>
              <a:tabLst>
                <a:tab pos="755015" algn="l"/>
                <a:tab pos="755650" algn="l"/>
              </a:tabLst>
            </a:pPr>
            <a:r>
              <a:rPr sz="2000" spc="-55" dirty="0">
                <a:latin typeface="Trebuchet MS"/>
                <a:cs typeface="Trebuchet MS"/>
              </a:rPr>
              <a:t>Manejadores </a:t>
            </a:r>
            <a:r>
              <a:rPr sz="2000" spc="-85" dirty="0">
                <a:latin typeface="Trebuchet MS"/>
                <a:cs typeface="Trebuchet MS"/>
              </a:rPr>
              <a:t>especíﬁcos para </a:t>
            </a:r>
            <a:r>
              <a:rPr sz="2000" spc="-100" dirty="0">
                <a:latin typeface="Trebuchet MS"/>
                <a:cs typeface="Trebuchet MS"/>
              </a:rPr>
              <a:t>cada</a:t>
            </a:r>
            <a:r>
              <a:rPr sz="2000" spc="-400" dirty="0">
                <a:latin typeface="Trebuchet MS"/>
                <a:cs typeface="Trebuchet MS"/>
              </a:rPr>
              <a:t> </a:t>
            </a:r>
            <a:r>
              <a:rPr sz="2000" spc="-85" dirty="0">
                <a:latin typeface="Trebuchet MS"/>
                <a:cs typeface="Trebuchet MS"/>
              </a:rPr>
              <a:t>dispositivo.</a:t>
            </a:r>
            <a:endParaRPr sz="2000" dirty="0">
              <a:latin typeface="Trebuchet MS"/>
              <a:cs typeface="Trebuchet MS"/>
            </a:endParaRPr>
          </a:p>
          <a:p>
            <a:pPr marL="355600" marR="320040" indent="-342900" algn="just">
              <a:lnSpc>
                <a:spcPct val="89000"/>
              </a:lnSpc>
              <a:spcBef>
                <a:spcPts val="670"/>
              </a:spcBef>
              <a:buChar char="•"/>
              <a:tabLst>
                <a:tab pos="355600" algn="l"/>
              </a:tabLst>
            </a:pPr>
            <a:r>
              <a:rPr sz="2400" spc="-100" dirty="0">
                <a:latin typeface="Trebuchet MS"/>
                <a:cs typeface="Trebuchet MS"/>
              </a:rPr>
              <a:t>Almacenamiento </a:t>
            </a:r>
            <a:r>
              <a:rPr sz="2400" spc="-90" dirty="0">
                <a:latin typeface="Trebuchet MS"/>
                <a:cs typeface="Trebuchet MS"/>
              </a:rPr>
              <a:t>secundario </a:t>
            </a:r>
            <a:r>
              <a:rPr sz="2400" i="1" spc="-5" dirty="0">
                <a:latin typeface="Carlito"/>
                <a:cs typeface="Carlito"/>
              </a:rPr>
              <a:t>no volátil </a:t>
            </a:r>
            <a:r>
              <a:rPr sz="2400" spc="-90" dirty="0">
                <a:latin typeface="Trebuchet MS"/>
                <a:cs typeface="Trebuchet MS"/>
              </a:rPr>
              <a:t>en </a:t>
            </a:r>
            <a:r>
              <a:rPr sz="2400" spc="-85" dirty="0">
                <a:latin typeface="Trebuchet MS"/>
                <a:cs typeface="Trebuchet MS"/>
              </a:rPr>
              <a:t>dispositivos  </a:t>
            </a:r>
            <a:r>
              <a:rPr sz="2400" spc="-80" dirty="0">
                <a:latin typeface="Trebuchet MS"/>
                <a:cs typeface="Trebuchet MS"/>
              </a:rPr>
              <a:t>rápidos</a:t>
            </a:r>
            <a:r>
              <a:rPr sz="2400" spc="-190" dirty="0">
                <a:latin typeface="Trebuchet MS"/>
                <a:cs typeface="Trebuchet MS"/>
              </a:rPr>
              <a:t> </a:t>
            </a:r>
            <a:r>
              <a:rPr sz="2400" spc="-100" dirty="0">
                <a:latin typeface="Trebuchet MS"/>
                <a:cs typeface="Trebuchet MS"/>
              </a:rPr>
              <a:t>de</a:t>
            </a:r>
            <a:r>
              <a:rPr sz="2400" spc="-185" dirty="0">
                <a:latin typeface="Trebuchet MS"/>
                <a:cs typeface="Trebuchet MS"/>
              </a:rPr>
              <a:t> </a:t>
            </a:r>
            <a:r>
              <a:rPr sz="2400" spc="-170" dirty="0">
                <a:latin typeface="Trebuchet MS"/>
                <a:cs typeface="Trebuchet MS"/>
              </a:rPr>
              <a:t>E/S</a:t>
            </a:r>
            <a:r>
              <a:rPr sz="2400" spc="-185" dirty="0">
                <a:latin typeface="Trebuchet MS"/>
                <a:cs typeface="Trebuchet MS"/>
              </a:rPr>
              <a:t> </a:t>
            </a:r>
            <a:r>
              <a:rPr sz="2400" spc="-114" dirty="0">
                <a:latin typeface="Trebuchet MS"/>
                <a:cs typeface="Trebuchet MS"/>
              </a:rPr>
              <a:t>(discos,</a:t>
            </a:r>
            <a:r>
              <a:rPr sz="2400" spc="-190" dirty="0">
                <a:latin typeface="Trebuchet MS"/>
                <a:cs typeface="Trebuchet MS"/>
              </a:rPr>
              <a:t> </a:t>
            </a:r>
            <a:r>
              <a:rPr sz="2400" spc="-75" dirty="0">
                <a:latin typeface="Trebuchet MS"/>
                <a:cs typeface="Trebuchet MS"/>
              </a:rPr>
              <a:t>NAD,</a:t>
            </a:r>
            <a:r>
              <a:rPr sz="2400" spc="-185" dirty="0">
                <a:latin typeface="Trebuchet MS"/>
                <a:cs typeface="Trebuchet MS"/>
              </a:rPr>
              <a:t> </a:t>
            </a:r>
            <a:r>
              <a:rPr sz="2400" spc="-175" dirty="0">
                <a:latin typeface="Trebuchet MS"/>
                <a:cs typeface="Trebuchet MS"/>
              </a:rPr>
              <a:t>etc.)</a:t>
            </a:r>
            <a:r>
              <a:rPr sz="2400" spc="-185" dirty="0">
                <a:latin typeface="Trebuchet MS"/>
                <a:cs typeface="Trebuchet MS"/>
              </a:rPr>
              <a:t> </a:t>
            </a:r>
            <a:r>
              <a:rPr sz="2400" spc="-80" dirty="0">
                <a:latin typeface="Trebuchet MS"/>
                <a:cs typeface="Trebuchet MS"/>
              </a:rPr>
              <a:t>como</a:t>
            </a:r>
            <a:r>
              <a:rPr sz="2400" spc="-190" dirty="0">
                <a:latin typeface="Trebuchet MS"/>
                <a:cs typeface="Trebuchet MS"/>
              </a:rPr>
              <a:t> </a:t>
            </a:r>
            <a:r>
              <a:rPr sz="2400" spc="-90" dirty="0">
                <a:latin typeface="Trebuchet MS"/>
                <a:cs typeface="Trebuchet MS"/>
              </a:rPr>
              <a:t>respaldo</a:t>
            </a:r>
            <a:r>
              <a:rPr sz="2400" spc="-185" dirty="0">
                <a:latin typeface="Trebuchet MS"/>
                <a:cs typeface="Trebuchet MS"/>
              </a:rPr>
              <a:t> </a:t>
            </a:r>
            <a:r>
              <a:rPr sz="2400" spc="-100" dirty="0">
                <a:latin typeface="Trebuchet MS"/>
                <a:cs typeface="Trebuchet MS"/>
              </a:rPr>
              <a:t>de</a:t>
            </a:r>
            <a:r>
              <a:rPr sz="2400" spc="-185" dirty="0">
                <a:latin typeface="Trebuchet MS"/>
                <a:cs typeface="Trebuchet MS"/>
              </a:rPr>
              <a:t> </a:t>
            </a:r>
            <a:r>
              <a:rPr sz="2400" spc="-135" dirty="0">
                <a:latin typeface="Trebuchet MS"/>
                <a:cs typeface="Trebuchet MS"/>
              </a:rPr>
              <a:t>la  </a:t>
            </a:r>
            <a:r>
              <a:rPr sz="2400" spc="-120" dirty="0">
                <a:latin typeface="Trebuchet MS"/>
                <a:cs typeface="Trebuchet MS"/>
              </a:rPr>
              <a:t>memoria.</a:t>
            </a:r>
            <a:endParaRPr sz="2400" dirty="0">
              <a:latin typeface="Trebuchet MS"/>
              <a:cs typeface="Trebuchet MS"/>
            </a:endParaRPr>
          </a:p>
          <a:p>
            <a:pPr marL="355600" marR="5080" indent="-342900" algn="just">
              <a:lnSpc>
                <a:spcPts val="2620"/>
              </a:lnSpc>
              <a:spcBef>
                <a:spcPts val="600"/>
              </a:spcBef>
              <a:buChar char="•"/>
              <a:tabLst>
                <a:tab pos="355600" algn="l"/>
              </a:tabLst>
            </a:pPr>
            <a:r>
              <a:rPr sz="2400" spc="-140" dirty="0">
                <a:latin typeface="Trebuchet MS"/>
                <a:cs typeface="Trebuchet MS"/>
              </a:rPr>
              <a:t>El</a:t>
            </a:r>
            <a:r>
              <a:rPr sz="2400" spc="-185" dirty="0">
                <a:latin typeface="Trebuchet MS"/>
                <a:cs typeface="Trebuchet MS"/>
              </a:rPr>
              <a:t> </a:t>
            </a:r>
            <a:r>
              <a:rPr sz="2400" spc="-40" dirty="0">
                <a:latin typeface="Trebuchet MS"/>
                <a:cs typeface="Trebuchet MS"/>
              </a:rPr>
              <a:t>SO</a:t>
            </a:r>
            <a:r>
              <a:rPr sz="2400" spc="-180" dirty="0">
                <a:latin typeface="Trebuchet MS"/>
                <a:cs typeface="Trebuchet MS"/>
              </a:rPr>
              <a:t> </a:t>
            </a:r>
            <a:r>
              <a:rPr sz="2400" spc="-120" dirty="0">
                <a:latin typeface="Trebuchet MS"/>
                <a:cs typeface="Trebuchet MS"/>
              </a:rPr>
              <a:t>tiene</a:t>
            </a:r>
            <a:r>
              <a:rPr sz="2400" spc="-180" dirty="0">
                <a:latin typeface="Trebuchet MS"/>
                <a:cs typeface="Trebuchet MS"/>
              </a:rPr>
              <a:t> </a:t>
            </a:r>
            <a:r>
              <a:rPr sz="2400" spc="-135" dirty="0">
                <a:latin typeface="Trebuchet MS"/>
                <a:cs typeface="Trebuchet MS"/>
              </a:rPr>
              <a:t>la</a:t>
            </a:r>
            <a:r>
              <a:rPr sz="2400" spc="-180" dirty="0">
                <a:latin typeface="Trebuchet MS"/>
                <a:cs typeface="Trebuchet MS"/>
              </a:rPr>
              <a:t> </a:t>
            </a:r>
            <a:r>
              <a:rPr sz="2400" spc="-90" dirty="0">
                <a:latin typeface="Trebuchet MS"/>
                <a:cs typeface="Trebuchet MS"/>
              </a:rPr>
              <a:t>responsabilidad</a:t>
            </a:r>
            <a:r>
              <a:rPr sz="2400" spc="-175" dirty="0">
                <a:latin typeface="Trebuchet MS"/>
                <a:cs typeface="Trebuchet MS"/>
              </a:rPr>
              <a:t> </a:t>
            </a:r>
            <a:r>
              <a:rPr sz="2400" spc="-100" dirty="0">
                <a:latin typeface="Trebuchet MS"/>
                <a:cs typeface="Trebuchet MS"/>
              </a:rPr>
              <a:t>de</a:t>
            </a:r>
            <a:r>
              <a:rPr sz="2400" spc="-180" dirty="0">
                <a:latin typeface="Trebuchet MS"/>
                <a:cs typeface="Trebuchet MS"/>
              </a:rPr>
              <a:t> </a:t>
            </a:r>
            <a:r>
              <a:rPr sz="2400" spc="-95" dirty="0">
                <a:latin typeface="Trebuchet MS"/>
                <a:cs typeface="Trebuchet MS"/>
              </a:rPr>
              <a:t>gestionar</a:t>
            </a:r>
            <a:r>
              <a:rPr sz="2400" spc="-180" dirty="0">
                <a:latin typeface="Trebuchet MS"/>
                <a:cs typeface="Trebuchet MS"/>
              </a:rPr>
              <a:t> </a:t>
            </a:r>
            <a:r>
              <a:rPr sz="2400" spc="-75" dirty="0">
                <a:latin typeface="Trebuchet MS"/>
                <a:cs typeface="Trebuchet MS"/>
              </a:rPr>
              <a:t>los</a:t>
            </a:r>
            <a:r>
              <a:rPr sz="2400" spc="-180" dirty="0">
                <a:latin typeface="Trebuchet MS"/>
                <a:cs typeface="Trebuchet MS"/>
              </a:rPr>
              <a:t> </a:t>
            </a:r>
            <a:r>
              <a:rPr sz="2400" spc="-90" dirty="0">
                <a:latin typeface="Trebuchet MS"/>
                <a:cs typeface="Trebuchet MS"/>
              </a:rPr>
              <a:t>siguientes  aspectos </a:t>
            </a:r>
            <a:r>
              <a:rPr sz="2400" spc="-100" dirty="0">
                <a:latin typeface="Trebuchet MS"/>
                <a:cs typeface="Trebuchet MS"/>
              </a:rPr>
              <a:t>de </a:t>
            </a:r>
            <a:r>
              <a:rPr sz="2400" spc="-135" dirty="0">
                <a:latin typeface="Trebuchet MS"/>
                <a:cs typeface="Trebuchet MS"/>
              </a:rPr>
              <a:t>la </a:t>
            </a:r>
            <a:r>
              <a:rPr sz="2400" spc="-170" dirty="0">
                <a:latin typeface="Trebuchet MS"/>
                <a:cs typeface="Trebuchet MS"/>
              </a:rPr>
              <a:t>E/S </a:t>
            </a:r>
            <a:r>
              <a:rPr sz="2400" spc="-100" dirty="0">
                <a:latin typeface="Trebuchet MS"/>
                <a:cs typeface="Trebuchet MS"/>
              </a:rPr>
              <a:t>y </a:t>
            </a:r>
            <a:r>
              <a:rPr sz="2400" spc="-140" dirty="0">
                <a:latin typeface="Trebuchet MS"/>
                <a:cs typeface="Trebuchet MS"/>
              </a:rPr>
              <a:t>el </a:t>
            </a:r>
            <a:r>
              <a:rPr sz="2400" spc="-105" dirty="0">
                <a:latin typeface="Trebuchet MS"/>
                <a:cs typeface="Trebuchet MS"/>
              </a:rPr>
              <a:t>almacenamiento</a:t>
            </a:r>
            <a:r>
              <a:rPr sz="2400" spc="-560" dirty="0">
                <a:latin typeface="Trebuchet MS"/>
                <a:cs typeface="Trebuchet MS"/>
              </a:rPr>
              <a:t> </a:t>
            </a:r>
            <a:r>
              <a:rPr sz="2400" spc="-105" dirty="0">
                <a:latin typeface="Trebuchet MS"/>
                <a:cs typeface="Trebuchet MS"/>
              </a:rPr>
              <a:t>secundario:</a:t>
            </a:r>
            <a:endParaRPr sz="2400" dirty="0">
              <a:latin typeface="Trebuchet MS"/>
              <a:cs typeface="Trebuchet MS"/>
            </a:endParaRPr>
          </a:p>
          <a:p>
            <a:pPr marL="755650" lvl="1" indent="-285750">
              <a:lnSpc>
                <a:spcPct val="100000"/>
              </a:lnSpc>
              <a:spcBef>
                <a:spcPts val="200"/>
              </a:spcBef>
              <a:buChar char="–"/>
              <a:tabLst>
                <a:tab pos="755015" algn="l"/>
                <a:tab pos="755650" algn="l"/>
              </a:tabLst>
            </a:pPr>
            <a:r>
              <a:rPr sz="2000" spc="-105" dirty="0">
                <a:latin typeface="Trebuchet MS"/>
                <a:cs typeface="Trebuchet MS"/>
              </a:rPr>
              <a:t>Traducir </a:t>
            </a:r>
            <a:r>
              <a:rPr sz="2000" spc="-90" dirty="0">
                <a:latin typeface="Trebuchet MS"/>
                <a:cs typeface="Trebuchet MS"/>
              </a:rPr>
              <a:t>peticiones </a:t>
            </a:r>
            <a:r>
              <a:rPr sz="2000" spc="-95" dirty="0">
                <a:latin typeface="Trebuchet MS"/>
                <a:cs typeface="Trebuchet MS"/>
              </a:rPr>
              <a:t>a </a:t>
            </a:r>
            <a:r>
              <a:rPr sz="2000" spc="-80" dirty="0">
                <a:latin typeface="Trebuchet MS"/>
                <a:cs typeface="Trebuchet MS"/>
              </a:rPr>
              <a:t>formato de</a:t>
            </a:r>
            <a:r>
              <a:rPr sz="2000" spc="-400" dirty="0">
                <a:latin typeface="Trebuchet MS"/>
                <a:cs typeface="Trebuchet MS"/>
              </a:rPr>
              <a:t> </a:t>
            </a:r>
            <a:r>
              <a:rPr sz="2000" spc="-105" dirty="0">
                <a:latin typeface="Trebuchet MS"/>
                <a:cs typeface="Trebuchet MS"/>
              </a:rPr>
              <a:t>manejador.</a:t>
            </a:r>
            <a:endParaRPr sz="2000" dirty="0">
              <a:latin typeface="Trebuchet MS"/>
              <a:cs typeface="Trebuchet MS"/>
            </a:endParaRPr>
          </a:p>
          <a:p>
            <a:pPr marL="755650" lvl="1" indent="-285750">
              <a:lnSpc>
                <a:spcPct val="100000"/>
              </a:lnSpc>
              <a:spcBef>
                <a:spcPts val="200"/>
              </a:spcBef>
              <a:buChar char="–"/>
              <a:tabLst>
                <a:tab pos="755015" algn="l"/>
                <a:tab pos="755650" algn="l"/>
              </a:tabLst>
            </a:pPr>
            <a:r>
              <a:rPr sz="2000" spc="-85" dirty="0">
                <a:latin typeface="Trebuchet MS"/>
                <a:cs typeface="Trebuchet MS"/>
              </a:rPr>
              <a:t>Copiar </a:t>
            </a:r>
            <a:r>
              <a:rPr sz="2000" spc="-80" dirty="0">
                <a:latin typeface="Trebuchet MS"/>
                <a:cs typeface="Trebuchet MS"/>
              </a:rPr>
              <a:t>memoria </a:t>
            </a:r>
            <a:r>
              <a:rPr sz="2000" spc="-135" dirty="0">
                <a:latin typeface="Trebuchet MS"/>
                <a:cs typeface="Trebuchet MS"/>
              </a:rPr>
              <a:t>de/a </a:t>
            </a:r>
            <a:r>
              <a:rPr sz="2000" spc="-80" dirty="0">
                <a:latin typeface="Trebuchet MS"/>
                <a:cs typeface="Trebuchet MS"/>
              </a:rPr>
              <a:t>memoria </a:t>
            </a:r>
            <a:r>
              <a:rPr sz="2000" spc="-135" dirty="0">
                <a:latin typeface="Trebuchet MS"/>
                <a:cs typeface="Trebuchet MS"/>
              </a:rPr>
              <a:t>a/de</a:t>
            </a:r>
            <a:r>
              <a:rPr sz="2000" spc="-400" dirty="0">
                <a:latin typeface="Trebuchet MS"/>
                <a:cs typeface="Trebuchet MS"/>
              </a:rPr>
              <a:t> </a:t>
            </a:r>
            <a:r>
              <a:rPr sz="2000" spc="-90" dirty="0">
                <a:latin typeface="Trebuchet MS"/>
                <a:cs typeface="Trebuchet MS"/>
              </a:rPr>
              <a:t>controlador.</a:t>
            </a:r>
            <a:endParaRPr sz="2000" dirty="0">
              <a:latin typeface="Trebuchet MS"/>
              <a:cs typeface="Trebuchet MS"/>
            </a:endParaRPr>
          </a:p>
          <a:p>
            <a:pPr marL="755650" lvl="1" indent="-285750">
              <a:lnSpc>
                <a:spcPct val="100000"/>
              </a:lnSpc>
              <a:spcBef>
                <a:spcPts val="300"/>
              </a:spcBef>
              <a:buChar char="–"/>
              <a:tabLst>
                <a:tab pos="755015" algn="l"/>
                <a:tab pos="755650" algn="l"/>
              </a:tabLst>
            </a:pPr>
            <a:r>
              <a:rPr sz="2000" spc="-85" dirty="0">
                <a:latin typeface="Trebuchet MS"/>
                <a:cs typeface="Trebuchet MS"/>
              </a:rPr>
              <a:t>Controlar </a:t>
            </a:r>
            <a:r>
              <a:rPr sz="2000" spc="-75" dirty="0">
                <a:latin typeface="Trebuchet MS"/>
                <a:cs typeface="Trebuchet MS"/>
              </a:rPr>
              <a:t>operaciones </a:t>
            </a:r>
            <a:r>
              <a:rPr sz="2000" spc="-60" dirty="0">
                <a:latin typeface="Trebuchet MS"/>
                <a:cs typeface="Trebuchet MS"/>
              </a:rPr>
              <a:t>por</a:t>
            </a:r>
            <a:r>
              <a:rPr sz="2000" spc="-310" dirty="0">
                <a:latin typeface="Trebuchet MS"/>
                <a:cs typeface="Trebuchet MS"/>
              </a:rPr>
              <a:t> </a:t>
            </a:r>
            <a:r>
              <a:rPr sz="2000" spc="5" dirty="0">
                <a:latin typeface="Trebuchet MS"/>
                <a:cs typeface="Trebuchet MS"/>
              </a:rPr>
              <a:t>DMA.</a:t>
            </a:r>
            <a:endParaRPr sz="2000" dirty="0">
              <a:latin typeface="Trebuchet MS"/>
              <a:cs typeface="Trebuchet MS"/>
            </a:endParaRPr>
          </a:p>
          <a:p>
            <a:pPr marL="755650" lvl="1" indent="-285750">
              <a:lnSpc>
                <a:spcPct val="100000"/>
              </a:lnSpc>
              <a:spcBef>
                <a:spcPts val="200"/>
              </a:spcBef>
              <a:buChar char="–"/>
              <a:tabLst>
                <a:tab pos="755015" algn="l"/>
                <a:tab pos="755650" algn="l"/>
              </a:tabLst>
            </a:pPr>
            <a:r>
              <a:rPr sz="2000" spc="-85" dirty="0">
                <a:latin typeface="Trebuchet MS"/>
                <a:cs typeface="Trebuchet MS"/>
              </a:rPr>
              <a:t>Controlar </a:t>
            </a:r>
            <a:r>
              <a:rPr sz="2000" spc="-70" dirty="0">
                <a:latin typeface="Trebuchet MS"/>
                <a:cs typeface="Trebuchet MS"/>
              </a:rPr>
              <a:t>dispositivos</a:t>
            </a:r>
            <a:r>
              <a:rPr sz="2000" spc="-465" dirty="0">
                <a:latin typeface="Trebuchet MS"/>
                <a:cs typeface="Trebuchet MS"/>
              </a:rPr>
              <a:t> </a:t>
            </a:r>
            <a:r>
              <a:rPr sz="2000" spc="-80" dirty="0">
                <a:latin typeface="Trebuchet MS"/>
                <a:cs typeface="Trebuchet MS"/>
              </a:rPr>
              <a:t>de </a:t>
            </a:r>
            <a:r>
              <a:rPr sz="2000" spc="-140" dirty="0">
                <a:latin typeface="Trebuchet MS"/>
                <a:cs typeface="Trebuchet MS"/>
              </a:rPr>
              <a:t>E/S </a:t>
            </a:r>
            <a:r>
              <a:rPr sz="2000" spc="-105" dirty="0">
                <a:latin typeface="Trebuchet MS"/>
                <a:cs typeface="Trebuchet MS"/>
              </a:rPr>
              <a:t>serie: </a:t>
            </a:r>
            <a:r>
              <a:rPr sz="2000" spc="-114" dirty="0">
                <a:latin typeface="Trebuchet MS"/>
                <a:cs typeface="Trebuchet MS"/>
              </a:rPr>
              <a:t>teclado, </a:t>
            </a:r>
            <a:r>
              <a:rPr sz="2000" spc="-100" dirty="0">
                <a:latin typeface="Trebuchet MS"/>
                <a:cs typeface="Trebuchet MS"/>
              </a:rPr>
              <a:t>ratón, </a:t>
            </a:r>
            <a:r>
              <a:rPr sz="2000" spc="-150" dirty="0">
                <a:latin typeface="Trebuchet MS"/>
                <a:cs typeface="Trebuchet MS"/>
              </a:rPr>
              <a:t>etc.</a:t>
            </a:r>
            <a:endParaRPr sz="2000" dirty="0">
              <a:latin typeface="Trebuchet MS"/>
              <a:cs typeface="Trebuchet MS"/>
            </a:endParaRPr>
          </a:p>
          <a:p>
            <a:pPr marL="755650" lvl="1" indent="-285750">
              <a:lnSpc>
                <a:spcPct val="100000"/>
              </a:lnSpc>
              <a:spcBef>
                <a:spcPts val="200"/>
              </a:spcBef>
              <a:buChar char="–"/>
              <a:tabLst>
                <a:tab pos="755015" algn="l"/>
                <a:tab pos="755650" algn="l"/>
              </a:tabLst>
            </a:pPr>
            <a:r>
              <a:rPr sz="2000" spc="-70" dirty="0">
                <a:latin typeface="Trebuchet MS"/>
                <a:cs typeface="Trebuchet MS"/>
              </a:rPr>
              <a:t>Asignación </a:t>
            </a:r>
            <a:r>
              <a:rPr sz="2000" spc="-85" dirty="0">
                <a:latin typeface="Trebuchet MS"/>
                <a:cs typeface="Trebuchet MS"/>
              </a:rPr>
              <a:t>y </a:t>
            </a:r>
            <a:r>
              <a:rPr sz="2000" spc="-95" dirty="0">
                <a:latin typeface="Trebuchet MS"/>
                <a:cs typeface="Trebuchet MS"/>
              </a:rPr>
              <a:t>liberación </a:t>
            </a:r>
            <a:r>
              <a:rPr sz="2000" spc="-80" dirty="0">
                <a:latin typeface="Trebuchet MS"/>
                <a:cs typeface="Trebuchet MS"/>
              </a:rPr>
              <a:t>de</a:t>
            </a:r>
            <a:r>
              <a:rPr sz="2000" spc="-375" dirty="0">
                <a:latin typeface="Trebuchet MS"/>
                <a:cs typeface="Trebuchet MS"/>
              </a:rPr>
              <a:t> </a:t>
            </a:r>
            <a:r>
              <a:rPr sz="2000" spc="-100" dirty="0">
                <a:latin typeface="Trebuchet MS"/>
                <a:cs typeface="Trebuchet MS"/>
              </a:rPr>
              <a:t>espacio.</a:t>
            </a:r>
            <a:endParaRPr sz="2000" dirty="0">
              <a:latin typeface="Trebuchet MS"/>
              <a:cs typeface="Trebuchet MS"/>
            </a:endParaRPr>
          </a:p>
        </p:txBody>
      </p:sp>
      <p:sp>
        <p:nvSpPr>
          <p:cNvPr id="5" name="object 5"/>
          <p:cNvSpPr txBox="1"/>
          <p:nvPr/>
        </p:nvSpPr>
        <p:spPr>
          <a:xfrm>
            <a:off x="8433776" y="6452655"/>
            <a:ext cx="180340"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Trebuchet MS"/>
                <a:cs typeface="Trebuchet MS"/>
              </a:rPr>
              <a:t>27</a:t>
            </a:r>
            <a:endParaRPr sz="1200">
              <a:latin typeface="Trebuchet MS"/>
              <a:cs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410185"/>
            <a:ext cx="5468620" cy="513080"/>
          </a:xfrm>
          <a:prstGeom prst="rect">
            <a:avLst/>
          </a:prstGeom>
        </p:spPr>
        <p:txBody>
          <a:bodyPr vert="horz" wrap="square" lIns="0" tIns="12700" rIns="0" bIns="0" rtlCol="0">
            <a:spAutoFit/>
          </a:bodyPr>
          <a:lstStyle/>
          <a:p>
            <a:pPr marL="12700">
              <a:lnSpc>
                <a:spcPct val="100000"/>
              </a:lnSpc>
              <a:spcBef>
                <a:spcPts val="100"/>
              </a:spcBef>
            </a:pPr>
            <a:r>
              <a:rPr lang="es-ES" sz="3200" spc="-114" dirty="0" err="1"/>
              <a:t>Gestion</a:t>
            </a:r>
            <a:r>
              <a:rPr sz="3200" spc="-114" dirty="0"/>
              <a:t> </a:t>
            </a:r>
            <a:r>
              <a:rPr sz="3200" spc="-130" dirty="0"/>
              <a:t>de </a:t>
            </a:r>
            <a:r>
              <a:rPr sz="3200" spc="-120" dirty="0" err="1"/>
              <a:t>ﬁcheros</a:t>
            </a:r>
            <a:r>
              <a:rPr sz="3200" spc="-120" dirty="0"/>
              <a:t> </a:t>
            </a:r>
            <a:r>
              <a:rPr sz="3200" spc="-130" dirty="0"/>
              <a:t>y</a:t>
            </a:r>
            <a:r>
              <a:rPr lang="es-ES" sz="3200" spc="-130" dirty="0"/>
              <a:t> </a:t>
            </a:r>
            <a:r>
              <a:rPr sz="3200" spc="-675" dirty="0"/>
              <a:t> </a:t>
            </a:r>
            <a:r>
              <a:rPr sz="3200" spc="-130" dirty="0"/>
              <a:t>directorios</a:t>
            </a:r>
            <a:endParaRPr sz="3200" dirty="0"/>
          </a:p>
        </p:txBody>
      </p:sp>
      <p:sp>
        <p:nvSpPr>
          <p:cNvPr id="5" name="object 5"/>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t>51</a:t>
            </a:fld>
            <a:endParaRPr spc="-10" dirty="0"/>
          </a:p>
        </p:txBody>
      </p:sp>
      <p:sp>
        <p:nvSpPr>
          <p:cNvPr id="3" name="object 3"/>
          <p:cNvSpPr txBox="1"/>
          <p:nvPr/>
        </p:nvSpPr>
        <p:spPr>
          <a:xfrm>
            <a:off x="691387" y="1301775"/>
            <a:ext cx="7804150" cy="4632960"/>
          </a:xfrm>
          <a:prstGeom prst="rect">
            <a:avLst/>
          </a:prstGeom>
        </p:spPr>
        <p:txBody>
          <a:bodyPr vert="horz" wrap="square" lIns="0" tIns="33020" rIns="0" bIns="0" rtlCol="0">
            <a:spAutoFit/>
          </a:bodyPr>
          <a:lstStyle/>
          <a:p>
            <a:pPr marL="355600" marR="16510" indent="-342900">
              <a:lnSpc>
                <a:spcPts val="2800"/>
              </a:lnSpc>
              <a:spcBef>
                <a:spcPts val="260"/>
              </a:spcBef>
              <a:buFont typeface="Trebuchet MS"/>
              <a:buChar char="•"/>
              <a:tabLst>
                <a:tab pos="354965" algn="l"/>
                <a:tab pos="355600" algn="l"/>
              </a:tabLst>
            </a:pPr>
            <a:r>
              <a:rPr sz="2400" i="1" spc="-35" dirty="0">
                <a:latin typeface="Carlito"/>
                <a:cs typeface="Carlito"/>
              </a:rPr>
              <a:t>Fichero</a:t>
            </a:r>
            <a:r>
              <a:rPr sz="2400" spc="-35" dirty="0">
                <a:latin typeface="Trebuchet MS"/>
                <a:cs typeface="Trebuchet MS"/>
              </a:rPr>
              <a:t>:</a:t>
            </a:r>
            <a:r>
              <a:rPr sz="2400" spc="-515" dirty="0">
                <a:latin typeface="Trebuchet MS"/>
                <a:cs typeface="Trebuchet MS"/>
              </a:rPr>
              <a:t> </a:t>
            </a:r>
            <a:r>
              <a:rPr sz="2400" spc="-105" dirty="0">
                <a:latin typeface="Trebuchet MS"/>
                <a:cs typeface="Trebuchet MS"/>
              </a:rPr>
              <a:t>conjunto </a:t>
            </a:r>
            <a:r>
              <a:rPr sz="2400" spc="-100" dirty="0">
                <a:latin typeface="Trebuchet MS"/>
                <a:cs typeface="Trebuchet MS"/>
              </a:rPr>
              <a:t>de información </a:t>
            </a:r>
            <a:r>
              <a:rPr sz="2400" spc="-110" dirty="0">
                <a:latin typeface="Trebuchet MS"/>
                <a:cs typeface="Trebuchet MS"/>
              </a:rPr>
              <a:t>lógicamente relacionada </a:t>
            </a:r>
            <a:r>
              <a:rPr sz="2400" spc="-100" dirty="0">
                <a:latin typeface="Trebuchet MS"/>
                <a:cs typeface="Trebuchet MS"/>
              </a:rPr>
              <a:t>y  deﬁnida </a:t>
            </a:r>
            <a:r>
              <a:rPr sz="2400" spc="-70" dirty="0">
                <a:latin typeface="Trebuchet MS"/>
                <a:cs typeface="Trebuchet MS"/>
              </a:rPr>
              <a:t>por </a:t>
            </a:r>
            <a:r>
              <a:rPr sz="2400" spc="-45" dirty="0">
                <a:latin typeface="Trebuchet MS"/>
                <a:cs typeface="Trebuchet MS"/>
              </a:rPr>
              <a:t>su</a:t>
            </a:r>
            <a:r>
              <a:rPr sz="2400" spc="-390" dirty="0">
                <a:latin typeface="Trebuchet MS"/>
                <a:cs typeface="Trebuchet MS"/>
              </a:rPr>
              <a:t> </a:t>
            </a:r>
            <a:r>
              <a:rPr sz="2400" spc="-125" dirty="0">
                <a:latin typeface="Trebuchet MS"/>
                <a:cs typeface="Trebuchet MS"/>
              </a:rPr>
              <a:t>creador.</a:t>
            </a:r>
            <a:endParaRPr sz="2400">
              <a:latin typeface="Trebuchet MS"/>
              <a:cs typeface="Trebuchet MS"/>
            </a:endParaRPr>
          </a:p>
          <a:p>
            <a:pPr marL="355600" marR="97790" indent="-342900">
              <a:lnSpc>
                <a:spcPct val="101499"/>
              </a:lnSpc>
              <a:spcBef>
                <a:spcPts val="470"/>
              </a:spcBef>
              <a:buFont typeface="Trebuchet MS"/>
              <a:buChar char="•"/>
              <a:tabLst>
                <a:tab pos="354965" algn="l"/>
                <a:tab pos="355600" algn="l"/>
              </a:tabLst>
            </a:pPr>
            <a:r>
              <a:rPr sz="2400" i="1" spc="-25" dirty="0">
                <a:latin typeface="Carlito"/>
                <a:cs typeface="Carlito"/>
              </a:rPr>
              <a:t>Directorio</a:t>
            </a:r>
            <a:r>
              <a:rPr sz="2400" spc="-25" dirty="0">
                <a:latin typeface="Trebuchet MS"/>
                <a:cs typeface="Trebuchet MS"/>
              </a:rPr>
              <a:t>:</a:t>
            </a:r>
            <a:r>
              <a:rPr sz="2400" spc="-185" dirty="0">
                <a:latin typeface="Trebuchet MS"/>
                <a:cs typeface="Trebuchet MS"/>
              </a:rPr>
              <a:t> </a:t>
            </a:r>
            <a:r>
              <a:rPr sz="2400" spc="-105" dirty="0">
                <a:latin typeface="Trebuchet MS"/>
                <a:cs typeface="Trebuchet MS"/>
              </a:rPr>
              <a:t>conjunto</a:t>
            </a:r>
            <a:r>
              <a:rPr sz="2400" spc="-180" dirty="0">
                <a:latin typeface="Trebuchet MS"/>
                <a:cs typeface="Trebuchet MS"/>
              </a:rPr>
              <a:t> </a:t>
            </a:r>
            <a:r>
              <a:rPr sz="2400" spc="-100" dirty="0">
                <a:latin typeface="Trebuchet MS"/>
                <a:cs typeface="Trebuchet MS"/>
              </a:rPr>
              <a:t>de</a:t>
            </a:r>
            <a:r>
              <a:rPr sz="2400" spc="-185" dirty="0">
                <a:latin typeface="Trebuchet MS"/>
                <a:cs typeface="Trebuchet MS"/>
              </a:rPr>
              <a:t> </a:t>
            </a:r>
            <a:r>
              <a:rPr sz="2400" spc="-105" dirty="0">
                <a:latin typeface="Trebuchet MS"/>
                <a:cs typeface="Trebuchet MS"/>
              </a:rPr>
              <a:t>identiﬁcadores</a:t>
            </a:r>
            <a:r>
              <a:rPr sz="2400" spc="-185" dirty="0">
                <a:latin typeface="Trebuchet MS"/>
                <a:cs typeface="Trebuchet MS"/>
              </a:rPr>
              <a:t> </a:t>
            </a:r>
            <a:r>
              <a:rPr sz="2400" spc="-90" dirty="0">
                <a:latin typeface="Trebuchet MS"/>
                <a:cs typeface="Trebuchet MS"/>
              </a:rPr>
              <a:t>lógicos</a:t>
            </a:r>
            <a:r>
              <a:rPr sz="2400" spc="-185" dirty="0">
                <a:latin typeface="Trebuchet MS"/>
                <a:cs typeface="Trebuchet MS"/>
              </a:rPr>
              <a:t> </a:t>
            </a:r>
            <a:r>
              <a:rPr sz="2400" spc="-100" dirty="0">
                <a:latin typeface="Trebuchet MS"/>
                <a:cs typeface="Trebuchet MS"/>
              </a:rPr>
              <a:t>de</a:t>
            </a:r>
            <a:r>
              <a:rPr sz="2400" spc="-185" dirty="0">
                <a:latin typeface="Trebuchet MS"/>
                <a:cs typeface="Trebuchet MS"/>
              </a:rPr>
              <a:t> </a:t>
            </a:r>
            <a:r>
              <a:rPr sz="2400" spc="-90" dirty="0">
                <a:latin typeface="Trebuchet MS"/>
                <a:cs typeface="Trebuchet MS"/>
              </a:rPr>
              <a:t>ﬁcheros</a:t>
            </a:r>
            <a:r>
              <a:rPr sz="2400" spc="-185" dirty="0">
                <a:latin typeface="Trebuchet MS"/>
                <a:cs typeface="Trebuchet MS"/>
              </a:rPr>
              <a:t> </a:t>
            </a:r>
            <a:r>
              <a:rPr sz="2400" spc="-100" dirty="0">
                <a:latin typeface="Trebuchet MS"/>
                <a:cs typeface="Trebuchet MS"/>
              </a:rPr>
              <a:t>y  </a:t>
            </a:r>
            <a:r>
              <a:rPr sz="2400" spc="-45" dirty="0">
                <a:latin typeface="Trebuchet MS"/>
                <a:cs typeface="Trebuchet MS"/>
              </a:rPr>
              <a:t>su</a:t>
            </a:r>
            <a:r>
              <a:rPr sz="2400" spc="-190" dirty="0">
                <a:latin typeface="Trebuchet MS"/>
                <a:cs typeface="Trebuchet MS"/>
              </a:rPr>
              <a:t> </a:t>
            </a:r>
            <a:r>
              <a:rPr sz="2400" spc="-110" dirty="0">
                <a:latin typeface="Trebuchet MS"/>
                <a:cs typeface="Trebuchet MS"/>
              </a:rPr>
              <a:t>relación</a:t>
            </a:r>
            <a:r>
              <a:rPr sz="2400" spc="-185" dirty="0">
                <a:latin typeface="Trebuchet MS"/>
                <a:cs typeface="Trebuchet MS"/>
              </a:rPr>
              <a:t> </a:t>
            </a:r>
            <a:r>
              <a:rPr sz="2400" spc="-85" dirty="0">
                <a:latin typeface="Trebuchet MS"/>
                <a:cs typeface="Trebuchet MS"/>
              </a:rPr>
              <a:t>con</a:t>
            </a:r>
            <a:r>
              <a:rPr sz="2400" spc="-185" dirty="0">
                <a:latin typeface="Trebuchet MS"/>
                <a:cs typeface="Trebuchet MS"/>
              </a:rPr>
              <a:t> </a:t>
            </a:r>
            <a:r>
              <a:rPr sz="2400" spc="-105" dirty="0">
                <a:latin typeface="Trebuchet MS"/>
                <a:cs typeface="Trebuchet MS"/>
              </a:rPr>
              <a:t>identiﬁcadores</a:t>
            </a:r>
            <a:r>
              <a:rPr sz="2400" spc="-185" dirty="0">
                <a:latin typeface="Trebuchet MS"/>
                <a:cs typeface="Trebuchet MS"/>
              </a:rPr>
              <a:t> </a:t>
            </a:r>
            <a:r>
              <a:rPr sz="2400" spc="-85" dirty="0">
                <a:latin typeface="Trebuchet MS"/>
                <a:cs typeface="Trebuchet MS"/>
              </a:rPr>
              <a:t>internos</a:t>
            </a:r>
            <a:r>
              <a:rPr sz="2400" spc="-185" dirty="0">
                <a:latin typeface="Trebuchet MS"/>
                <a:cs typeface="Trebuchet MS"/>
              </a:rPr>
              <a:t> </a:t>
            </a:r>
            <a:r>
              <a:rPr sz="2400" spc="-120" dirty="0">
                <a:latin typeface="Trebuchet MS"/>
                <a:cs typeface="Trebuchet MS"/>
              </a:rPr>
              <a:t>del</a:t>
            </a:r>
            <a:r>
              <a:rPr sz="2400" spc="-185" dirty="0">
                <a:latin typeface="Trebuchet MS"/>
                <a:cs typeface="Trebuchet MS"/>
              </a:rPr>
              <a:t> </a:t>
            </a:r>
            <a:r>
              <a:rPr sz="2400" spc="-120" dirty="0">
                <a:latin typeface="Trebuchet MS"/>
                <a:cs typeface="Trebuchet MS"/>
              </a:rPr>
              <a:t>SO.</a:t>
            </a:r>
            <a:endParaRPr sz="2400">
              <a:latin typeface="Trebuchet MS"/>
              <a:cs typeface="Trebuchet MS"/>
            </a:endParaRPr>
          </a:p>
          <a:p>
            <a:pPr marL="355600" marR="439420" indent="-342900">
              <a:lnSpc>
                <a:spcPct val="101499"/>
              </a:lnSpc>
              <a:spcBef>
                <a:spcPts val="455"/>
              </a:spcBef>
              <a:buChar char="•"/>
              <a:tabLst>
                <a:tab pos="354965" algn="l"/>
                <a:tab pos="355600" algn="l"/>
              </a:tabLst>
            </a:pPr>
            <a:r>
              <a:rPr sz="2400" spc="-100" dirty="0">
                <a:latin typeface="Trebuchet MS"/>
                <a:cs typeface="Trebuchet MS"/>
              </a:rPr>
              <a:t>Ficheros</a:t>
            </a:r>
            <a:r>
              <a:rPr sz="2400" spc="-195" dirty="0">
                <a:latin typeface="Trebuchet MS"/>
                <a:cs typeface="Trebuchet MS"/>
              </a:rPr>
              <a:t> </a:t>
            </a:r>
            <a:r>
              <a:rPr sz="2400" spc="-120" dirty="0">
                <a:latin typeface="Trebuchet MS"/>
                <a:cs typeface="Trebuchet MS"/>
              </a:rPr>
              <a:t>frecuentes:</a:t>
            </a:r>
            <a:r>
              <a:rPr sz="2400" spc="-190" dirty="0">
                <a:latin typeface="Trebuchet MS"/>
                <a:cs typeface="Trebuchet MS"/>
              </a:rPr>
              <a:t> </a:t>
            </a:r>
            <a:r>
              <a:rPr sz="2400" spc="-80" dirty="0">
                <a:latin typeface="Trebuchet MS"/>
                <a:cs typeface="Trebuchet MS"/>
              </a:rPr>
              <a:t>programas</a:t>
            </a:r>
            <a:r>
              <a:rPr sz="2400" spc="-195" dirty="0">
                <a:latin typeface="Trebuchet MS"/>
                <a:cs typeface="Trebuchet MS"/>
              </a:rPr>
              <a:t> </a:t>
            </a:r>
            <a:r>
              <a:rPr sz="2400" spc="-105" dirty="0">
                <a:latin typeface="Trebuchet MS"/>
                <a:cs typeface="Trebuchet MS"/>
              </a:rPr>
              <a:t>(fuentes</a:t>
            </a:r>
            <a:r>
              <a:rPr sz="2400" spc="-190" dirty="0">
                <a:latin typeface="Trebuchet MS"/>
                <a:cs typeface="Trebuchet MS"/>
              </a:rPr>
              <a:t> </a:t>
            </a:r>
            <a:r>
              <a:rPr sz="2400" spc="-100" dirty="0">
                <a:latin typeface="Trebuchet MS"/>
                <a:cs typeface="Trebuchet MS"/>
              </a:rPr>
              <a:t>y</a:t>
            </a:r>
            <a:r>
              <a:rPr sz="2400" spc="-190" dirty="0">
                <a:latin typeface="Trebuchet MS"/>
                <a:cs typeface="Trebuchet MS"/>
              </a:rPr>
              <a:t> </a:t>
            </a:r>
            <a:r>
              <a:rPr sz="2400" spc="-130" dirty="0">
                <a:latin typeface="Trebuchet MS"/>
                <a:cs typeface="Trebuchet MS"/>
              </a:rPr>
              <a:t>ejecutables)</a:t>
            </a:r>
            <a:r>
              <a:rPr sz="2400" spc="-195" dirty="0">
                <a:latin typeface="Trebuchet MS"/>
                <a:cs typeface="Trebuchet MS"/>
              </a:rPr>
              <a:t> </a:t>
            </a:r>
            <a:r>
              <a:rPr sz="2400" spc="-100" dirty="0">
                <a:latin typeface="Trebuchet MS"/>
                <a:cs typeface="Trebuchet MS"/>
              </a:rPr>
              <a:t>y  </a:t>
            </a:r>
            <a:r>
              <a:rPr sz="2400" spc="-114" dirty="0">
                <a:latin typeface="Trebuchet MS"/>
                <a:cs typeface="Trebuchet MS"/>
              </a:rPr>
              <a:t>datos.</a:t>
            </a:r>
            <a:endParaRPr sz="2400">
              <a:latin typeface="Trebuchet MS"/>
              <a:cs typeface="Trebuchet MS"/>
            </a:endParaRPr>
          </a:p>
          <a:p>
            <a:pPr marL="355600" marR="453390" indent="-342900">
              <a:lnSpc>
                <a:spcPts val="2820"/>
              </a:lnSpc>
              <a:spcBef>
                <a:spcPts val="740"/>
              </a:spcBef>
              <a:buChar char="•"/>
              <a:tabLst>
                <a:tab pos="354965" algn="l"/>
                <a:tab pos="355600" algn="l"/>
              </a:tabLst>
            </a:pPr>
            <a:r>
              <a:rPr sz="2400" spc="-140" dirty="0">
                <a:latin typeface="Trebuchet MS"/>
                <a:cs typeface="Trebuchet MS"/>
              </a:rPr>
              <a:t>El</a:t>
            </a:r>
            <a:r>
              <a:rPr sz="2400" spc="-185" dirty="0">
                <a:latin typeface="Trebuchet MS"/>
                <a:cs typeface="Trebuchet MS"/>
              </a:rPr>
              <a:t> </a:t>
            </a:r>
            <a:r>
              <a:rPr sz="2400" spc="-40" dirty="0">
                <a:latin typeface="Trebuchet MS"/>
                <a:cs typeface="Trebuchet MS"/>
              </a:rPr>
              <a:t>SO</a:t>
            </a:r>
            <a:r>
              <a:rPr sz="2400" spc="-180" dirty="0">
                <a:latin typeface="Trebuchet MS"/>
                <a:cs typeface="Trebuchet MS"/>
              </a:rPr>
              <a:t> </a:t>
            </a:r>
            <a:r>
              <a:rPr sz="2400" spc="-120" dirty="0">
                <a:latin typeface="Trebuchet MS"/>
                <a:cs typeface="Trebuchet MS"/>
              </a:rPr>
              <a:t>tiene</a:t>
            </a:r>
            <a:r>
              <a:rPr sz="2400" spc="-180" dirty="0">
                <a:latin typeface="Trebuchet MS"/>
                <a:cs typeface="Trebuchet MS"/>
              </a:rPr>
              <a:t> </a:t>
            </a:r>
            <a:r>
              <a:rPr sz="2400" spc="-135" dirty="0">
                <a:latin typeface="Trebuchet MS"/>
                <a:cs typeface="Trebuchet MS"/>
              </a:rPr>
              <a:t>la</a:t>
            </a:r>
            <a:r>
              <a:rPr sz="2400" spc="-180" dirty="0">
                <a:latin typeface="Trebuchet MS"/>
                <a:cs typeface="Trebuchet MS"/>
              </a:rPr>
              <a:t> </a:t>
            </a:r>
            <a:r>
              <a:rPr sz="2400" spc="-90" dirty="0">
                <a:latin typeface="Trebuchet MS"/>
                <a:cs typeface="Trebuchet MS"/>
              </a:rPr>
              <a:t>responsabilidad</a:t>
            </a:r>
            <a:r>
              <a:rPr sz="2400" spc="-175" dirty="0">
                <a:latin typeface="Trebuchet MS"/>
                <a:cs typeface="Trebuchet MS"/>
              </a:rPr>
              <a:t> </a:t>
            </a:r>
            <a:r>
              <a:rPr sz="2400" spc="-100" dirty="0">
                <a:latin typeface="Trebuchet MS"/>
                <a:cs typeface="Trebuchet MS"/>
              </a:rPr>
              <a:t>de</a:t>
            </a:r>
            <a:r>
              <a:rPr sz="2400" spc="-180" dirty="0">
                <a:latin typeface="Trebuchet MS"/>
                <a:cs typeface="Trebuchet MS"/>
              </a:rPr>
              <a:t> </a:t>
            </a:r>
            <a:r>
              <a:rPr sz="2400" spc="-95" dirty="0">
                <a:latin typeface="Trebuchet MS"/>
                <a:cs typeface="Trebuchet MS"/>
              </a:rPr>
              <a:t>gestionar</a:t>
            </a:r>
            <a:r>
              <a:rPr sz="2400" spc="-180" dirty="0">
                <a:latin typeface="Trebuchet MS"/>
                <a:cs typeface="Trebuchet MS"/>
              </a:rPr>
              <a:t> </a:t>
            </a:r>
            <a:r>
              <a:rPr sz="2400" spc="-75" dirty="0">
                <a:latin typeface="Trebuchet MS"/>
                <a:cs typeface="Trebuchet MS"/>
              </a:rPr>
              <a:t>los</a:t>
            </a:r>
            <a:r>
              <a:rPr sz="2400" spc="-180" dirty="0">
                <a:latin typeface="Trebuchet MS"/>
                <a:cs typeface="Trebuchet MS"/>
              </a:rPr>
              <a:t> </a:t>
            </a:r>
            <a:r>
              <a:rPr sz="2400" spc="-90" dirty="0">
                <a:latin typeface="Trebuchet MS"/>
                <a:cs typeface="Trebuchet MS"/>
              </a:rPr>
              <a:t>siguientes  aspectos </a:t>
            </a:r>
            <a:r>
              <a:rPr sz="2400" spc="-120" dirty="0">
                <a:latin typeface="Trebuchet MS"/>
                <a:cs typeface="Trebuchet MS"/>
              </a:rPr>
              <a:t>del </a:t>
            </a:r>
            <a:r>
              <a:rPr sz="2400" spc="-105" dirty="0">
                <a:latin typeface="Trebuchet MS"/>
                <a:cs typeface="Trebuchet MS"/>
              </a:rPr>
              <a:t>servicio </a:t>
            </a:r>
            <a:r>
              <a:rPr sz="2400" spc="-100" dirty="0">
                <a:latin typeface="Trebuchet MS"/>
                <a:cs typeface="Trebuchet MS"/>
              </a:rPr>
              <a:t>de</a:t>
            </a:r>
            <a:r>
              <a:rPr sz="2400" spc="-430" dirty="0">
                <a:latin typeface="Trebuchet MS"/>
                <a:cs typeface="Trebuchet MS"/>
              </a:rPr>
              <a:t> </a:t>
            </a:r>
            <a:r>
              <a:rPr sz="2400" spc="-110" dirty="0">
                <a:latin typeface="Trebuchet MS"/>
                <a:cs typeface="Trebuchet MS"/>
              </a:rPr>
              <a:t>ﬁcheros:</a:t>
            </a:r>
            <a:endParaRPr sz="2400">
              <a:latin typeface="Trebuchet MS"/>
              <a:cs typeface="Trebuchet MS"/>
            </a:endParaRPr>
          </a:p>
          <a:p>
            <a:pPr marL="755650" lvl="1" indent="-285750">
              <a:lnSpc>
                <a:spcPct val="100000"/>
              </a:lnSpc>
              <a:spcBef>
                <a:spcPts val="420"/>
              </a:spcBef>
              <a:buChar char="–"/>
              <a:tabLst>
                <a:tab pos="755015" algn="l"/>
                <a:tab pos="755650" algn="l"/>
              </a:tabLst>
            </a:pPr>
            <a:r>
              <a:rPr sz="2000" spc="-95" dirty="0">
                <a:latin typeface="Trebuchet MS"/>
                <a:cs typeface="Trebuchet MS"/>
              </a:rPr>
              <a:t>Creación</a:t>
            </a:r>
            <a:r>
              <a:rPr sz="2000" spc="-160" dirty="0">
                <a:latin typeface="Trebuchet MS"/>
                <a:cs typeface="Trebuchet MS"/>
              </a:rPr>
              <a:t> </a:t>
            </a:r>
            <a:r>
              <a:rPr sz="2000" spc="-85" dirty="0">
                <a:latin typeface="Trebuchet MS"/>
                <a:cs typeface="Trebuchet MS"/>
              </a:rPr>
              <a:t>y</a:t>
            </a:r>
            <a:r>
              <a:rPr sz="2000" spc="-155" dirty="0">
                <a:latin typeface="Trebuchet MS"/>
                <a:cs typeface="Trebuchet MS"/>
              </a:rPr>
              <a:t> </a:t>
            </a:r>
            <a:r>
              <a:rPr sz="2000" spc="-65" dirty="0">
                <a:latin typeface="Trebuchet MS"/>
                <a:cs typeface="Trebuchet MS"/>
              </a:rPr>
              <a:t>borrado</a:t>
            </a:r>
            <a:r>
              <a:rPr sz="2000" spc="-155" dirty="0">
                <a:latin typeface="Trebuchet MS"/>
                <a:cs typeface="Trebuchet MS"/>
              </a:rPr>
              <a:t> </a:t>
            </a:r>
            <a:r>
              <a:rPr sz="2000" spc="-80" dirty="0">
                <a:latin typeface="Trebuchet MS"/>
                <a:cs typeface="Trebuchet MS"/>
              </a:rPr>
              <a:t>de</a:t>
            </a:r>
            <a:r>
              <a:rPr sz="2000" spc="-155" dirty="0">
                <a:latin typeface="Trebuchet MS"/>
                <a:cs typeface="Trebuchet MS"/>
              </a:rPr>
              <a:t> </a:t>
            </a:r>
            <a:r>
              <a:rPr sz="2000" spc="-75" dirty="0">
                <a:latin typeface="Trebuchet MS"/>
                <a:cs typeface="Trebuchet MS"/>
              </a:rPr>
              <a:t>ﬁcheros</a:t>
            </a:r>
            <a:r>
              <a:rPr sz="2000" spc="-155" dirty="0">
                <a:latin typeface="Trebuchet MS"/>
                <a:cs typeface="Trebuchet MS"/>
              </a:rPr>
              <a:t> </a:t>
            </a:r>
            <a:r>
              <a:rPr sz="2000" spc="-85" dirty="0">
                <a:latin typeface="Trebuchet MS"/>
                <a:cs typeface="Trebuchet MS"/>
              </a:rPr>
              <a:t>y</a:t>
            </a:r>
            <a:r>
              <a:rPr sz="2000" spc="-155" dirty="0">
                <a:latin typeface="Trebuchet MS"/>
                <a:cs typeface="Trebuchet MS"/>
              </a:rPr>
              <a:t> </a:t>
            </a:r>
            <a:r>
              <a:rPr sz="2000" spc="-95" dirty="0">
                <a:latin typeface="Trebuchet MS"/>
                <a:cs typeface="Trebuchet MS"/>
              </a:rPr>
              <a:t>directorios.</a:t>
            </a:r>
            <a:endParaRPr sz="2000">
              <a:latin typeface="Trebuchet MS"/>
              <a:cs typeface="Trebuchet MS"/>
            </a:endParaRPr>
          </a:p>
          <a:p>
            <a:pPr marL="755650" lvl="1" indent="-285750">
              <a:lnSpc>
                <a:spcPct val="100000"/>
              </a:lnSpc>
              <a:spcBef>
                <a:spcPts val="500"/>
              </a:spcBef>
              <a:buChar char="–"/>
              <a:tabLst>
                <a:tab pos="755015" algn="l"/>
                <a:tab pos="755650" algn="l"/>
              </a:tabLst>
            </a:pPr>
            <a:r>
              <a:rPr sz="2000" spc="-95" dirty="0">
                <a:latin typeface="Trebuchet MS"/>
                <a:cs typeface="Trebuchet MS"/>
              </a:rPr>
              <a:t>Primitivas </a:t>
            </a:r>
            <a:r>
              <a:rPr sz="2000" spc="-85" dirty="0">
                <a:latin typeface="Trebuchet MS"/>
                <a:cs typeface="Trebuchet MS"/>
              </a:rPr>
              <a:t>para manipular </a:t>
            </a:r>
            <a:r>
              <a:rPr sz="2000" spc="-75" dirty="0">
                <a:latin typeface="Trebuchet MS"/>
                <a:cs typeface="Trebuchet MS"/>
              </a:rPr>
              <a:t>ﬁcheros </a:t>
            </a:r>
            <a:r>
              <a:rPr sz="2000" spc="-85" dirty="0">
                <a:latin typeface="Trebuchet MS"/>
                <a:cs typeface="Trebuchet MS"/>
              </a:rPr>
              <a:t>y</a:t>
            </a:r>
            <a:r>
              <a:rPr sz="2000" spc="-434" dirty="0">
                <a:latin typeface="Trebuchet MS"/>
                <a:cs typeface="Trebuchet MS"/>
              </a:rPr>
              <a:t> </a:t>
            </a:r>
            <a:r>
              <a:rPr sz="2000" spc="-95" dirty="0">
                <a:latin typeface="Trebuchet MS"/>
                <a:cs typeface="Trebuchet MS"/>
              </a:rPr>
              <a:t>directorios.</a:t>
            </a:r>
            <a:endParaRPr sz="2000">
              <a:latin typeface="Trebuchet MS"/>
              <a:cs typeface="Trebuchet MS"/>
            </a:endParaRPr>
          </a:p>
          <a:p>
            <a:pPr marL="755650" lvl="1" indent="-285750">
              <a:lnSpc>
                <a:spcPct val="100000"/>
              </a:lnSpc>
              <a:spcBef>
                <a:spcPts val="500"/>
              </a:spcBef>
              <a:buChar char="–"/>
              <a:tabLst>
                <a:tab pos="755015" algn="l"/>
                <a:tab pos="755650" algn="l"/>
              </a:tabLst>
            </a:pPr>
            <a:r>
              <a:rPr sz="2000" spc="-95" dirty="0">
                <a:latin typeface="Trebuchet MS"/>
                <a:cs typeface="Trebuchet MS"/>
              </a:rPr>
              <a:t>Proyectar </a:t>
            </a:r>
            <a:r>
              <a:rPr sz="2000" spc="-65" dirty="0">
                <a:latin typeface="Trebuchet MS"/>
                <a:cs typeface="Trebuchet MS"/>
              </a:rPr>
              <a:t>los </a:t>
            </a:r>
            <a:r>
              <a:rPr sz="2000" spc="-75" dirty="0">
                <a:latin typeface="Trebuchet MS"/>
                <a:cs typeface="Trebuchet MS"/>
              </a:rPr>
              <a:t>ﬁcheros </a:t>
            </a:r>
            <a:r>
              <a:rPr sz="2000" spc="-60" dirty="0">
                <a:latin typeface="Trebuchet MS"/>
                <a:cs typeface="Trebuchet MS"/>
              </a:rPr>
              <a:t>sobre</a:t>
            </a:r>
            <a:r>
              <a:rPr sz="2000" spc="-440" dirty="0">
                <a:latin typeface="Trebuchet MS"/>
                <a:cs typeface="Trebuchet MS"/>
              </a:rPr>
              <a:t> </a:t>
            </a:r>
            <a:r>
              <a:rPr sz="2000" spc="-90" dirty="0">
                <a:latin typeface="Trebuchet MS"/>
                <a:cs typeface="Trebuchet MS"/>
              </a:rPr>
              <a:t>almacenamiento secundario.</a:t>
            </a:r>
            <a:endParaRPr sz="2000">
              <a:latin typeface="Trebuchet MS"/>
              <a:cs typeface="Trebuchet MS"/>
            </a:endParaRPr>
          </a:p>
          <a:p>
            <a:pPr marL="755650" lvl="1" indent="-285750">
              <a:lnSpc>
                <a:spcPct val="100000"/>
              </a:lnSpc>
              <a:spcBef>
                <a:spcPts val="500"/>
              </a:spcBef>
              <a:buChar char="–"/>
              <a:tabLst>
                <a:tab pos="755015" algn="l"/>
                <a:tab pos="755650" algn="l"/>
              </a:tabLst>
            </a:pPr>
            <a:r>
              <a:rPr sz="2000" spc="-100" dirty="0">
                <a:latin typeface="Trebuchet MS"/>
                <a:cs typeface="Trebuchet MS"/>
              </a:rPr>
              <a:t>Hacer</a:t>
            </a:r>
            <a:r>
              <a:rPr sz="2000" spc="-150" dirty="0">
                <a:latin typeface="Trebuchet MS"/>
                <a:cs typeface="Trebuchet MS"/>
              </a:rPr>
              <a:t> </a:t>
            </a:r>
            <a:r>
              <a:rPr sz="2000" spc="-75" dirty="0">
                <a:latin typeface="Trebuchet MS"/>
                <a:cs typeface="Trebuchet MS"/>
              </a:rPr>
              <a:t>respaldo</a:t>
            </a:r>
            <a:r>
              <a:rPr sz="2000" spc="-150" dirty="0">
                <a:latin typeface="Trebuchet MS"/>
                <a:cs typeface="Trebuchet MS"/>
              </a:rPr>
              <a:t> </a:t>
            </a:r>
            <a:r>
              <a:rPr sz="2000" spc="-80" dirty="0">
                <a:latin typeface="Trebuchet MS"/>
                <a:cs typeface="Trebuchet MS"/>
              </a:rPr>
              <a:t>de</a:t>
            </a:r>
            <a:r>
              <a:rPr sz="2000" spc="-150" dirty="0">
                <a:latin typeface="Trebuchet MS"/>
                <a:cs typeface="Trebuchet MS"/>
              </a:rPr>
              <a:t> </a:t>
            </a:r>
            <a:r>
              <a:rPr sz="2000" spc="-75" dirty="0">
                <a:latin typeface="Trebuchet MS"/>
                <a:cs typeface="Trebuchet MS"/>
              </a:rPr>
              <a:t>ﬁcheros</a:t>
            </a:r>
            <a:r>
              <a:rPr sz="2000" spc="-150" dirty="0">
                <a:latin typeface="Trebuchet MS"/>
                <a:cs typeface="Trebuchet MS"/>
              </a:rPr>
              <a:t> </a:t>
            </a:r>
            <a:r>
              <a:rPr sz="2000" spc="-60" dirty="0">
                <a:latin typeface="Trebuchet MS"/>
                <a:cs typeface="Trebuchet MS"/>
              </a:rPr>
              <a:t>sobre</a:t>
            </a:r>
            <a:r>
              <a:rPr sz="2000" spc="-150" dirty="0">
                <a:latin typeface="Trebuchet MS"/>
                <a:cs typeface="Trebuchet MS"/>
              </a:rPr>
              <a:t> </a:t>
            </a:r>
            <a:r>
              <a:rPr sz="2000" spc="-70" dirty="0">
                <a:latin typeface="Trebuchet MS"/>
                <a:cs typeface="Trebuchet MS"/>
              </a:rPr>
              <a:t>dispositivos</a:t>
            </a:r>
            <a:r>
              <a:rPr sz="2000" spc="-145" dirty="0">
                <a:latin typeface="Trebuchet MS"/>
                <a:cs typeface="Trebuchet MS"/>
              </a:rPr>
              <a:t> </a:t>
            </a:r>
            <a:r>
              <a:rPr sz="2000" spc="-85" dirty="0">
                <a:latin typeface="Trebuchet MS"/>
                <a:cs typeface="Trebuchet MS"/>
              </a:rPr>
              <a:t>estables</a:t>
            </a:r>
            <a:r>
              <a:rPr sz="2000" spc="-150" dirty="0">
                <a:latin typeface="Trebuchet MS"/>
                <a:cs typeface="Trebuchet MS"/>
              </a:rPr>
              <a:t> </a:t>
            </a:r>
            <a:r>
              <a:rPr sz="2000" spc="-85" dirty="0">
                <a:latin typeface="Trebuchet MS"/>
                <a:cs typeface="Trebuchet MS"/>
              </a:rPr>
              <a:t>y</a:t>
            </a:r>
            <a:r>
              <a:rPr sz="2000" spc="-150" dirty="0">
                <a:latin typeface="Trebuchet MS"/>
                <a:cs typeface="Trebuchet MS"/>
              </a:rPr>
              <a:t> </a:t>
            </a:r>
            <a:r>
              <a:rPr sz="2000" spc="-35" dirty="0">
                <a:latin typeface="Trebuchet MS"/>
                <a:cs typeface="Trebuchet MS"/>
              </a:rPr>
              <a:t>no</a:t>
            </a:r>
            <a:r>
              <a:rPr sz="2000" spc="-150" dirty="0">
                <a:latin typeface="Trebuchet MS"/>
                <a:cs typeface="Trebuchet MS"/>
              </a:rPr>
              <a:t> </a:t>
            </a:r>
            <a:r>
              <a:rPr sz="2000" spc="-110" dirty="0">
                <a:latin typeface="Trebuchet MS"/>
                <a:cs typeface="Trebuchet MS"/>
              </a:rPr>
              <a:t>volátiles.</a:t>
            </a:r>
            <a:endParaRPr sz="2000">
              <a:latin typeface="Trebuchet MS"/>
              <a:cs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25EAB-3A9A-4890-9EC2-4843E20312C3}"/>
              </a:ext>
            </a:extLst>
          </p:cNvPr>
          <p:cNvSpPr>
            <a:spLocks noGrp="1"/>
          </p:cNvSpPr>
          <p:nvPr>
            <p:ph type="title"/>
          </p:nvPr>
        </p:nvSpPr>
        <p:spPr/>
        <p:txBody>
          <a:bodyPr/>
          <a:lstStyle/>
          <a:p>
            <a:r>
              <a:rPr lang="es-ES" dirty="0"/>
              <a:t>Archivos</a:t>
            </a:r>
          </a:p>
        </p:txBody>
      </p:sp>
      <p:sp>
        <p:nvSpPr>
          <p:cNvPr id="3" name="Marcador de contenido 2">
            <a:extLst>
              <a:ext uri="{FF2B5EF4-FFF2-40B4-BE49-F238E27FC236}">
                <a16:creationId xmlns:a16="http://schemas.microsoft.com/office/drawing/2014/main" id="{3DA16977-66D4-405B-8DB5-0E5350F4D5BB}"/>
              </a:ext>
            </a:extLst>
          </p:cNvPr>
          <p:cNvSpPr>
            <a:spLocks noGrp="1"/>
          </p:cNvSpPr>
          <p:nvPr>
            <p:ph idx="1"/>
          </p:nvPr>
        </p:nvSpPr>
        <p:spPr>
          <a:xfrm>
            <a:off x="607868" y="1129485"/>
            <a:ext cx="7886700" cy="4351338"/>
          </a:xfrm>
        </p:spPr>
        <p:txBody>
          <a:bodyPr>
            <a:normAutofit/>
          </a:bodyPr>
          <a:lstStyle/>
          <a:p>
            <a:r>
              <a:rPr lang="es-ES" sz="1700" dirty="0" err="1"/>
              <a:t>Informacion</a:t>
            </a:r>
            <a:r>
              <a:rPr lang="es-ES" sz="1700" dirty="0"/>
              <a:t> asociada que mantiene el SO:</a:t>
            </a:r>
          </a:p>
          <a:p>
            <a:pPr marL="685800" lvl="1" indent="-342900" algn="just">
              <a:spcBef>
                <a:spcPts val="600"/>
              </a:spcBef>
              <a:buSzPts val="1000"/>
              <a:buFont typeface="Verdana" panose="020B0604030504040204" pitchFamily="34" charset="0"/>
              <a:buChar char="•"/>
              <a:tabLst>
                <a:tab pos="1391285" algn="l"/>
              </a:tabLst>
            </a:pPr>
            <a:r>
              <a:rPr lang="es-ES" sz="1400" dirty="0">
                <a:effectLst/>
                <a:latin typeface="Arial" panose="020B0604020202020204" pitchFamily="34" charset="0"/>
                <a:ea typeface="Verdana" panose="020B0604030504040204" pitchFamily="34" charset="0"/>
                <a:cs typeface="Times New Roman" panose="02020603050405020304" pitchFamily="18" charset="0"/>
              </a:rPr>
              <a:t>Tipo</a:t>
            </a:r>
            <a:r>
              <a:rPr lang="es-ES" sz="1400" spc="-3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de</a:t>
            </a:r>
            <a:r>
              <a:rPr lang="es-ES" sz="14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archivo</a:t>
            </a:r>
            <a:r>
              <a:rPr lang="es-ES" sz="14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(p,</a:t>
            </a:r>
            <a:r>
              <a:rPr lang="es-ES" sz="14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ej.,</a:t>
            </a:r>
            <a:r>
              <a:rPr lang="es-ES" sz="14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archivo</a:t>
            </a:r>
            <a:r>
              <a:rPr lang="es-ES" sz="14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de</a:t>
            </a:r>
            <a:r>
              <a:rPr lang="es-ES" sz="14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datos,</a:t>
            </a:r>
            <a:r>
              <a:rPr lang="es-ES" sz="14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ejecutable,</a:t>
            </a:r>
            <a:r>
              <a:rPr lang="es-ES" sz="14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400" spc="-10" dirty="0" err="1">
                <a:effectLst/>
                <a:latin typeface="Arial" panose="020B0604020202020204" pitchFamily="34" charset="0"/>
                <a:ea typeface="Verdana" panose="020B0604030504040204" pitchFamily="34" charset="0"/>
                <a:cs typeface="Times New Roman" panose="02020603050405020304" pitchFamily="18" charset="0"/>
              </a:rPr>
              <a:t>elc</a:t>
            </a:r>
            <a:r>
              <a:rPr lang="es-ES" sz="1400" spc="-10" dirty="0">
                <a:effectLst/>
                <a:latin typeface="Arial" panose="020B0604020202020204" pitchFamily="34" charset="0"/>
                <a:ea typeface="Verdana" panose="020B0604030504040204" pitchFamily="34" charset="0"/>
                <a:cs typeface="Times New Roman" panose="02020603050405020304" pitchFamily="18" charset="0"/>
              </a:rPr>
              <a:t>.).</a:t>
            </a:r>
            <a:endParaRPr lang="es-ES" sz="1400" dirty="0">
              <a:effectLst/>
              <a:latin typeface="Times New Roman" panose="02020603050405020304" pitchFamily="18" charset="0"/>
              <a:ea typeface="Verdana" panose="020B0604030504040204" pitchFamily="34" charset="0"/>
              <a:cs typeface="Verdana" panose="020B0604030504040204" pitchFamily="34" charset="0"/>
            </a:endParaRPr>
          </a:p>
          <a:p>
            <a:pPr marL="685800" marR="1086485" lvl="1" indent="-342900" algn="just">
              <a:lnSpc>
                <a:spcPct val="148000"/>
              </a:lnSpc>
              <a:spcBef>
                <a:spcPts val="595"/>
              </a:spcBef>
              <a:buSzPts val="1000"/>
              <a:buFont typeface="Verdana" panose="020B0604030504040204" pitchFamily="34" charset="0"/>
              <a:buChar char="•"/>
              <a:tabLst>
                <a:tab pos="1391285" algn="l"/>
              </a:tabLst>
            </a:pPr>
            <a:r>
              <a:rPr lang="es-ES" sz="1400" dirty="0">
                <a:effectLst/>
                <a:latin typeface="Arial" panose="020B0604020202020204" pitchFamily="34" charset="0"/>
                <a:ea typeface="Verdana" panose="020B0604030504040204" pitchFamily="34" charset="0"/>
                <a:cs typeface="Times New Roman" panose="02020603050405020304" pitchFamily="18" charset="0"/>
              </a:rPr>
              <a:t>Propietario</a:t>
            </a:r>
            <a:r>
              <a:rPr lang="es-ES" sz="14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del</a:t>
            </a:r>
            <a:r>
              <a:rPr lang="es-ES" sz="14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archivo</a:t>
            </a:r>
            <a:r>
              <a:rPr lang="es-ES" sz="14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(identificador</a:t>
            </a:r>
            <a:r>
              <a:rPr lang="es-ES" sz="14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de</a:t>
            </a:r>
            <a:r>
              <a:rPr lang="es-ES" sz="14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usuario</a:t>
            </a:r>
            <a:r>
              <a:rPr lang="es-ES" sz="14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que</a:t>
            </a:r>
            <a:r>
              <a:rPr lang="es-ES" sz="14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creó</a:t>
            </a:r>
            <a:r>
              <a:rPr lang="es-ES" sz="14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el</a:t>
            </a:r>
            <a:r>
              <a:rPr lang="es-ES" sz="14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archivo</a:t>
            </a:r>
            <a:r>
              <a:rPr lang="es-ES" sz="14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y</a:t>
            </a:r>
            <a:r>
              <a:rPr lang="es-ES" sz="14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del</a:t>
            </a:r>
            <a:r>
              <a:rPr lang="es-ES" sz="14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grupo</a:t>
            </a:r>
            <a:r>
              <a:rPr lang="es-ES" sz="14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de</a:t>
            </a:r>
            <a:r>
              <a:rPr lang="es-ES" sz="14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dicho </a:t>
            </a:r>
            <a:r>
              <a:rPr lang="es-ES" sz="1400" spc="-10" dirty="0">
                <a:effectLst/>
                <a:latin typeface="Arial" panose="020B0604020202020204" pitchFamily="34" charset="0"/>
                <a:ea typeface="Verdana" panose="020B0604030504040204" pitchFamily="34" charset="0"/>
                <a:cs typeface="Times New Roman" panose="02020603050405020304" pitchFamily="18" charset="0"/>
              </a:rPr>
              <a:t>usuario).</a:t>
            </a:r>
            <a:endParaRPr lang="es-ES" sz="1400" dirty="0">
              <a:effectLst/>
              <a:latin typeface="Times New Roman" panose="02020603050405020304" pitchFamily="18" charset="0"/>
              <a:ea typeface="Verdana" panose="020B0604030504040204" pitchFamily="34" charset="0"/>
              <a:cs typeface="Verdana" panose="020B0604030504040204" pitchFamily="34" charset="0"/>
            </a:endParaRPr>
          </a:p>
          <a:p>
            <a:pPr marL="685800" marR="891540" lvl="1" indent="-342900" algn="just">
              <a:spcBef>
                <a:spcPts val="45"/>
              </a:spcBef>
              <a:buSzPts val="1000"/>
              <a:tabLst>
                <a:tab pos="1397635" algn="l"/>
              </a:tabLst>
            </a:pPr>
            <a:r>
              <a:rPr lang="es-ES" sz="1400" dirty="0">
                <a:effectLst/>
                <a:latin typeface="Arial" panose="020B0604020202020204" pitchFamily="34" charset="0"/>
                <a:ea typeface="Arial" panose="020B0604020202020204" pitchFamily="34" charset="0"/>
                <a:cs typeface="Times New Roman" panose="02020603050405020304" pitchFamily="18" charset="0"/>
              </a:rPr>
              <a:t>Tamaño del archivo. </a:t>
            </a:r>
          </a:p>
          <a:p>
            <a:pPr marL="685800" marR="891540" lvl="1" indent="-342900" algn="just">
              <a:spcBef>
                <a:spcPts val="45"/>
              </a:spcBef>
              <a:buSzPts val="1000"/>
              <a:tabLst>
                <a:tab pos="1397635" algn="l"/>
              </a:tabLst>
            </a:pPr>
            <a:r>
              <a:rPr lang="es-ES" sz="1400" dirty="0">
                <a:effectLst/>
                <a:latin typeface="Arial" panose="020B0604020202020204" pitchFamily="34" charset="0"/>
                <a:ea typeface="Verdana" panose="020B0604030504040204" pitchFamily="34" charset="0"/>
                <a:cs typeface="Times New Roman" panose="02020603050405020304" pitchFamily="18" charset="0"/>
              </a:rPr>
              <a:t>Instantes</a:t>
            </a:r>
            <a:r>
              <a:rPr lang="es-ES" sz="1400" spc="-3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(fecha</a:t>
            </a:r>
            <a:r>
              <a:rPr lang="es-ES" sz="14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y</a:t>
            </a:r>
            <a:r>
              <a:rPr lang="es-ES" sz="14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hora)</a:t>
            </a:r>
            <a:r>
              <a:rPr lang="es-ES" sz="14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importantes</a:t>
            </a:r>
            <a:r>
              <a:rPr lang="es-ES" sz="14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de</a:t>
            </a:r>
            <a:r>
              <a:rPr lang="es-ES" sz="14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la</a:t>
            </a:r>
            <a:r>
              <a:rPr lang="es-ES" sz="14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err="1">
                <a:effectLst/>
                <a:latin typeface="Arial" panose="020B0604020202020204" pitchFamily="34" charset="0"/>
                <a:ea typeface="Verdana" panose="020B0604030504040204" pitchFamily="34" charset="0"/>
                <a:cs typeface="Times New Roman" panose="02020603050405020304" pitchFamily="18" charset="0"/>
              </a:rPr>
              <a:t>v.ida</a:t>
            </a:r>
            <a:r>
              <a:rPr lang="es-ES" sz="14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del</a:t>
            </a:r>
            <a:r>
              <a:rPr lang="es-ES" sz="14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archivo,</a:t>
            </a:r>
            <a:r>
              <a:rPr lang="es-ES" sz="1400" spc="-20" dirty="0">
                <a:effectLst/>
                <a:latin typeface="Arial" panose="020B0604020202020204" pitchFamily="34" charset="0"/>
                <a:ea typeface="Verdana" panose="020B0604030504040204" pitchFamily="34" charset="0"/>
                <a:cs typeface="Times New Roman" panose="02020603050405020304" pitchFamily="18" charset="0"/>
              </a:rPr>
              <a:t> </a:t>
            </a:r>
          </a:p>
          <a:p>
            <a:pPr marL="685800" marR="891540" lvl="1" indent="-342900" algn="just">
              <a:spcBef>
                <a:spcPts val="45"/>
              </a:spcBef>
              <a:buSzPts val="1000"/>
              <a:tabLst>
                <a:tab pos="1397635" algn="l"/>
              </a:tabLst>
            </a:pPr>
            <a:r>
              <a:rPr lang="es-ES" sz="1400" spc="-20" dirty="0">
                <a:latin typeface="Arial" panose="020B0604020202020204" pitchFamily="34" charset="0"/>
                <a:ea typeface="Verdana" panose="020B0604030504040204" pitchFamily="34" charset="0"/>
                <a:cs typeface="Times New Roman" panose="02020603050405020304" pitchFamily="18" charset="0"/>
              </a:rPr>
              <a:t>Derechos de acceso</a:t>
            </a:r>
          </a:p>
          <a:p>
            <a:pPr marL="342900" marR="891540" lvl="0" indent="-342900" algn="just">
              <a:spcBef>
                <a:spcPts val="45"/>
              </a:spcBef>
              <a:spcAft>
                <a:spcPts val="0"/>
              </a:spcAft>
              <a:buSzPts val="1000"/>
              <a:buFont typeface="Arial" panose="020B0604020202020204" pitchFamily="34" charset="0"/>
              <a:buChar char="•"/>
              <a:tabLst>
                <a:tab pos="1397635" algn="l"/>
              </a:tabLst>
            </a:pPr>
            <a:endParaRPr lang="es-ES" sz="1700" spc="-20" dirty="0">
              <a:latin typeface="Arial" panose="020B0604020202020204" pitchFamily="34" charset="0"/>
              <a:ea typeface="Verdana" panose="020B0604030504040204" pitchFamily="34" charset="0"/>
              <a:cs typeface="Times New Roman" panose="02020603050405020304" pitchFamily="18" charset="0"/>
            </a:endParaRPr>
          </a:p>
          <a:p>
            <a:pPr marL="342900" marR="891540" lvl="0" indent="-342900" algn="just">
              <a:spcBef>
                <a:spcPts val="45"/>
              </a:spcBef>
              <a:spcAft>
                <a:spcPts val="0"/>
              </a:spcAft>
              <a:buSzPts val="1000"/>
              <a:buFont typeface="Arial" panose="020B0604020202020204" pitchFamily="34" charset="0"/>
              <a:buChar char="•"/>
              <a:tabLst>
                <a:tab pos="1397635" algn="l"/>
              </a:tabLst>
            </a:pPr>
            <a:endParaRPr lang="es-ES" sz="1700" spc="-20" dirty="0">
              <a:latin typeface="Arial" panose="020B0604020202020204" pitchFamily="34" charset="0"/>
              <a:ea typeface="Verdana" panose="020B0604030504040204" pitchFamily="34" charset="0"/>
              <a:cs typeface="Times New Roman" panose="02020603050405020304" pitchFamily="18" charset="0"/>
            </a:endParaRPr>
          </a:p>
          <a:p>
            <a:pPr marL="342900" marR="891540" lvl="0" indent="-342900" algn="just">
              <a:spcBef>
                <a:spcPts val="45"/>
              </a:spcBef>
              <a:spcAft>
                <a:spcPts val="0"/>
              </a:spcAft>
              <a:buSzPts val="1000"/>
              <a:buFont typeface="Arial" panose="020B0604020202020204" pitchFamily="34" charset="0"/>
              <a:buChar char="•"/>
              <a:tabLst>
                <a:tab pos="1397635" algn="l"/>
              </a:tabLst>
            </a:pPr>
            <a:r>
              <a:rPr lang="es-ES" sz="1700" spc="-20" dirty="0" err="1">
                <a:latin typeface="Arial" panose="020B0604020202020204" pitchFamily="34" charset="0"/>
                <a:ea typeface="Verdana" panose="020B0604030504040204" pitchFamily="34" charset="0"/>
                <a:cs typeface="Times New Roman" panose="02020603050405020304" pitchFamily="18" charset="0"/>
              </a:rPr>
              <a:t>Vision</a:t>
            </a:r>
            <a:r>
              <a:rPr lang="es-ES" sz="1700" spc="-20" dirty="0">
                <a:latin typeface="Arial" panose="020B0604020202020204" pitchFamily="34" charset="0"/>
                <a:ea typeface="Verdana" panose="020B0604030504040204" pitchFamily="34" charset="0"/>
                <a:cs typeface="Times New Roman" panose="02020603050405020304" pitchFamily="18" charset="0"/>
              </a:rPr>
              <a:t> lógica vs. </a:t>
            </a:r>
            <a:r>
              <a:rPr lang="es-ES" sz="1700" spc="-20" dirty="0" err="1">
                <a:latin typeface="Arial" panose="020B0604020202020204" pitchFamily="34" charset="0"/>
                <a:ea typeface="Verdana" panose="020B0604030504040204" pitchFamily="34" charset="0"/>
                <a:cs typeface="Times New Roman" panose="02020603050405020304" pitchFamily="18" charset="0"/>
              </a:rPr>
              <a:t>Vision</a:t>
            </a:r>
            <a:r>
              <a:rPr lang="es-ES" sz="1700" spc="-20" dirty="0">
                <a:latin typeface="Arial" panose="020B0604020202020204" pitchFamily="34" charset="0"/>
                <a:ea typeface="Verdana" panose="020B0604030504040204" pitchFamily="34" charset="0"/>
                <a:cs typeface="Times New Roman" panose="02020603050405020304" pitchFamily="18" charset="0"/>
              </a:rPr>
              <a:t> </a:t>
            </a:r>
            <a:r>
              <a:rPr lang="es-ES" sz="1700" spc="-20" dirty="0" err="1">
                <a:latin typeface="Arial" panose="020B0604020202020204" pitchFamily="34" charset="0"/>
                <a:ea typeface="Verdana" panose="020B0604030504040204" pitchFamily="34" charset="0"/>
                <a:cs typeface="Times New Roman" panose="02020603050405020304" pitchFamily="18" charset="0"/>
              </a:rPr>
              <a:t>fisica</a:t>
            </a:r>
            <a:endParaRPr lang="es-ES" dirty="0"/>
          </a:p>
          <a:p>
            <a:pPr lvl="1"/>
            <a:endParaRPr lang="es-ES" dirty="0"/>
          </a:p>
        </p:txBody>
      </p:sp>
      <p:pic>
        <p:nvPicPr>
          <p:cNvPr id="5" name="Imagen 4">
            <a:extLst>
              <a:ext uri="{FF2B5EF4-FFF2-40B4-BE49-F238E27FC236}">
                <a16:creationId xmlns:a16="http://schemas.microsoft.com/office/drawing/2014/main" id="{2E3581B6-8DD9-4453-87C4-FB763D94AE17}"/>
              </a:ext>
            </a:extLst>
          </p:cNvPr>
          <p:cNvPicPr>
            <a:picLocks noChangeAspect="1"/>
          </p:cNvPicPr>
          <p:nvPr/>
        </p:nvPicPr>
        <p:blipFill>
          <a:blip r:embed="rId3"/>
          <a:stretch>
            <a:fillRect/>
          </a:stretch>
        </p:blipFill>
        <p:spPr>
          <a:xfrm>
            <a:off x="629084" y="3810000"/>
            <a:ext cx="6477000" cy="1351030"/>
          </a:xfrm>
          <a:prstGeom prst="rect">
            <a:avLst/>
          </a:prstGeom>
        </p:spPr>
      </p:pic>
      <p:pic>
        <p:nvPicPr>
          <p:cNvPr id="7" name="Imagen 6">
            <a:extLst>
              <a:ext uri="{FF2B5EF4-FFF2-40B4-BE49-F238E27FC236}">
                <a16:creationId xmlns:a16="http://schemas.microsoft.com/office/drawing/2014/main" id="{36CCBDAF-D162-4903-B16E-E0C62DD95969}"/>
              </a:ext>
            </a:extLst>
          </p:cNvPr>
          <p:cNvPicPr>
            <a:picLocks noChangeAspect="1"/>
          </p:cNvPicPr>
          <p:nvPr/>
        </p:nvPicPr>
        <p:blipFill>
          <a:blip r:embed="rId4"/>
          <a:stretch>
            <a:fillRect/>
          </a:stretch>
        </p:blipFill>
        <p:spPr>
          <a:xfrm>
            <a:off x="3867584" y="4571319"/>
            <a:ext cx="4524375" cy="2175282"/>
          </a:xfrm>
          <a:prstGeom prst="rect">
            <a:avLst/>
          </a:prstGeom>
        </p:spPr>
      </p:pic>
    </p:spTree>
    <p:extLst>
      <p:ext uri="{BB962C8B-B14F-4D97-AF65-F5344CB8AC3E}">
        <p14:creationId xmlns:p14="http://schemas.microsoft.com/office/powerpoint/2010/main" val="2572488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03BF92-1BDF-4C22-9DA1-5EFE4FDABF9D}"/>
              </a:ext>
            </a:extLst>
          </p:cNvPr>
          <p:cNvSpPr>
            <a:spLocks noGrp="1"/>
          </p:cNvSpPr>
          <p:nvPr>
            <p:ph type="title"/>
          </p:nvPr>
        </p:nvSpPr>
        <p:spPr/>
        <p:txBody>
          <a:bodyPr/>
          <a:lstStyle/>
          <a:p>
            <a:r>
              <a:rPr lang="es-ES" dirty="0"/>
              <a:t>Servicios de archivo</a:t>
            </a:r>
          </a:p>
        </p:txBody>
      </p:sp>
      <p:sp>
        <p:nvSpPr>
          <p:cNvPr id="3" name="Marcador de contenido 2">
            <a:extLst>
              <a:ext uri="{FF2B5EF4-FFF2-40B4-BE49-F238E27FC236}">
                <a16:creationId xmlns:a16="http://schemas.microsoft.com/office/drawing/2014/main" id="{235DD7D5-044C-40DB-87F1-685AFD9FC42A}"/>
              </a:ext>
            </a:extLst>
          </p:cNvPr>
          <p:cNvSpPr>
            <a:spLocks noGrp="1"/>
          </p:cNvSpPr>
          <p:nvPr>
            <p:ph idx="1"/>
          </p:nvPr>
        </p:nvSpPr>
        <p:spPr/>
        <p:txBody>
          <a:bodyPr/>
          <a:lstStyle/>
          <a:p>
            <a:r>
              <a:rPr lang="es-ES" dirty="0"/>
              <a:t>Crear Archivo</a:t>
            </a:r>
          </a:p>
          <a:p>
            <a:r>
              <a:rPr lang="es-ES" dirty="0"/>
              <a:t>Abrir Archivo</a:t>
            </a:r>
          </a:p>
          <a:p>
            <a:r>
              <a:rPr lang="es-ES" dirty="0"/>
              <a:t>Escribir y Leer</a:t>
            </a:r>
          </a:p>
          <a:p>
            <a:r>
              <a:rPr lang="es-ES" dirty="0"/>
              <a:t>Cerrar archivo</a:t>
            </a:r>
          </a:p>
          <a:p>
            <a:r>
              <a:rPr lang="es-ES" dirty="0"/>
              <a:t>Cambio de permisos de acceso</a:t>
            </a:r>
          </a:p>
          <a:p>
            <a:endParaRPr lang="es-ES" dirty="0"/>
          </a:p>
        </p:txBody>
      </p:sp>
    </p:spTree>
    <p:extLst>
      <p:ext uri="{BB962C8B-B14F-4D97-AF65-F5344CB8AC3E}">
        <p14:creationId xmlns:p14="http://schemas.microsoft.com/office/powerpoint/2010/main" val="1576336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A23B2D-2027-4F0C-B73D-D0288C7F4464}"/>
              </a:ext>
            </a:extLst>
          </p:cNvPr>
          <p:cNvSpPr>
            <a:spLocks noGrp="1"/>
          </p:cNvSpPr>
          <p:nvPr>
            <p:ph type="title"/>
          </p:nvPr>
        </p:nvSpPr>
        <p:spPr/>
        <p:txBody>
          <a:bodyPr/>
          <a:lstStyle/>
          <a:p>
            <a:r>
              <a:rPr lang="es-ES" dirty="0"/>
              <a:t>Directorios</a:t>
            </a:r>
          </a:p>
        </p:txBody>
      </p:sp>
      <p:sp>
        <p:nvSpPr>
          <p:cNvPr id="3" name="Marcador de contenido 2">
            <a:extLst>
              <a:ext uri="{FF2B5EF4-FFF2-40B4-BE49-F238E27FC236}">
                <a16:creationId xmlns:a16="http://schemas.microsoft.com/office/drawing/2014/main" id="{3FBDAA55-B8E6-48D7-97FF-D282C12483C2}"/>
              </a:ext>
            </a:extLst>
          </p:cNvPr>
          <p:cNvSpPr>
            <a:spLocks noGrp="1"/>
          </p:cNvSpPr>
          <p:nvPr>
            <p:ph idx="1"/>
          </p:nvPr>
        </p:nvSpPr>
        <p:spPr/>
        <p:txBody>
          <a:bodyPr>
            <a:normAutofit lnSpcReduction="10000"/>
          </a:bodyPr>
          <a:lstStyle/>
          <a:p>
            <a:r>
              <a:rPr lang="es-ES" sz="1800" dirty="0">
                <a:effectLst/>
                <a:latin typeface="Arial" panose="020B0604020202020204" pitchFamily="34" charset="0"/>
                <a:ea typeface="Arial" panose="020B0604020202020204" pitchFamily="34" charset="0"/>
              </a:rPr>
              <a:t>Un</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directorio</a:t>
            </a:r>
            <a:r>
              <a:rPr lang="es-ES" sz="1800" spc="-4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es</a:t>
            </a:r>
            <a:r>
              <a:rPr lang="es-ES" sz="1800" spc="-4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un</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objeto</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que</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relaciona</a:t>
            </a:r>
            <a:r>
              <a:rPr lang="es-ES" sz="1800" spc="-4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forma</a:t>
            </a:r>
            <a:r>
              <a:rPr lang="es-ES" sz="1800" spc="-4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unívoca</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un</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nombre</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con</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un</a:t>
            </a:r>
            <a:r>
              <a:rPr lang="es-ES" sz="1800" spc="-5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archivo.</a:t>
            </a:r>
            <a:r>
              <a:rPr lang="es-ES" sz="1800" spc="-45" dirty="0">
                <a:effectLst/>
                <a:latin typeface="Arial" panose="020B0604020202020204" pitchFamily="34" charset="0"/>
                <a:ea typeface="Arial" panose="020B0604020202020204" pitchFamily="34" charset="0"/>
              </a:rPr>
              <a:t> </a:t>
            </a:r>
          </a:p>
          <a:p>
            <a:r>
              <a:rPr lang="es-ES" sz="1800" dirty="0">
                <a:effectLst/>
                <a:latin typeface="Arial" panose="020B0604020202020204" pitchFamily="34" charset="0"/>
                <a:ea typeface="Arial" panose="020B0604020202020204" pitchFamily="34" charset="0"/>
              </a:rPr>
              <a:t>Se denomina </a:t>
            </a:r>
            <a:r>
              <a:rPr lang="es-ES" sz="1800" b="1" dirty="0">
                <a:effectLst/>
                <a:latin typeface="Arial" panose="020B0604020202020204" pitchFamily="34" charset="0"/>
                <a:ea typeface="Arial" panose="020B0604020202020204" pitchFamily="34" charset="0"/>
              </a:rPr>
              <a:t>directorio raíz </a:t>
            </a:r>
            <a:r>
              <a:rPr lang="es-ES" sz="1800" dirty="0">
                <a:effectLst/>
                <a:latin typeface="Arial" panose="020B0604020202020204" pitchFamily="34" charset="0"/>
                <a:ea typeface="Arial" panose="020B0604020202020204" pitchFamily="34" charset="0"/>
              </a:rPr>
              <a:t>al primer directorio de la jerarquía, recibiendo los demás</a:t>
            </a:r>
            <a:r>
              <a:rPr lang="es-ES" sz="1800" spc="-5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el</a:t>
            </a:r>
            <a:r>
              <a:rPr lang="es-ES" sz="1800" spc="-65"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nombre</a:t>
            </a:r>
            <a:r>
              <a:rPr lang="es-ES" sz="1800" spc="-6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de</a:t>
            </a:r>
            <a:r>
              <a:rPr lang="es-ES" sz="1800" spc="-60" dirty="0">
                <a:effectLst/>
                <a:latin typeface="Arial" panose="020B0604020202020204" pitchFamily="34" charset="0"/>
                <a:ea typeface="Arial" panose="020B0604020202020204" pitchFamily="34" charset="0"/>
              </a:rPr>
              <a:t> </a:t>
            </a:r>
            <a:r>
              <a:rPr lang="es-ES" sz="1800" dirty="0">
                <a:effectLst/>
                <a:latin typeface="Arial" panose="020B0604020202020204" pitchFamily="34" charset="0"/>
                <a:ea typeface="Arial" panose="020B0604020202020204" pitchFamily="34" charset="0"/>
              </a:rPr>
              <a:t>subdirectorios.</a:t>
            </a:r>
          </a:p>
          <a:p>
            <a:r>
              <a:rPr lang="es-ES" sz="1800" dirty="0">
                <a:effectLst/>
                <a:latin typeface="Arial" panose="020B0604020202020204" pitchFamily="34" charset="0"/>
                <a:ea typeface="Arial" panose="020B0604020202020204" pitchFamily="34" charset="0"/>
              </a:rPr>
              <a:t>Se diferencia el</a:t>
            </a:r>
            <a:r>
              <a:rPr lang="es-ES" sz="1800" spc="-5" dirty="0">
                <a:effectLst/>
                <a:latin typeface="Arial" panose="020B0604020202020204" pitchFamily="34" charset="0"/>
                <a:ea typeface="Arial" panose="020B0604020202020204" pitchFamily="34" charset="0"/>
              </a:rPr>
              <a:t> </a:t>
            </a:r>
            <a:r>
              <a:rPr lang="es-ES" sz="1800" b="1" dirty="0">
                <a:effectLst/>
                <a:latin typeface="Arial" panose="020B0604020202020204" pitchFamily="34" charset="0"/>
                <a:ea typeface="Arial" panose="020B0604020202020204" pitchFamily="34" charset="0"/>
              </a:rPr>
              <a:t>nombre relativo o local</a:t>
            </a:r>
            <a:r>
              <a:rPr lang="es-ES" sz="1800" dirty="0">
                <a:effectLst/>
                <a:latin typeface="Arial" panose="020B0604020202020204" pitchFamily="34" charset="0"/>
                <a:ea typeface="Arial" panose="020B0604020202020204" pitchFamily="34" charset="0"/>
              </a:rPr>
              <a:t>, que es el nombre asignando al archivo dentro del subdirectorio en el que está el archivo, del nombre o camino absoluto, que incluye todos los nombres de todos los subdirectorios que hay que recorrer desde el directorio raíz hasta el objeto considerado.</a:t>
            </a:r>
          </a:p>
          <a:p>
            <a:r>
              <a:rPr lang="es-ES" sz="1800" dirty="0">
                <a:latin typeface="Arial" panose="020B0604020202020204" pitchFamily="34" charset="0"/>
              </a:rPr>
              <a:t>Servicios (en </a:t>
            </a:r>
            <a:r>
              <a:rPr lang="es-ES" sz="1800" dirty="0" err="1">
                <a:latin typeface="Arial" panose="020B0604020202020204" pitchFamily="34" charset="0"/>
              </a:rPr>
              <a:t>funcion</a:t>
            </a:r>
            <a:r>
              <a:rPr lang="es-ES" sz="1800" dirty="0">
                <a:latin typeface="Arial" panose="020B0604020202020204" pitchFamily="34" charset="0"/>
              </a:rPr>
              <a:t> de permisos):</a:t>
            </a:r>
          </a:p>
          <a:p>
            <a:pPr lvl="1"/>
            <a:r>
              <a:rPr lang="es-ES" dirty="0" err="1">
                <a:latin typeface="Arial" panose="020B0604020202020204" pitchFamily="34" charset="0"/>
              </a:rPr>
              <a:t>Creacion</a:t>
            </a:r>
            <a:endParaRPr lang="es-ES" dirty="0">
              <a:latin typeface="Arial" panose="020B0604020202020204" pitchFamily="34" charset="0"/>
            </a:endParaRPr>
          </a:p>
          <a:p>
            <a:pPr lvl="1"/>
            <a:r>
              <a:rPr lang="es-ES" dirty="0">
                <a:latin typeface="Arial" panose="020B0604020202020204" pitchFamily="34" charset="0"/>
              </a:rPr>
              <a:t>Borrado</a:t>
            </a:r>
          </a:p>
          <a:p>
            <a:pPr lvl="1"/>
            <a:r>
              <a:rPr lang="es-ES" dirty="0">
                <a:latin typeface="Arial" panose="020B0604020202020204" pitchFamily="34" charset="0"/>
              </a:rPr>
              <a:t>Abrir</a:t>
            </a:r>
          </a:p>
          <a:p>
            <a:pPr lvl="1"/>
            <a:r>
              <a:rPr lang="es-ES" dirty="0">
                <a:latin typeface="Arial" panose="020B0604020202020204" pitchFamily="34" charset="0"/>
              </a:rPr>
              <a:t>Leer</a:t>
            </a:r>
          </a:p>
          <a:p>
            <a:pPr lvl="1"/>
            <a:r>
              <a:rPr lang="es-ES" dirty="0">
                <a:latin typeface="Arial" panose="020B0604020202020204" pitchFamily="34" charset="0"/>
              </a:rPr>
              <a:t>Cerrar</a:t>
            </a:r>
            <a:endParaRPr lang="es-ES" dirty="0"/>
          </a:p>
        </p:txBody>
      </p:sp>
      <p:pic>
        <p:nvPicPr>
          <p:cNvPr id="4" name="image67.png">
            <a:extLst>
              <a:ext uri="{FF2B5EF4-FFF2-40B4-BE49-F238E27FC236}">
                <a16:creationId xmlns:a16="http://schemas.microsoft.com/office/drawing/2014/main" id="{060468BF-CA36-4472-9C66-F510EB06F7E6}"/>
              </a:ext>
            </a:extLst>
          </p:cNvPr>
          <p:cNvPicPr>
            <a:picLocks noChangeAspect="1"/>
          </p:cNvPicPr>
          <p:nvPr/>
        </p:nvPicPr>
        <p:blipFill>
          <a:blip r:embed="rId3" cstate="print"/>
          <a:stretch>
            <a:fillRect/>
          </a:stretch>
        </p:blipFill>
        <p:spPr>
          <a:xfrm>
            <a:off x="3124200" y="4500417"/>
            <a:ext cx="5608320" cy="1971675"/>
          </a:xfrm>
          <a:prstGeom prst="rect">
            <a:avLst/>
          </a:prstGeom>
        </p:spPr>
      </p:pic>
    </p:spTree>
    <p:extLst>
      <p:ext uri="{BB962C8B-B14F-4D97-AF65-F5344CB8AC3E}">
        <p14:creationId xmlns:p14="http://schemas.microsoft.com/office/powerpoint/2010/main" val="32888218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BCB13-6220-4719-AAF7-0AE9C84884B3}"/>
              </a:ext>
            </a:extLst>
          </p:cNvPr>
          <p:cNvSpPr>
            <a:spLocks noGrp="1"/>
          </p:cNvSpPr>
          <p:nvPr>
            <p:ph type="title"/>
          </p:nvPr>
        </p:nvSpPr>
        <p:spPr/>
        <p:txBody>
          <a:bodyPr/>
          <a:lstStyle/>
          <a:p>
            <a:r>
              <a:rPr lang="es-ES" dirty="0"/>
              <a:t>Sistema de Archivos</a:t>
            </a:r>
          </a:p>
        </p:txBody>
      </p:sp>
      <p:sp>
        <p:nvSpPr>
          <p:cNvPr id="3" name="Marcador de contenido 2">
            <a:extLst>
              <a:ext uri="{FF2B5EF4-FFF2-40B4-BE49-F238E27FC236}">
                <a16:creationId xmlns:a16="http://schemas.microsoft.com/office/drawing/2014/main" id="{9370C426-DF34-42C7-8E2D-DF66C5205444}"/>
              </a:ext>
            </a:extLst>
          </p:cNvPr>
          <p:cNvSpPr>
            <a:spLocks noGrp="1"/>
          </p:cNvSpPr>
          <p:nvPr>
            <p:ph idx="1"/>
          </p:nvPr>
        </p:nvSpPr>
        <p:spPr/>
        <p:txBody>
          <a:bodyPr>
            <a:normAutofit lnSpcReduction="10000"/>
          </a:bodyPr>
          <a:lstStyle/>
          <a:p>
            <a:r>
              <a:rPr lang="es-ES" sz="2400" dirty="0">
                <a:effectLst/>
                <a:latin typeface="Arial" panose="020B0604020202020204" pitchFamily="34" charset="0"/>
                <a:ea typeface="Times New Roman" panose="02020603050405020304" pitchFamily="18" charset="0"/>
                <a:cs typeface="Times New Roman" panose="02020603050405020304" pitchFamily="18" charset="0"/>
              </a:rPr>
              <a:t>conjunto de archivos incluidos en una unidad de</a:t>
            </a:r>
            <a:r>
              <a:rPr lang="es-ES" sz="24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disco. El sistema de archivos está compuesto por los datos de los archivos</a:t>
            </a:r>
            <a:r>
              <a:rPr lang="es-ES" sz="2400" b="1" dirty="0">
                <a:effectLst/>
                <a:latin typeface="Arial" panose="020B0604020202020204" pitchFamily="34" charset="0"/>
                <a:ea typeface="Times New Roman" panose="02020603050405020304" pitchFamily="18" charset="0"/>
                <a:cs typeface="Times New Roman" panose="02020603050405020304" pitchFamily="18" charset="0"/>
              </a:rPr>
              <a:t>, así como por toda la información auxiliar que se requiere.</a:t>
            </a:r>
            <a:endParaRPr lang="es-ES" sz="2400" b="1" dirty="0">
              <a:effectLst/>
              <a:latin typeface="Times New Roman" panose="02020603050405020304" pitchFamily="18" charset="0"/>
              <a:ea typeface="Times New Roman" panose="02020603050405020304" pitchFamily="18" charset="0"/>
            </a:endParaRPr>
          </a:p>
          <a:p>
            <a:r>
              <a:rPr lang="es-ES" dirty="0"/>
              <a:t>Se caracteriza por su </a:t>
            </a:r>
            <a:r>
              <a:rPr lang="es-ES" dirty="0" err="1"/>
              <a:t>metainformacion</a:t>
            </a:r>
            <a:r>
              <a:rPr lang="es-ES" dirty="0"/>
              <a:t>:</a:t>
            </a:r>
          </a:p>
          <a:p>
            <a:pPr marL="685800" lvl="1" indent="-342900">
              <a:spcBef>
                <a:spcPts val="600"/>
              </a:spcBef>
              <a:buSzPts val="1000"/>
              <a:tabLst>
                <a:tab pos="1741805" algn="l"/>
              </a:tabLst>
            </a:pPr>
            <a:r>
              <a:rPr lang="es-ES" sz="2100" dirty="0">
                <a:effectLst/>
                <a:latin typeface="Arial" panose="020B0604020202020204" pitchFamily="34" charset="0"/>
                <a:ea typeface="Arial" panose="020B0604020202020204" pitchFamily="34" charset="0"/>
                <a:cs typeface="Times New Roman" panose="02020603050405020304" pitchFamily="18" charset="0"/>
              </a:rPr>
              <a:t>Estructura</a:t>
            </a:r>
            <a:r>
              <a:rPr lang="es-ES" sz="2100" spc="-25"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física</a:t>
            </a:r>
            <a:r>
              <a:rPr lang="es-ES" sz="2100" spc="-25"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de</a:t>
            </a:r>
            <a:r>
              <a:rPr lang="es-ES" sz="2100" spc="-25"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los</a:t>
            </a:r>
            <a:r>
              <a:rPr lang="es-ES" sz="2100" spc="-20"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archivos</a:t>
            </a:r>
            <a:r>
              <a:rPr lang="es-ES" sz="2100" spc="-15"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(nodos-i</a:t>
            </a:r>
            <a:r>
              <a:rPr lang="es-ES" sz="2100" spc="-25"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de</a:t>
            </a:r>
            <a:r>
              <a:rPr lang="es-ES" sz="2100" spc="-25"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UNIX</a:t>
            </a:r>
            <a:r>
              <a:rPr lang="es-ES" sz="2100" spc="-20"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o</a:t>
            </a:r>
            <a:r>
              <a:rPr lang="es-ES" sz="2100" spc="-30"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FAT</a:t>
            </a:r>
            <a:r>
              <a:rPr lang="es-ES" sz="2100" spc="-25"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de</a:t>
            </a:r>
            <a:r>
              <a:rPr lang="es-ES" sz="2100" spc="-20"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MS-</a:t>
            </a:r>
            <a:r>
              <a:rPr lang="es-ES" sz="2100" spc="-20" dirty="0">
                <a:effectLst/>
                <a:latin typeface="Arial" panose="020B0604020202020204" pitchFamily="34" charset="0"/>
                <a:ea typeface="Arial" panose="020B0604020202020204" pitchFamily="34" charset="0"/>
                <a:cs typeface="Times New Roman" panose="02020603050405020304" pitchFamily="18" charset="0"/>
              </a:rPr>
              <a:t>DOS)</a:t>
            </a:r>
            <a:endParaRPr lang="es-ES" sz="2100" dirty="0">
              <a:effectLst/>
              <a:latin typeface="Times New Roman" panose="02020603050405020304" pitchFamily="18" charset="0"/>
              <a:ea typeface="Arial" panose="020B0604020202020204" pitchFamily="34" charset="0"/>
            </a:endParaRPr>
          </a:p>
          <a:p>
            <a:pPr marL="685800" lvl="1" indent="-342900">
              <a:spcBef>
                <a:spcPts val="600"/>
              </a:spcBef>
              <a:buSzPts val="1000"/>
              <a:tabLst>
                <a:tab pos="1741805" algn="l"/>
              </a:tabLst>
            </a:pPr>
            <a:r>
              <a:rPr lang="es-ES" sz="2100" dirty="0">
                <a:effectLst/>
                <a:latin typeface="Arial" panose="020B0604020202020204" pitchFamily="34" charset="0"/>
                <a:ea typeface="Arial" panose="020B0604020202020204" pitchFamily="34" charset="0"/>
                <a:cs typeface="Times New Roman" panose="02020603050405020304" pitchFamily="18" charset="0"/>
              </a:rPr>
              <a:t>Directorios</a:t>
            </a:r>
            <a:r>
              <a:rPr lang="es-ES" sz="2100" spc="-35"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(archivos</a:t>
            </a:r>
            <a:r>
              <a:rPr lang="es-ES" sz="2100" spc="-30"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que</a:t>
            </a:r>
            <a:r>
              <a:rPr lang="es-ES" sz="2100" spc="-35"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contienen</a:t>
            </a:r>
            <a:r>
              <a:rPr lang="es-ES" sz="2100" spc="-35"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las</a:t>
            </a:r>
            <a:r>
              <a:rPr lang="es-ES" sz="2100" spc="-30"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tablas</a:t>
            </a:r>
            <a:r>
              <a:rPr lang="es-ES" sz="2100" spc="-30"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nombre-</a:t>
            </a:r>
            <a:r>
              <a:rPr lang="es-ES" sz="2100" spc="-10" dirty="0">
                <a:effectLst/>
                <a:latin typeface="Arial" panose="020B0604020202020204" pitchFamily="34" charset="0"/>
                <a:ea typeface="Arial" panose="020B0604020202020204" pitchFamily="34" charset="0"/>
                <a:cs typeface="Times New Roman" panose="02020603050405020304" pitchFamily="18" charset="0"/>
              </a:rPr>
              <a:t>puntero).</a:t>
            </a:r>
            <a:endParaRPr lang="es-ES" sz="2100" dirty="0">
              <a:effectLst/>
              <a:latin typeface="Times New Roman" panose="02020603050405020304" pitchFamily="18" charset="0"/>
              <a:ea typeface="Arial" panose="020B0604020202020204" pitchFamily="34" charset="0"/>
            </a:endParaRPr>
          </a:p>
          <a:p>
            <a:pPr marL="685800" lvl="1" indent="-342900">
              <a:spcBef>
                <a:spcPts val="600"/>
              </a:spcBef>
              <a:buSzPts val="1000"/>
              <a:tabLst>
                <a:tab pos="1741805" algn="l"/>
              </a:tabLst>
            </a:pPr>
            <a:r>
              <a:rPr lang="es-ES" sz="2100" dirty="0">
                <a:effectLst/>
                <a:latin typeface="Arial" panose="020B0604020202020204" pitchFamily="34" charset="0"/>
                <a:ea typeface="Arial" panose="020B0604020202020204" pitchFamily="34" charset="0"/>
                <a:cs typeface="Times New Roman" panose="02020603050405020304" pitchFamily="18" charset="0"/>
              </a:rPr>
              <a:t>Estructura</a:t>
            </a:r>
            <a:r>
              <a:rPr lang="es-ES" sz="2100" spc="-30"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física</a:t>
            </a:r>
            <a:r>
              <a:rPr lang="es-ES" sz="2100" spc="-35"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del</a:t>
            </a:r>
            <a:r>
              <a:rPr lang="es-ES" sz="2100" spc="-30"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sistema</a:t>
            </a:r>
            <a:r>
              <a:rPr lang="es-ES" sz="2100" spc="-30"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de</a:t>
            </a:r>
            <a:r>
              <a:rPr lang="es-ES" sz="2100" spc="-30"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archivos</a:t>
            </a:r>
            <a:r>
              <a:rPr lang="es-ES" sz="2100" spc="-30"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a:t>
            </a:r>
            <a:r>
              <a:rPr lang="es-ES" sz="2100" dirty="0" err="1">
                <a:effectLst/>
                <a:latin typeface="Arial" panose="020B0604020202020204" pitchFamily="34" charset="0"/>
                <a:ea typeface="Arial" panose="020B0604020202020204" pitchFamily="34" charset="0"/>
                <a:cs typeface="Times New Roman" panose="02020603050405020304" pitchFamily="18" charset="0"/>
              </a:rPr>
              <a:t>superbloque</a:t>
            </a:r>
            <a:r>
              <a:rPr lang="es-ES" sz="2100" spc="-30" dirty="0">
                <a:effectLst/>
                <a:latin typeface="Arial" panose="020B0604020202020204" pitchFamily="34" charset="0"/>
                <a:ea typeface="Arial" panose="020B0604020202020204" pitchFamily="34" charset="0"/>
                <a:cs typeface="Times New Roman" panose="02020603050405020304" pitchFamily="18" charset="0"/>
              </a:rPr>
              <a:t> </a:t>
            </a:r>
            <a:r>
              <a:rPr lang="es-ES" sz="2100" dirty="0">
                <a:effectLst/>
                <a:latin typeface="Arial" panose="020B0604020202020204" pitchFamily="34" charset="0"/>
                <a:ea typeface="Arial" panose="020B0604020202020204" pitchFamily="34" charset="0"/>
                <a:cs typeface="Times New Roman" panose="02020603050405020304" pitchFamily="18" charset="0"/>
              </a:rPr>
              <a:t>en</a:t>
            </a:r>
            <a:r>
              <a:rPr lang="es-ES" sz="2100" spc="-25" dirty="0">
                <a:effectLst/>
                <a:latin typeface="Arial" panose="020B0604020202020204" pitchFamily="34" charset="0"/>
                <a:ea typeface="Arial" panose="020B0604020202020204" pitchFamily="34" charset="0"/>
                <a:cs typeface="Times New Roman" panose="02020603050405020304" pitchFamily="18" charset="0"/>
              </a:rPr>
              <a:t> </a:t>
            </a:r>
            <a:r>
              <a:rPr lang="es-ES" sz="2100" spc="-10" dirty="0">
                <a:effectLst/>
                <a:latin typeface="Arial" panose="020B0604020202020204" pitchFamily="34" charset="0"/>
                <a:ea typeface="Arial" panose="020B0604020202020204" pitchFamily="34" charset="0"/>
                <a:cs typeface="Times New Roman" panose="02020603050405020304" pitchFamily="18" charset="0"/>
              </a:rPr>
              <a:t>UNIX).</a:t>
            </a:r>
            <a:endParaRPr lang="es-ES" sz="2100" dirty="0">
              <a:effectLst/>
              <a:latin typeface="Times New Roman" panose="02020603050405020304" pitchFamily="18" charset="0"/>
              <a:ea typeface="Arial" panose="020B0604020202020204" pitchFamily="34" charset="0"/>
            </a:endParaRPr>
          </a:p>
          <a:p>
            <a:pPr marL="685800" lvl="1" indent="-342900">
              <a:spcBef>
                <a:spcPts val="600"/>
              </a:spcBef>
              <a:buSzPts val="1000"/>
              <a:buFont typeface="Wingdings" panose="05000000000000000000" pitchFamily="2" charset="2"/>
              <a:buChar char=""/>
              <a:tabLst>
                <a:tab pos="1751965" algn="l"/>
              </a:tabLst>
            </a:pPr>
            <a:r>
              <a:rPr lang="es-ES" sz="2100" dirty="0">
                <a:effectLst/>
                <a:latin typeface="Arial" panose="020B0604020202020204" pitchFamily="34" charset="0"/>
                <a:ea typeface="Wingdings" panose="05000000000000000000" pitchFamily="2" charset="2"/>
                <a:cs typeface="Times New Roman" panose="02020603050405020304" pitchFamily="18" charset="0"/>
              </a:rPr>
              <a:t>Estructura</a:t>
            </a:r>
            <a:r>
              <a:rPr lang="es-ES" sz="2100" spc="-40" dirty="0">
                <a:effectLst/>
                <a:latin typeface="Arial" panose="020B0604020202020204" pitchFamily="34" charset="0"/>
                <a:ea typeface="Wingdings" panose="05000000000000000000" pitchFamily="2" charset="2"/>
                <a:cs typeface="Times New Roman" panose="02020603050405020304" pitchFamily="18" charset="0"/>
              </a:rPr>
              <a:t> </a:t>
            </a:r>
            <a:r>
              <a:rPr lang="es-ES" sz="2100" dirty="0">
                <a:effectLst/>
                <a:latin typeface="Arial" panose="020B0604020202020204" pitchFamily="34" charset="0"/>
                <a:ea typeface="Wingdings" panose="05000000000000000000" pitchFamily="2" charset="2"/>
                <a:cs typeface="Times New Roman" panose="02020603050405020304" pitchFamily="18" charset="0"/>
              </a:rPr>
              <a:t>de</a:t>
            </a:r>
            <a:r>
              <a:rPr lang="es-ES" sz="2100" spc="-30" dirty="0">
                <a:effectLst/>
                <a:latin typeface="Arial" panose="020B0604020202020204" pitchFamily="34" charset="0"/>
                <a:ea typeface="Wingdings" panose="05000000000000000000" pitchFamily="2" charset="2"/>
                <a:cs typeface="Times New Roman" panose="02020603050405020304" pitchFamily="18" charset="0"/>
              </a:rPr>
              <a:t> </a:t>
            </a:r>
            <a:r>
              <a:rPr lang="es-ES" sz="2100" dirty="0">
                <a:effectLst/>
                <a:latin typeface="Arial" panose="020B0604020202020204" pitchFamily="34" charset="0"/>
                <a:ea typeface="Wingdings" panose="05000000000000000000" pitchFamily="2" charset="2"/>
                <a:cs typeface="Times New Roman" panose="02020603050405020304" pitchFamily="18" charset="0"/>
              </a:rPr>
              <a:t>información</a:t>
            </a:r>
            <a:r>
              <a:rPr lang="es-ES" sz="2100" spc="-30" dirty="0">
                <a:effectLst/>
                <a:latin typeface="Arial" panose="020B0604020202020204" pitchFamily="34" charset="0"/>
                <a:ea typeface="Wingdings" panose="05000000000000000000" pitchFamily="2" charset="2"/>
                <a:cs typeface="Times New Roman" panose="02020603050405020304" pitchFamily="18" charset="0"/>
              </a:rPr>
              <a:t> </a:t>
            </a:r>
            <a:r>
              <a:rPr lang="es-ES" sz="2100" dirty="0">
                <a:effectLst/>
                <a:latin typeface="Arial" panose="020B0604020202020204" pitchFamily="34" charset="0"/>
                <a:ea typeface="Wingdings" panose="05000000000000000000" pitchFamily="2" charset="2"/>
                <a:cs typeface="Times New Roman" panose="02020603050405020304" pitchFamily="18" charset="0"/>
              </a:rPr>
              <a:t>de</a:t>
            </a:r>
            <a:r>
              <a:rPr lang="es-ES" sz="2100" spc="-25" dirty="0">
                <a:effectLst/>
                <a:latin typeface="Arial" panose="020B0604020202020204" pitchFamily="34" charset="0"/>
                <a:ea typeface="Wingdings" panose="05000000000000000000" pitchFamily="2" charset="2"/>
                <a:cs typeface="Times New Roman" panose="02020603050405020304" pitchFamily="18" charset="0"/>
              </a:rPr>
              <a:t> </a:t>
            </a:r>
            <a:r>
              <a:rPr lang="es-ES" sz="2100" dirty="0">
                <a:effectLst/>
                <a:latin typeface="Arial" panose="020B0604020202020204" pitchFamily="34" charset="0"/>
                <a:ea typeface="Wingdings" panose="05000000000000000000" pitchFamily="2" charset="2"/>
                <a:cs typeface="Times New Roman" panose="02020603050405020304" pitchFamily="18" charset="0"/>
              </a:rPr>
              <a:t>bloques</a:t>
            </a:r>
            <a:r>
              <a:rPr lang="es-ES" sz="2100" spc="-25" dirty="0">
                <a:effectLst/>
                <a:latin typeface="Arial" panose="020B0604020202020204" pitchFamily="34" charset="0"/>
                <a:ea typeface="Wingdings" panose="05000000000000000000" pitchFamily="2" charset="2"/>
                <a:cs typeface="Times New Roman" panose="02020603050405020304" pitchFamily="18" charset="0"/>
              </a:rPr>
              <a:t> </a:t>
            </a:r>
            <a:r>
              <a:rPr lang="es-ES" sz="2100" dirty="0">
                <a:effectLst/>
                <a:latin typeface="Arial" panose="020B0604020202020204" pitchFamily="34" charset="0"/>
                <a:ea typeface="Wingdings" panose="05000000000000000000" pitchFamily="2" charset="2"/>
                <a:cs typeface="Times New Roman" panose="02020603050405020304" pitchFamily="18" charset="0"/>
              </a:rPr>
              <a:t>y</a:t>
            </a:r>
            <a:r>
              <a:rPr lang="es-ES" sz="2100" spc="-30" dirty="0">
                <a:effectLst/>
                <a:latin typeface="Arial" panose="020B0604020202020204" pitchFamily="34" charset="0"/>
                <a:ea typeface="Wingdings" panose="05000000000000000000" pitchFamily="2" charset="2"/>
                <a:cs typeface="Times New Roman" panose="02020603050405020304" pitchFamily="18" charset="0"/>
              </a:rPr>
              <a:t> </a:t>
            </a:r>
            <a:r>
              <a:rPr lang="es-ES" sz="2100" dirty="0">
                <a:effectLst/>
                <a:latin typeface="Arial" panose="020B0604020202020204" pitchFamily="34" charset="0"/>
                <a:ea typeface="Wingdings" panose="05000000000000000000" pitchFamily="2" charset="2"/>
                <a:cs typeface="Times New Roman" panose="02020603050405020304" pitchFamily="18" charset="0"/>
              </a:rPr>
              <a:t>nodos-i</a:t>
            </a:r>
            <a:r>
              <a:rPr lang="es-ES" sz="2100" spc="-25" dirty="0">
                <a:effectLst/>
                <a:latin typeface="Arial" panose="020B0604020202020204" pitchFamily="34" charset="0"/>
                <a:ea typeface="Wingdings" panose="05000000000000000000" pitchFamily="2" charset="2"/>
                <a:cs typeface="Times New Roman" panose="02020603050405020304" pitchFamily="18" charset="0"/>
              </a:rPr>
              <a:t> </a:t>
            </a:r>
            <a:r>
              <a:rPr lang="es-ES" sz="2100" dirty="0">
                <a:effectLst/>
                <a:latin typeface="Arial" panose="020B0604020202020204" pitchFamily="34" charset="0"/>
                <a:ea typeface="Wingdings" panose="05000000000000000000" pitchFamily="2" charset="2"/>
                <a:cs typeface="Times New Roman" panose="02020603050405020304" pitchFamily="18" charset="0"/>
              </a:rPr>
              <a:t>libres</a:t>
            </a:r>
            <a:r>
              <a:rPr lang="es-ES" sz="2100" spc="-25" dirty="0">
                <a:effectLst/>
                <a:latin typeface="Arial" panose="020B0604020202020204" pitchFamily="34" charset="0"/>
                <a:ea typeface="Wingdings" panose="05000000000000000000" pitchFamily="2" charset="2"/>
                <a:cs typeface="Times New Roman" panose="02020603050405020304" pitchFamily="18" charset="0"/>
              </a:rPr>
              <a:t> </a:t>
            </a:r>
            <a:r>
              <a:rPr lang="es-ES" sz="2100" dirty="0">
                <a:effectLst/>
                <a:latin typeface="Arial" panose="020B0604020202020204" pitchFamily="34" charset="0"/>
                <a:ea typeface="Wingdings" panose="05000000000000000000" pitchFamily="2" charset="2"/>
                <a:cs typeface="Times New Roman" panose="02020603050405020304" pitchFamily="18" charset="0"/>
              </a:rPr>
              <a:t>(mapas</a:t>
            </a:r>
            <a:r>
              <a:rPr lang="es-ES" sz="2100" spc="-25" dirty="0">
                <a:effectLst/>
                <a:latin typeface="Arial" panose="020B0604020202020204" pitchFamily="34" charset="0"/>
                <a:ea typeface="Wingdings" panose="05000000000000000000" pitchFamily="2" charset="2"/>
                <a:cs typeface="Times New Roman" panose="02020603050405020304" pitchFamily="18" charset="0"/>
              </a:rPr>
              <a:t> </a:t>
            </a:r>
            <a:r>
              <a:rPr lang="es-ES" sz="2100" dirty="0">
                <a:effectLst/>
                <a:latin typeface="Arial" panose="020B0604020202020204" pitchFamily="34" charset="0"/>
                <a:ea typeface="Wingdings" panose="05000000000000000000" pitchFamily="2" charset="2"/>
                <a:cs typeface="Times New Roman" panose="02020603050405020304" pitchFamily="18" charset="0"/>
              </a:rPr>
              <a:t>de</a:t>
            </a:r>
            <a:r>
              <a:rPr lang="es-ES" sz="2100" spc="-30" dirty="0">
                <a:effectLst/>
                <a:latin typeface="Arial" panose="020B0604020202020204" pitchFamily="34" charset="0"/>
                <a:ea typeface="Wingdings" panose="05000000000000000000" pitchFamily="2" charset="2"/>
                <a:cs typeface="Times New Roman" panose="02020603050405020304" pitchFamily="18" charset="0"/>
              </a:rPr>
              <a:t> </a:t>
            </a:r>
            <a:r>
              <a:rPr lang="es-ES" sz="2100" spc="-10" dirty="0">
                <a:effectLst/>
                <a:latin typeface="Arial" panose="020B0604020202020204" pitchFamily="34" charset="0"/>
                <a:ea typeface="Wingdings" panose="05000000000000000000" pitchFamily="2" charset="2"/>
                <a:cs typeface="Times New Roman" panose="02020603050405020304" pitchFamily="18" charset="0"/>
              </a:rPr>
              <a:t>bits).</a:t>
            </a:r>
            <a:endParaRPr lang="es-ES" sz="2100" dirty="0">
              <a:effectLst/>
              <a:latin typeface="Times New Roman" panose="02020603050405020304" pitchFamily="18" charset="0"/>
              <a:ea typeface="Wingdings" panose="05000000000000000000" pitchFamily="2" charset="2"/>
              <a:cs typeface="Wingdings" panose="05000000000000000000" pitchFamily="2" charset="2"/>
            </a:endParaRPr>
          </a:p>
          <a:p>
            <a:endParaRPr lang="es-ES" dirty="0"/>
          </a:p>
          <a:p>
            <a:endParaRPr lang="es-ES" dirty="0"/>
          </a:p>
        </p:txBody>
      </p:sp>
    </p:spTree>
    <p:extLst>
      <p:ext uri="{BB962C8B-B14F-4D97-AF65-F5344CB8AC3E}">
        <p14:creationId xmlns:p14="http://schemas.microsoft.com/office/powerpoint/2010/main" val="26813398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1485" y="381000"/>
            <a:ext cx="5765165" cy="513080"/>
          </a:xfrm>
          <a:prstGeom prst="rect">
            <a:avLst/>
          </a:prstGeom>
        </p:spPr>
        <p:txBody>
          <a:bodyPr vert="horz" wrap="square" lIns="0" tIns="12700" rIns="0" bIns="0" rtlCol="0">
            <a:spAutoFit/>
          </a:bodyPr>
          <a:lstStyle/>
          <a:p>
            <a:pPr marL="12700">
              <a:lnSpc>
                <a:spcPct val="100000"/>
              </a:lnSpc>
              <a:spcBef>
                <a:spcPts val="100"/>
              </a:spcBef>
            </a:pPr>
            <a:r>
              <a:rPr sz="3200" spc="-114" dirty="0"/>
              <a:t>Servidor </a:t>
            </a:r>
            <a:r>
              <a:rPr sz="3200" spc="-130" dirty="0"/>
              <a:t>de </a:t>
            </a:r>
            <a:r>
              <a:rPr sz="3200" spc="-140" dirty="0"/>
              <a:t>protección </a:t>
            </a:r>
            <a:r>
              <a:rPr sz="3200" spc="-130" dirty="0"/>
              <a:t>y</a:t>
            </a:r>
            <a:r>
              <a:rPr sz="3200" spc="-645" dirty="0"/>
              <a:t> </a:t>
            </a:r>
            <a:r>
              <a:rPr sz="3200" spc="-114" dirty="0"/>
              <a:t>seguridad</a:t>
            </a:r>
            <a:endParaRPr sz="3200" dirty="0"/>
          </a:p>
        </p:txBody>
      </p:sp>
      <p:sp>
        <p:nvSpPr>
          <p:cNvPr id="5" name="object 5"/>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t>56</a:t>
            </a:fld>
            <a:endParaRPr spc="-10" dirty="0"/>
          </a:p>
        </p:txBody>
      </p:sp>
      <p:sp>
        <p:nvSpPr>
          <p:cNvPr id="3" name="object 3"/>
          <p:cNvSpPr txBox="1"/>
          <p:nvPr/>
        </p:nvSpPr>
        <p:spPr>
          <a:xfrm>
            <a:off x="691387" y="1301775"/>
            <a:ext cx="7636509" cy="4533900"/>
          </a:xfrm>
          <a:prstGeom prst="rect">
            <a:avLst/>
          </a:prstGeom>
        </p:spPr>
        <p:txBody>
          <a:bodyPr vert="horz" wrap="square" lIns="0" tIns="33020" rIns="0" bIns="0" rtlCol="0">
            <a:spAutoFit/>
          </a:bodyPr>
          <a:lstStyle/>
          <a:p>
            <a:pPr marL="355600" marR="321310" indent="-342900">
              <a:lnSpc>
                <a:spcPts val="2800"/>
              </a:lnSpc>
              <a:spcBef>
                <a:spcPts val="260"/>
              </a:spcBef>
              <a:buFont typeface="Trebuchet MS"/>
              <a:buChar char="•"/>
              <a:tabLst>
                <a:tab pos="354965" algn="l"/>
                <a:tab pos="355600" algn="l"/>
              </a:tabLst>
            </a:pPr>
            <a:r>
              <a:rPr sz="2400" i="1" spc="-25" dirty="0">
                <a:latin typeface="Carlito"/>
                <a:cs typeface="Carlito"/>
              </a:rPr>
              <a:t>Protección</a:t>
            </a:r>
            <a:r>
              <a:rPr sz="2400" spc="-25" dirty="0">
                <a:latin typeface="Trebuchet MS"/>
                <a:cs typeface="Trebuchet MS"/>
              </a:rPr>
              <a:t>:</a:t>
            </a:r>
            <a:r>
              <a:rPr sz="2400" spc="-185" dirty="0">
                <a:latin typeface="Trebuchet MS"/>
                <a:cs typeface="Trebuchet MS"/>
              </a:rPr>
              <a:t> </a:t>
            </a:r>
            <a:r>
              <a:rPr sz="2400" spc="-100" dirty="0">
                <a:latin typeface="Trebuchet MS"/>
                <a:cs typeface="Trebuchet MS"/>
              </a:rPr>
              <a:t>controlar</a:t>
            </a:r>
            <a:r>
              <a:rPr sz="2400" spc="-185" dirty="0">
                <a:latin typeface="Trebuchet MS"/>
                <a:cs typeface="Trebuchet MS"/>
              </a:rPr>
              <a:t> </a:t>
            </a:r>
            <a:r>
              <a:rPr sz="2400" spc="-100" dirty="0">
                <a:latin typeface="Trebuchet MS"/>
                <a:cs typeface="Trebuchet MS"/>
              </a:rPr>
              <a:t>accesos</a:t>
            </a:r>
            <a:r>
              <a:rPr sz="2400" spc="-180" dirty="0">
                <a:latin typeface="Trebuchet MS"/>
                <a:cs typeface="Trebuchet MS"/>
              </a:rPr>
              <a:t> </a:t>
            </a:r>
            <a:r>
              <a:rPr sz="2400" spc="-114" dirty="0">
                <a:latin typeface="Trebuchet MS"/>
                <a:cs typeface="Trebuchet MS"/>
              </a:rPr>
              <a:t>a</a:t>
            </a:r>
            <a:r>
              <a:rPr sz="2400" spc="-185" dirty="0">
                <a:latin typeface="Trebuchet MS"/>
                <a:cs typeface="Trebuchet MS"/>
              </a:rPr>
              <a:t> </a:t>
            </a:r>
            <a:r>
              <a:rPr sz="2400" spc="-75" dirty="0">
                <a:latin typeface="Trebuchet MS"/>
                <a:cs typeface="Trebuchet MS"/>
              </a:rPr>
              <a:t>los</a:t>
            </a:r>
            <a:r>
              <a:rPr sz="2400" spc="-185" dirty="0">
                <a:latin typeface="Trebuchet MS"/>
                <a:cs typeface="Trebuchet MS"/>
              </a:rPr>
              <a:t> </a:t>
            </a:r>
            <a:r>
              <a:rPr sz="2400" spc="-80" dirty="0">
                <a:latin typeface="Trebuchet MS"/>
                <a:cs typeface="Trebuchet MS"/>
              </a:rPr>
              <a:t>recursos</a:t>
            </a:r>
            <a:r>
              <a:rPr sz="2400" spc="-180" dirty="0">
                <a:latin typeface="Trebuchet MS"/>
                <a:cs typeface="Trebuchet MS"/>
              </a:rPr>
              <a:t> </a:t>
            </a:r>
            <a:r>
              <a:rPr sz="2400" spc="-100" dirty="0">
                <a:latin typeface="Trebuchet MS"/>
                <a:cs typeface="Trebuchet MS"/>
              </a:rPr>
              <a:t>de</a:t>
            </a:r>
            <a:r>
              <a:rPr sz="2400" spc="-185" dirty="0">
                <a:latin typeface="Trebuchet MS"/>
                <a:cs typeface="Trebuchet MS"/>
              </a:rPr>
              <a:t> </a:t>
            </a:r>
            <a:r>
              <a:rPr sz="2400" spc="-75" dirty="0">
                <a:latin typeface="Trebuchet MS"/>
                <a:cs typeface="Trebuchet MS"/>
              </a:rPr>
              <a:t>usuario</a:t>
            </a:r>
            <a:r>
              <a:rPr sz="2400" spc="-180" dirty="0">
                <a:latin typeface="Trebuchet MS"/>
                <a:cs typeface="Trebuchet MS"/>
              </a:rPr>
              <a:t> </a:t>
            </a:r>
            <a:r>
              <a:rPr sz="2400" spc="-100" dirty="0">
                <a:latin typeface="Trebuchet MS"/>
                <a:cs typeface="Trebuchet MS"/>
              </a:rPr>
              <a:t>y  </a:t>
            </a:r>
            <a:r>
              <a:rPr sz="2400" spc="-120" dirty="0">
                <a:latin typeface="Trebuchet MS"/>
                <a:cs typeface="Trebuchet MS"/>
              </a:rPr>
              <a:t>sistema.</a:t>
            </a:r>
            <a:endParaRPr sz="2400">
              <a:latin typeface="Trebuchet MS"/>
              <a:cs typeface="Trebuchet MS"/>
            </a:endParaRPr>
          </a:p>
          <a:p>
            <a:pPr marL="355600" indent="-342900">
              <a:lnSpc>
                <a:spcPct val="100000"/>
              </a:lnSpc>
              <a:spcBef>
                <a:spcPts val="515"/>
              </a:spcBef>
              <a:buChar char="•"/>
              <a:tabLst>
                <a:tab pos="354965" algn="l"/>
                <a:tab pos="355600" algn="l"/>
              </a:tabLst>
            </a:pPr>
            <a:r>
              <a:rPr sz="2400" spc="-140" dirty="0">
                <a:latin typeface="Trebuchet MS"/>
                <a:cs typeface="Trebuchet MS"/>
              </a:rPr>
              <a:t>El </a:t>
            </a:r>
            <a:r>
              <a:rPr sz="2400" spc="-85" dirty="0">
                <a:latin typeface="Trebuchet MS"/>
                <a:cs typeface="Trebuchet MS"/>
              </a:rPr>
              <a:t>servidor </a:t>
            </a:r>
            <a:r>
              <a:rPr sz="2400" spc="-100" dirty="0">
                <a:latin typeface="Trebuchet MS"/>
                <a:cs typeface="Trebuchet MS"/>
              </a:rPr>
              <a:t>de </a:t>
            </a:r>
            <a:r>
              <a:rPr sz="2400" spc="-105" dirty="0">
                <a:latin typeface="Trebuchet MS"/>
                <a:cs typeface="Trebuchet MS"/>
              </a:rPr>
              <a:t>protección</a:t>
            </a:r>
            <a:r>
              <a:rPr sz="2400" spc="-420" dirty="0">
                <a:latin typeface="Trebuchet MS"/>
                <a:cs typeface="Trebuchet MS"/>
              </a:rPr>
              <a:t> </a:t>
            </a:r>
            <a:r>
              <a:rPr sz="2400" spc="-125" dirty="0">
                <a:latin typeface="Trebuchet MS"/>
                <a:cs typeface="Trebuchet MS"/>
              </a:rPr>
              <a:t>debe:</a:t>
            </a:r>
            <a:endParaRPr sz="2400">
              <a:latin typeface="Trebuchet MS"/>
              <a:cs typeface="Trebuchet MS"/>
            </a:endParaRPr>
          </a:p>
          <a:p>
            <a:pPr marL="755650" lvl="1" indent="-285750">
              <a:lnSpc>
                <a:spcPct val="100000"/>
              </a:lnSpc>
              <a:spcBef>
                <a:spcPts val="525"/>
              </a:spcBef>
              <a:buChar char="–"/>
              <a:tabLst>
                <a:tab pos="755015" algn="l"/>
                <a:tab pos="755650" algn="l"/>
              </a:tabLst>
            </a:pPr>
            <a:r>
              <a:rPr sz="2000" spc="-75" dirty="0">
                <a:latin typeface="Trebuchet MS"/>
                <a:cs typeface="Trebuchet MS"/>
              </a:rPr>
              <a:t>Distinguir</a:t>
            </a:r>
            <a:r>
              <a:rPr sz="2000" spc="-160" dirty="0">
                <a:latin typeface="Trebuchet MS"/>
                <a:cs typeface="Trebuchet MS"/>
              </a:rPr>
              <a:t> </a:t>
            </a:r>
            <a:r>
              <a:rPr sz="2000" spc="-90" dirty="0">
                <a:latin typeface="Trebuchet MS"/>
                <a:cs typeface="Trebuchet MS"/>
              </a:rPr>
              <a:t>entre</a:t>
            </a:r>
            <a:r>
              <a:rPr sz="2000" spc="-155" dirty="0">
                <a:latin typeface="Trebuchet MS"/>
                <a:cs typeface="Trebuchet MS"/>
              </a:rPr>
              <a:t> </a:t>
            </a:r>
            <a:r>
              <a:rPr sz="2000" spc="-30" dirty="0">
                <a:latin typeface="Trebuchet MS"/>
                <a:cs typeface="Trebuchet MS"/>
              </a:rPr>
              <a:t>uso</a:t>
            </a:r>
            <a:r>
              <a:rPr sz="2000" spc="-155" dirty="0">
                <a:latin typeface="Trebuchet MS"/>
                <a:cs typeface="Trebuchet MS"/>
              </a:rPr>
              <a:t> </a:t>
            </a:r>
            <a:r>
              <a:rPr sz="2000" spc="-85" dirty="0">
                <a:latin typeface="Trebuchet MS"/>
                <a:cs typeface="Trebuchet MS"/>
              </a:rPr>
              <a:t>autorizado</a:t>
            </a:r>
            <a:r>
              <a:rPr sz="2000" spc="-155" dirty="0">
                <a:latin typeface="Trebuchet MS"/>
                <a:cs typeface="Trebuchet MS"/>
              </a:rPr>
              <a:t> </a:t>
            </a:r>
            <a:r>
              <a:rPr sz="2000" spc="-85" dirty="0">
                <a:latin typeface="Trebuchet MS"/>
                <a:cs typeface="Trebuchet MS"/>
              </a:rPr>
              <a:t>y</a:t>
            </a:r>
            <a:r>
              <a:rPr sz="2000" spc="-155" dirty="0">
                <a:latin typeface="Trebuchet MS"/>
                <a:cs typeface="Trebuchet MS"/>
              </a:rPr>
              <a:t> </a:t>
            </a:r>
            <a:r>
              <a:rPr sz="2000" spc="-35" dirty="0">
                <a:latin typeface="Trebuchet MS"/>
                <a:cs typeface="Trebuchet MS"/>
              </a:rPr>
              <a:t>no</a:t>
            </a:r>
            <a:r>
              <a:rPr sz="2000" spc="-155" dirty="0">
                <a:latin typeface="Trebuchet MS"/>
                <a:cs typeface="Trebuchet MS"/>
              </a:rPr>
              <a:t> </a:t>
            </a:r>
            <a:r>
              <a:rPr sz="2000" spc="-95" dirty="0">
                <a:latin typeface="Trebuchet MS"/>
                <a:cs typeface="Trebuchet MS"/>
              </a:rPr>
              <a:t>autorizado.</a:t>
            </a:r>
            <a:endParaRPr sz="2000">
              <a:latin typeface="Trebuchet MS"/>
              <a:cs typeface="Trebuchet MS"/>
            </a:endParaRPr>
          </a:p>
          <a:p>
            <a:pPr marL="755650" lvl="1" indent="-285750">
              <a:lnSpc>
                <a:spcPct val="100000"/>
              </a:lnSpc>
              <a:spcBef>
                <a:spcPts val="400"/>
              </a:spcBef>
              <a:buChar char="–"/>
              <a:tabLst>
                <a:tab pos="755015" algn="l"/>
                <a:tab pos="755650" algn="l"/>
              </a:tabLst>
            </a:pPr>
            <a:r>
              <a:rPr sz="2000" spc="-100" dirty="0">
                <a:latin typeface="Trebuchet MS"/>
                <a:cs typeface="Trebuchet MS"/>
              </a:rPr>
              <a:t>Especiﬁcar</a:t>
            </a:r>
            <a:r>
              <a:rPr sz="2000" spc="-155" dirty="0">
                <a:latin typeface="Trebuchet MS"/>
                <a:cs typeface="Trebuchet MS"/>
              </a:rPr>
              <a:t> </a:t>
            </a:r>
            <a:r>
              <a:rPr sz="2000" spc="-65" dirty="0">
                <a:latin typeface="Trebuchet MS"/>
                <a:cs typeface="Trebuchet MS"/>
              </a:rPr>
              <a:t>los</a:t>
            </a:r>
            <a:r>
              <a:rPr sz="2000" spc="-155" dirty="0">
                <a:latin typeface="Trebuchet MS"/>
                <a:cs typeface="Trebuchet MS"/>
              </a:rPr>
              <a:t> </a:t>
            </a:r>
            <a:r>
              <a:rPr sz="2000" spc="-80" dirty="0">
                <a:latin typeface="Trebuchet MS"/>
                <a:cs typeface="Trebuchet MS"/>
              </a:rPr>
              <a:t>controles</a:t>
            </a:r>
            <a:r>
              <a:rPr sz="2000" spc="-155" dirty="0">
                <a:latin typeface="Trebuchet MS"/>
                <a:cs typeface="Trebuchet MS"/>
              </a:rPr>
              <a:t> </a:t>
            </a:r>
            <a:r>
              <a:rPr sz="2000" spc="-80" dirty="0">
                <a:latin typeface="Trebuchet MS"/>
                <a:cs typeface="Trebuchet MS"/>
              </a:rPr>
              <a:t>de</a:t>
            </a:r>
            <a:r>
              <a:rPr sz="2000" spc="-155" dirty="0">
                <a:latin typeface="Trebuchet MS"/>
                <a:cs typeface="Trebuchet MS"/>
              </a:rPr>
              <a:t> </a:t>
            </a:r>
            <a:r>
              <a:rPr sz="2000" spc="-90" dirty="0">
                <a:latin typeface="Trebuchet MS"/>
                <a:cs typeface="Trebuchet MS"/>
              </a:rPr>
              <a:t>acceso</a:t>
            </a:r>
            <a:r>
              <a:rPr sz="2000" spc="-150" dirty="0">
                <a:latin typeface="Trebuchet MS"/>
                <a:cs typeface="Trebuchet MS"/>
              </a:rPr>
              <a:t> </a:t>
            </a:r>
            <a:r>
              <a:rPr sz="2000" spc="-95" dirty="0">
                <a:latin typeface="Trebuchet MS"/>
                <a:cs typeface="Trebuchet MS"/>
              </a:rPr>
              <a:t>a</a:t>
            </a:r>
            <a:r>
              <a:rPr sz="2000" spc="-155" dirty="0">
                <a:latin typeface="Trebuchet MS"/>
                <a:cs typeface="Trebuchet MS"/>
              </a:rPr>
              <a:t> </a:t>
            </a:r>
            <a:r>
              <a:rPr sz="2000" spc="-105" dirty="0">
                <a:latin typeface="Trebuchet MS"/>
                <a:cs typeface="Trebuchet MS"/>
              </a:rPr>
              <a:t>llevar</a:t>
            </a:r>
            <a:r>
              <a:rPr sz="2000" spc="-155" dirty="0">
                <a:latin typeface="Trebuchet MS"/>
                <a:cs typeface="Trebuchet MS"/>
              </a:rPr>
              <a:t> </a:t>
            </a:r>
            <a:r>
              <a:rPr sz="2000" spc="-95" dirty="0">
                <a:latin typeface="Trebuchet MS"/>
                <a:cs typeface="Trebuchet MS"/>
              </a:rPr>
              <a:t>a</a:t>
            </a:r>
            <a:r>
              <a:rPr sz="2000" spc="-155" dirty="0">
                <a:latin typeface="Trebuchet MS"/>
                <a:cs typeface="Trebuchet MS"/>
              </a:rPr>
              <a:t> </a:t>
            </a:r>
            <a:r>
              <a:rPr sz="2000" spc="-114" dirty="0">
                <a:latin typeface="Trebuchet MS"/>
                <a:cs typeface="Trebuchet MS"/>
              </a:rPr>
              <a:t>cabo.</a:t>
            </a:r>
            <a:endParaRPr sz="2000">
              <a:latin typeface="Trebuchet MS"/>
              <a:cs typeface="Trebuchet MS"/>
            </a:endParaRPr>
          </a:p>
          <a:p>
            <a:pPr marL="755650" lvl="1" indent="-285750">
              <a:lnSpc>
                <a:spcPct val="100000"/>
              </a:lnSpc>
              <a:spcBef>
                <a:spcPts val="500"/>
              </a:spcBef>
              <a:buChar char="–"/>
              <a:tabLst>
                <a:tab pos="755015" algn="l"/>
                <a:tab pos="755650" algn="l"/>
              </a:tabLst>
            </a:pPr>
            <a:r>
              <a:rPr sz="2000" spc="-75" dirty="0">
                <a:latin typeface="Trebuchet MS"/>
                <a:cs typeface="Trebuchet MS"/>
              </a:rPr>
              <a:t>Proporcionar </a:t>
            </a:r>
            <a:r>
              <a:rPr sz="2000" spc="-60" dirty="0">
                <a:latin typeface="Trebuchet MS"/>
                <a:cs typeface="Trebuchet MS"/>
              </a:rPr>
              <a:t>métodos</a:t>
            </a:r>
            <a:r>
              <a:rPr sz="2000" spc="-459" dirty="0">
                <a:latin typeface="Trebuchet MS"/>
                <a:cs typeface="Trebuchet MS"/>
              </a:rPr>
              <a:t> </a:t>
            </a:r>
            <a:r>
              <a:rPr sz="2000" spc="-80" dirty="0">
                <a:latin typeface="Trebuchet MS"/>
                <a:cs typeface="Trebuchet MS"/>
              </a:rPr>
              <a:t>de </a:t>
            </a:r>
            <a:r>
              <a:rPr sz="2000" spc="-85" dirty="0">
                <a:latin typeface="Trebuchet MS"/>
                <a:cs typeface="Trebuchet MS"/>
              </a:rPr>
              <a:t>control </a:t>
            </a:r>
            <a:r>
              <a:rPr sz="2000" spc="-80" dirty="0">
                <a:latin typeface="Trebuchet MS"/>
                <a:cs typeface="Trebuchet MS"/>
              </a:rPr>
              <a:t>de </a:t>
            </a:r>
            <a:r>
              <a:rPr sz="2000" spc="-110" dirty="0">
                <a:latin typeface="Trebuchet MS"/>
                <a:cs typeface="Trebuchet MS"/>
              </a:rPr>
              <a:t>acceso.</a:t>
            </a:r>
            <a:endParaRPr sz="2000">
              <a:latin typeface="Trebuchet MS"/>
              <a:cs typeface="Trebuchet MS"/>
            </a:endParaRPr>
          </a:p>
          <a:p>
            <a:pPr marL="355600" indent="-342900">
              <a:lnSpc>
                <a:spcPct val="100000"/>
              </a:lnSpc>
              <a:spcBef>
                <a:spcPts val="355"/>
              </a:spcBef>
              <a:buFont typeface="Trebuchet MS"/>
              <a:buChar char="•"/>
              <a:tabLst>
                <a:tab pos="354965" algn="l"/>
                <a:tab pos="355600" algn="l"/>
              </a:tabLst>
            </a:pPr>
            <a:r>
              <a:rPr sz="2400" i="1" spc="-30" dirty="0">
                <a:latin typeface="Carlito"/>
                <a:cs typeface="Carlito"/>
              </a:rPr>
              <a:t>Seguridad</a:t>
            </a:r>
            <a:r>
              <a:rPr sz="2400" spc="-30" dirty="0">
                <a:latin typeface="Trebuchet MS"/>
                <a:cs typeface="Trebuchet MS"/>
              </a:rPr>
              <a:t>:</a:t>
            </a:r>
            <a:r>
              <a:rPr sz="2400" spc="-190" dirty="0">
                <a:latin typeface="Trebuchet MS"/>
                <a:cs typeface="Trebuchet MS"/>
              </a:rPr>
              <a:t> </a:t>
            </a:r>
            <a:r>
              <a:rPr sz="2400" spc="-95" dirty="0">
                <a:latin typeface="Trebuchet MS"/>
                <a:cs typeface="Trebuchet MS"/>
              </a:rPr>
              <a:t>proteger</a:t>
            </a:r>
            <a:r>
              <a:rPr sz="2400" spc="-185" dirty="0">
                <a:latin typeface="Trebuchet MS"/>
                <a:cs typeface="Trebuchet MS"/>
              </a:rPr>
              <a:t> </a:t>
            </a:r>
            <a:r>
              <a:rPr sz="2400" spc="-135" dirty="0">
                <a:latin typeface="Trebuchet MS"/>
                <a:cs typeface="Trebuchet MS"/>
              </a:rPr>
              <a:t>al</a:t>
            </a:r>
            <a:r>
              <a:rPr sz="2400" spc="-180" dirty="0">
                <a:latin typeface="Trebuchet MS"/>
                <a:cs typeface="Trebuchet MS"/>
              </a:rPr>
              <a:t> </a:t>
            </a:r>
            <a:r>
              <a:rPr sz="2400" spc="-95" dirty="0">
                <a:latin typeface="Trebuchet MS"/>
                <a:cs typeface="Trebuchet MS"/>
              </a:rPr>
              <a:t>sistema</a:t>
            </a:r>
            <a:r>
              <a:rPr sz="2400" spc="-185" dirty="0">
                <a:latin typeface="Trebuchet MS"/>
                <a:cs typeface="Trebuchet MS"/>
              </a:rPr>
              <a:t> </a:t>
            </a:r>
            <a:r>
              <a:rPr sz="2400" spc="-100" dirty="0">
                <a:latin typeface="Trebuchet MS"/>
                <a:cs typeface="Trebuchet MS"/>
              </a:rPr>
              <a:t>de</a:t>
            </a:r>
            <a:r>
              <a:rPr sz="2400" spc="-185" dirty="0">
                <a:latin typeface="Trebuchet MS"/>
                <a:cs typeface="Trebuchet MS"/>
              </a:rPr>
              <a:t> </a:t>
            </a:r>
            <a:r>
              <a:rPr sz="2400" spc="-55" dirty="0">
                <a:latin typeface="Trebuchet MS"/>
                <a:cs typeface="Trebuchet MS"/>
              </a:rPr>
              <a:t>un</a:t>
            </a:r>
            <a:r>
              <a:rPr sz="2400" spc="-185" dirty="0">
                <a:latin typeface="Trebuchet MS"/>
                <a:cs typeface="Trebuchet MS"/>
              </a:rPr>
              <a:t> </a:t>
            </a:r>
            <a:r>
              <a:rPr sz="2400" spc="-40" dirty="0">
                <a:latin typeface="Trebuchet MS"/>
                <a:cs typeface="Trebuchet MS"/>
              </a:rPr>
              <a:t>uso</a:t>
            </a:r>
            <a:r>
              <a:rPr sz="2400" spc="-185" dirty="0">
                <a:latin typeface="Trebuchet MS"/>
                <a:cs typeface="Trebuchet MS"/>
              </a:rPr>
              <a:t> </a:t>
            </a:r>
            <a:r>
              <a:rPr sz="2400" spc="-110" dirty="0">
                <a:latin typeface="Trebuchet MS"/>
                <a:cs typeface="Trebuchet MS"/>
              </a:rPr>
              <a:t>indebido.</a:t>
            </a:r>
            <a:endParaRPr sz="2400">
              <a:latin typeface="Trebuchet MS"/>
              <a:cs typeface="Trebuchet MS"/>
            </a:endParaRPr>
          </a:p>
          <a:p>
            <a:pPr marL="355600" indent="-342900">
              <a:lnSpc>
                <a:spcPct val="100000"/>
              </a:lnSpc>
              <a:spcBef>
                <a:spcPts val="560"/>
              </a:spcBef>
              <a:buChar char="•"/>
              <a:tabLst>
                <a:tab pos="354965" algn="l"/>
                <a:tab pos="355600" algn="l"/>
              </a:tabLst>
            </a:pPr>
            <a:r>
              <a:rPr sz="2400" spc="-140" dirty="0">
                <a:latin typeface="Trebuchet MS"/>
                <a:cs typeface="Trebuchet MS"/>
              </a:rPr>
              <a:t>El </a:t>
            </a:r>
            <a:r>
              <a:rPr sz="2400" spc="-85" dirty="0">
                <a:latin typeface="Trebuchet MS"/>
                <a:cs typeface="Trebuchet MS"/>
              </a:rPr>
              <a:t>servidor </a:t>
            </a:r>
            <a:r>
              <a:rPr sz="2400" spc="-100" dirty="0">
                <a:latin typeface="Trebuchet MS"/>
                <a:cs typeface="Trebuchet MS"/>
              </a:rPr>
              <a:t>de </a:t>
            </a:r>
            <a:r>
              <a:rPr sz="2400" spc="-90" dirty="0">
                <a:latin typeface="Trebuchet MS"/>
                <a:cs typeface="Trebuchet MS"/>
              </a:rPr>
              <a:t>seguridad</a:t>
            </a:r>
            <a:r>
              <a:rPr sz="2400" spc="-415" dirty="0">
                <a:latin typeface="Trebuchet MS"/>
                <a:cs typeface="Trebuchet MS"/>
              </a:rPr>
              <a:t> </a:t>
            </a:r>
            <a:r>
              <a:rPr sz="2400" spc="-125" dirty="0">
                <a:latin typeface="Trebuchet MS"/>
                <a:cs typeface="Trebuchet MS"/>
              </a:rPr>
              <a:t>debe:</a:t>
            </a:r>
            <a:endParaRPr sz="2400">
              <a:latin typeface="Trebuchet MS"/>
              <a:cs typeface="Trebuchet MS"/>
            </a:endParaRPr>
          </a:p>
          <a:p>
            <a:pPr marL="755650" lvl="1" indent="-285750">
              <a:lnSpc>
                <a:spcPct val="100000"/>
              </a:lnSpc>
              <a:spcBef>
                <a:spcPts val="425"/>
              </a:spcBef>
              <a:buChar char="–"/>
              <a:tabLst>
                <a:tab pos="755015" algn="l"/>
                <a:tab pos="755650" algn="l"/>
              </a:tabLst>
            </a:pPr>
            <a:r>
              <a:rPr sz="2000" spc="-95" dirty="0">
                <a:latin typeface="Trebuchet MS"/>
                <a:cs typeface="Trebuchet MS"/>
              </a:rPr>
              <a:t>Autenticar a </a:t>
            </a:r>
            <a:r>
              <a:rPr sz="2000" spc="-65" dirty="0">
                <a:latin typeface="Trebuchet MS"/>
                <a:cs typeface="Trebuchet MS"/>
              </a:rPr>
              <a:t>los</a:t>
            </a:r>
            <a:r>
              <a:rPr sz="2000" spc="-275" dirty="0">
                <a:latin typeface="Trebuchet MS"/>
                <a:cs typeface="Trebuchet MS"/>
              </a:rPr>
              <a:t> </a:t>
            </a:r>
            <a:r>
              <a:rPr sz="2000" spc="-80" dirty="0">
                <a:latin typeface="Trebuchet MS"/>
                <a:cs typeface="Trebuchet MS"/>
              </a:rPr>
              <a:t>usuarios.</a:t>
            </a:r>
            <a:endParaRPr sz="2000">
              <a:latin typeface="Trebuchet MS"/>
              <a:cs typeface="Trebuchet MS"/>
            </a:endParaRPr>
          </a:p>
          <a:p>
            <a:pPr marL="755650" lvl="1" indent="-285750">
              <a:lnSpc>
                <a:spcPct val="100000"/>
              </a:lnSpc>
              <a:spcBef>
                <a:spcPts val="500"/>
              </a:spcBef>
              <a:buChar char="–"/>
              <a:tabLst>
                <a:tab pos="755015" algn="l"/>
                <a:tab pos="755650" algn="l"/>
              </a:tabLst>
            </a:pPr>
            <a:r>
              <a:rPr sz="2000" spc="-100" dirty="0">
                <a:latin typeface="Trebuchet MS"/>
                <a:cs typeface="Trebuchet MS"/>
              </a:rPr>
              <a:t>Evitar</a:t>
            </a:r>
            <a:r>
              <a:rPr sz="2000" spc="-155" dirty="0">
                <a:latin typeface="Trebuchet MS"/>
                <a:cs typeface="Trebuchet MS"/>
              </a:rPr>
              <a:t> </a:t>
            </a:r>
            <a:r>
              <a:rPr sz="2000" spc="-85" dirty="0">
                <a:latin typeface="Trebuchet MS"/>
                <a:cs typeface="Trebuchet MS"/>
              </a:rPr>
              <a:t>amenazas</a:t>
            </a:r>
            <a:r>
              <a:rPr sz="2000" spc="-150" dirty="0">
                <a:latin typeface="Trebuchet MS"/>
                <a:cs typeface="Trebuchet MS"/>
              </a:rPr>
              <a:t> </a:t>
            </a:r>
            <a:r>
              <a:rPr sz="2000" spc="-114" dirty="0">
                <a:latin typeface="Trebuchet MS"/>
                <a:cs typeface="Trebuchet MS"/>
              </a:rPr>
              <a:t>al</a:t>
            </a:r>
            <a:r>
              <a:rPr sz="2000" spc="-150" dirty="0">
                <a:latin typeface="Trebuchet MS"/>
                <a:cs typeface="Trebuchet MS"/>
              </a:rPr>
              <a:t> </a:t>
            </a:r>
            <a:r>
              <a:rPr sz="2000" spc="-80" dirty="0">
                <a:latin typeface="Trebuchet MS"/>
                <a:cs typeface="Trebuchet MS"/>
              </a:rPr>
              <a:t>sistema</a:t>
            </a:r>
            <a:r>
              <a:rPr sz="2000" spc="-150" dirty="0">
                <a:latin typeface="Trebuchet MS"/>
                <a:cs typeface="Trebuchet MS"/>
              </a:rPr>
              <a:t> </a:t>
            </a:r>
            <a:r>
              <a:rPr sz="2000" spc="-80" dirty="0">
                <a:latin typeface="Trebuchet MS"/>
                <a:cs typeface="Trebuchet MS"/>
              </a:rPr>
              <a:t>(gusanos,</a:t>
            </a:r>
            <a:r>
              <a:rPr sz="2000" spc="-150" dirty="0">
                <a:latin typeface="Trebuchet MS"/>
                <a:cs typeface="Trebuchet MS"/>
              </a:rPr>
              <a:t> </a:t>
            </a:r>
            <a:r>
              <a:rPr sz="2000" spc="-100" dirty="0">
                <a:latin typeface="Trebuchet MS"/>
                <a:cs typeface="Trebuchet MS"/>
              </a:rPr>
              <a:t>virus,</a:t>
            </a:r>
            <a:r>
              <a:rPr sz="2000" spc="-155" dirty="0">
                <a:latin typeface="Trebuchet MS"/>
                <a:cs typeface="Trebuchet MS"/>
              </a:rPr>
              <a:t> </a:t>
            </a:r>
            <a:r>
              <a:rPr sz="2000" spc="-105" dirty="0">
                <a:latin typeface="Trebuchet MS"/>
                <a:cs typeface="Trebuchet MS"/>
              </a:rPr>
              <a:t>piratas,</a:t>
            </a:r>
            <a:r>
              <a:rPr sz="2000" spc="-150" dirty="0">
                <a:latin typeface="Trebuchet MS"/>
                <a:cs typeface="Trebuchet MS"/>
              </a:rPr>
              <a:t> </a:t>
            </a:r>
            <a:r>
              <a:rPr sz="2000" spc="-100" dirty="0">
                <a:latin typeface="Trebuchet MS"/>
                <a:cs typeface="Trebuchet MS"/>
              </a:rPr>
              <a:t>fuego,</a:t>
            </a:r>
            <a:r>
              <a:rPr sz="2000" spc="-150" dirty="0">
                <a:latin typeface="Trebuchet MS"/>
                <a:cs typeface="Trebuchet MS"/>
              </a:rPr>
              <a:t> etc.)</a:t>
            </a:r>
            <a:endParaRPr sz="2000">
              <a:latin typeface="Trebuchet MS"/>
              <a:cs typeface="Trebuchet MS"/>
            </a:endParaRPr>
          </a:p>
          <a:p>
            <a:pPr marL="749300" marR="5080" lvl="1" indent="-279400">
              <a:lnSpc>
                <a:spcPct val="100800"/>
              </a:lnSpc>
              <a:spcBef>
                <a:spcPts val="480"/>
              </a:spcBef>
              <a:buChar char="–"/>
              <a:tabLst>
                <a:tab pos="755015" algn="l"/>
                <a:tab pos="755650" algn="l"/>
              </a:tabLst>
            </a:pPr>
            <a:r>
              <a:rPr sz="2000" spc="-100" dirty="0">
                <a:latin typeface="Trebuchet MS"/>
                <a:cs typeface="Trebuchet MS"/>
              </a:rPr>
              <a:t>Evitar </a:t>
            </a:r>
            <a:r>
              <a:rPr sz="2000" spc="-114" dirty="0">
                <a:latin typeface="Trebuchet MS"/>
                <a:cs typeface="Trebuchet MS"/>
              </a:rPr>
              <a:t>la </a:t>
            </a:r>
            <a:r>
              <a:rPr sz="2000" spc="-95" dirty="0">
                <a:latin typeface="Trebuchet MS"/>
                <a:cs typeface="Trebuchet MS"/>
              </a:rPr>
              <a:t>intercepción </a:t>
            </a:r>
            <a:r>
              <a:rPr sz="2000" spc="-80" dirty="0">
                <a:latin typeface="Trebuchet MS"/>
                <a:cs typeface="Trebuchet MS"/>
              </a:rPr>
              <a:t>de </a:t>
            </a:r>
            <a:r>
              <a:rPr sz="2000" spc="-90" dirty="0">
                <a:latin typeface="Trebuchet MS"/>
                <a:cs typeface="Trebuchet MS"/>
              </a:rPr>
              <a:t>comunicaciones: </a:t>
            </a:r>
            <a:r>
              <a:rPr sz="2000" spc="-114" dirty="0">
                <a:latin typeface="Trebuchet MS"/>
                <a:cs typeface="Trebuchet MS"/>
              </a:rPr>
              <a:t>cifrado, </a:t>
            </a:r>
            <a:r>
              <a:rPr sz="2000" spc="-90" dirty="0">
                <a:latin typeface="Trebuchet MS"/>
                <a:cs typeface="Trebuchet MS"/>
              </a:rPr>
              <a:t>canales</a:t>
            </a:r>
            <a:r>
              <a:rPr sz="2000" spc="-440" dirty="0">
                <a:latin typeface="Trebuchet MS"/>
                <a:cs typeface="Trebuchet MS"/>
              </a:rPr>
              <a:t> </a:t>
            </a:r>
            <a:r>
              <a:rPr sz="2000" spc="-75" dirty="0">
                <a:latin typeface="Trebuchet MS"/>
                <a:cs typeface="Trebuchet MS"/>
              </a:rPr>
              <a:t>seguros,  </a:t>
            </a:r>
            <a:r>
              <a:rPr sz="2000" spc="-150" dirty="0">
                <a:latin typeface="Trebuchet MS"/>
                <a:cs typeface="Trebuchet MS"/>
              </a:rPr>
              <a:t>etc.</a:t>
            </a:r>
            <a:endParaRPr sz="2000">
              <a:latin typeface="Trebuchet MS"/>
              <a:cs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4035" y="433754"/>
            <a:ext cx="4653915" cy="513080"/>
          </a:xfrm>
          <a:prstGeom prst="rect">
            <a:avLst/>
          </a:prstGeom>
        </p:spPr>
        <p:txBody>
          <a:bodyPr vert="horz" wrap="square" lIns="0" tIns="12700" rIns="0" bIns="0" rtlCol="0">
            <a:spAutoFit/>
          </a:bodyPr>
          <a:lstStyle/>
          <a:p>
            <a:pPr marL="12700">
              <a:lnSpc>
                <a:spcPct val="100000"/>
              </a:lnSpc>
              <a:spcBef>
                <a:spcPts val="100"/>
              </a:spcBef>
            </a:pPr>
            <a:r>
              <a:rPr sz="3200" spc="-114" dirty="0"/>
              <a:t>Servidor </a:t>
            </a:r>
            <a:r>
              <a:rPr sz="3200" spc="-130" dirty="0"/>
              <a:t>de</a:t>
            </a:r>
            <a:r>
              <a:rPr sz="3200" spc="-425" dirty="0"/>
              <a:t> </a:t>
            </a:r>
            <a:r>
              <a:rPr sz="3200" spc="-130" dirty="0"/>
              <a:t>comunicaciones</a:t>
            </a:r>
            <a:endParaRPr sz="3200" dirty="0"/>
          </a:p>
        </p:txBody>
      </p:sp>
      <p:sp>
        <p:nvSpPr>
          <p:cNvPr id="5" name="object 5"/>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t>57</a:t>
            </a:fld>
            <a:endParaRPr spc="-10" dirty="0"/>
          </a:p>
        </p:txBody>
      </p:sp>
      <p:sp>
        <p:nvSpPr>
          <p:cNvPr id="3" name="object 3"/>
          <p:cNvSpPr txBox="1"/>
          <p:nvPr/>
        </p:nvSpPr>
        <p:spPr>
          <a:xfrm>
            <a:off x="691387" y="1301775"/>
            <a:ext cx="7763509" cy="5064760"/>
          </a:xfrm>
          <a:prstGeom prst="rect">
            <a:avLst/>
          </a:prstGeom>
        </p:spPr>
        <p:txBody>
          <a:bodyPr vert="horz" wrap="square" lIns="0" tIns="33020" rIns="0" bIns="0" rtlCol="0">
            <a:spAutoFit/>
          </a:bodyPr>
          <a:lstStyle/>
          <a:p>
            <a:pPr marL="355600" marR="5080" indent="-342900" algn="just">
              <a:lnSpc>
                <a:spcPts val="2800"/>
              </a:lnSpc>
              <a:spcBef>
                <a:spcPts val="260"/>
              </a:spcBef>
              <a:buChar char="•"/>
              <a:tabLst>
                <a:tab pos="355600" algn="l"/>
              </a:tabLst>
            </a:pPr>
            <a:r>
              <a:rPr sz="2400" spc="-100" dirty="0">
                <a:latin typeface="Trebuchet MS"/>
                <a:cs typeface="Trebuchet MS"/>
              </a:rPr>
              <a:t>Sistema</a:t>
            </a:r>
            <a:r>
              <a:rPr sz="2400" spc="-185" dirty="0">
                <a:latin typeface="Trebuchet MS"/>
                <a:cs typeface="Trebuchet MS"/>
              </a:rPr>
              <a:t> </a:t>
            </a:r>
            <a:r>
              <a:rPr sz="2400" spc="-85" dirty="0">
                <a:latin typeface="Trebuchet MS"/>
                <a:cs typeface="Trebuchet MS"/>
              </a:rPr>
              <a:t>en</a:t>
            </a:r>
            <a:r>
              <a:rPr sz="2400" spc="-180" dirty="0">
                <a:latin typeface="Trebuchet MS"/>
                <a:cs typeface="Trebuchet MS"/>
              </a:rPr>
              <a:t> </a:t>
            </a:r>
            <a:r>
              <a:rPr sz="2400" spc="-100" dirty="0">
                <a:latin typeface="Trebuchet MS"/>
                <a:cs typeface="Trebuchet MS"/>
              </a:rPr>
              <a:t>red</a:t>
            </a:r>
            <a:r>
              <a:rPr sz="2400" spc="-180" dirty="0">
                <a:latin typeface="Trebuchet MS"/>
                <a:cs typeface="Trebuchet MS"/>
              </a:rPr>
              <a:t> </a:t>
            </a:r>
            <a:r>
              <a:rPr sz="2400" spc="-25" dirty="0">
                <a:latin typeface="Trebuchet MS"/>
                <a:cs typeface="Trebuchet MS"/>
              </a:rPr>
              <a:t>o</a:t>
            </a:r>
            <a:r>
              <a:rPr sz="2400" spc="-180" dirty="0">
                <a:latin typeface="Trebuchet MS"/>
                <a:cs typeface="Trebuchet MS"/>
              </a:rPr>
              <a:t> </a:t>
            </a:r>
            <a:r>
              <a:rPr sz="2400" spc="-105" dirty="0">
                <a:latin typeface="Trebuchet MS"/>
                <a:cs typeface="Trebuchet MS"/>
              </a:rPr>
              <a:t>distribuido:</a:t>
            </a:r>
            <a:r>
              <a:rPr sz="2400" spc="-180" dirty="0">
                <a:latin typeface="Trebuchet MS"/>
                <a:cs typeface="Trebuchet MS"/>
              </a:rPr>
              <a:t> </a:t>
            </a:r>
            <a:r>
              <a:rPr sz="2400" spc="-105" dirty="0">
                <a:latin typeface="Trebuchet MS"/>
                <a:cs typeface="Trebuchet MS"/>
              </a:rPr>
              <a:t>conjunto</a:t>
            </a:r>
            <a:r>
              <a:rPr sz="2400" spc="-175" dirty="0">
                <a:latin typeface="Trebuchet MS"/>
                <a:cs typeface="Trebuchet MS"/>
              </a:rPr>
              <a:t> </a:t>
            </a:r>
            <a:r>
              <a:rPr sz="2400" spc="-100" dirty="0">
                <a:latin typeface="Trebuchet MS"/>
                <a:cs typeface="Trebuchet MS"/>
              </a:rPr>
              <a:t>de</a:t>
            </a:r>
            <a:r>
              <a:rPr sz="2400" spc="-180" dirty="0">
                <a:latin typeface="Trebuchet MS"/>
                <a:cs typeface="Trebuchet MS"/>
              </a:rPr>
              <a:t> </a:t>
            </a:r>
            <a:r>
              <a:rPr sz="2400" spc="-85" dirty="0">
                <a:latin typeface="Trebuchet MS"/>
                <a:cs typeface="Trebuchet MS"/>
              </a:rPr>
              <a:t>procesadores</a:t>
            </a:r>
            <a:r>
              <a:rPr sz="2400" spc="-180" dirty="0">
                <a:latin typeface="Trebuchet MS"/>
                <a:cs typeface="Trebuchet MS"/>
              </a:rPr>
              <a:t> </a:t>
            </a:r>
            <a:r>
              <a:rPr sz="2400" spc="-85" dirty="0">
                <a:latin typeface="Trebuchet MS"/>
                <a:cs typeface="Trebuchet MS"/>
              </a:rPr>
              <a:t>que  </a:t>
            </a:r>
            <a:r>
              <a:rPr sz="2400" spc="-40" dirty="0">
                <a:latin typeface="Trebuchet MS"/>
                <a:cs typeface="Trebuchet MS"/>
              </a:rPr>
              <a:t>no </a:t>
            </a:r>
            <a:r>
              <a:rPr sz="2400" spc="-100" dirty="0">
                <a:latin typeface="Trebuchet MS"/>
                <a:cs typeface="Trebuchet MS"/>
              </a:rPr>
              <a:t>comparten</a:t>
            </a:r>
            <a:r>
              <a:rPr sz="2400" spc="-335" dirty="0">
                <a:latin typeface="Trebuchet MS"/>
                <a:cs typeface="Trebuchet MS"/>
              </a:rPr>
              <a:t> </a:t>
            </a:r>
            <a:r>
              <a:rPr sz="2400" spc="-120" dirty="0">
                <a:latin typeface="Trebuchet MS"/>
                <a:cs typeface="Trebuchet MS"/>
              </a:rPr>
              <a:t>memoria.</a:t>
            </a:r>
            <a:endParaRPr sz="2400">
              <a:latin typeface="Trebuchet MS"/>
              <a:cs typeface="Trebuchet MS"/>
            </a:endParaRPr>
          </a:p>
          <a:p>
            <a:pPr marL="355600" indent="-342900" algn="just">
              <a:lnSpc>
                <a:spcPct val="100000"/>
              </a:lnSpc>
              <a:spcBef>
                <a:spcPts val="515"/>
              </a:spcBef>
              <a:buChar char="•"/>
              <a:tabLst>
                <a:tab pos="355600" algn="l"/>
              </a:tabLst>
            </a:pPr>
            <a:r>
              <a:rPr sz="2400" spc="-95" dirty="0">
                <a:latin typeface="Trebuchet MS"/>
                <a:cs typeface="Trebuchet MS"/>
              </a:rPr>
              <a:t>Conectados </a:t>
            </a:r>
            <a:r>
              <a:rPr sz="2400" spc="-105" dirty="0">
                <a:latin typeface="Trebuchet MS"/>
                <a:cs typeface="Trebuchet MS"/>
              </a:rPr>
              <a:t>mediante </a:t>
            </a:r>
            <a:r>
              <a:rPr sz="2400" spc="-75" dirty="0">
                <a:latin typeface="Trebuchet MS"/>
                <a:cs typeface="Trebuchet MS"/>
              </a:rPr>
              <a:t>una </a:t>
            </a:r>
            <a:r>
              <a:rPr sz="2400" i="1" spc="-5" dirty="0">
                <a:latin typeface="Carlito"/>
                <a:cs typeface="Carlito"/>
              </a:rPr>
              <a:t>red </a:t>
            </a:r>
            <a:r>
              <a:rPr sz="2400" i="1" dirty="0">
                <a:latin typeface="Carlito"/>
                <a:cs typeface="Carlito"/>
              </a:rPr>
              <a:t>de</a:t>
            </a:r>
            <a:r>
              <a:rPr sz="2400" i="1" spc="-280" dirty="0">
                <a:latin typeface="Carlito"/>
                <a:cs typeface="Carlito"/>
              </a:rPr>
              <a:t> </a:t>
            </a:r>
            <a:r>
              <a:rPr sz="2400" i="1" spc="-20" dirty="0">
                <a:latin typeface="Carlito"/>
                <a:cs typeface="Carlito"/>
              </a:rPr>
              <a:t>comunicaciones</a:t>
            </a:r>
            <a:r>
              <a:rPr sz="2400" spc="-20" dirty="0">
                <a:latin typeface="Trebuchet MS"/>
                <a:cs typeface="Trebuchet MS"/>
              </a:rPr>
              <a:t>.</a:t>
            </a:r>
            <a:endParaRPr sz="2400">
              <a:latin typeface="Trebuchet MS"/>
              <a:cs typeface="Trebuchet MS"/>
            </a:endParaRPr>
          </a:p>
          <a:p>
            <a:pPr marL="355600" marR="709930" indent="-342900" algn="just">
              <a:lnSpc>
                <a:spcPct val="99400"/>
              </a:lnSpc>
              <a:spcBef>
                <a:spcPts val="635"/>
              </a:spcBef>
              <a:buChar char="•"/>
              <a:tabLst>
                <a:tab pos="355600" algn="l"/>
              </a:tabLst>
            </a:pPr>
            <a:r>
              <a:rPr sz="2400" spc="-85" dirty="0">
                <a:latin typeface="Trebuchet MS"/>
                <a:cs typeface="Trebuchet MS"/>
              </a:rPr>
              <a:t>Proporciona mecanismos </a:t>
            </a:r>
            <a:r>
              <a:rPr sz="2400" spc="-100" dirty="0">
                <a:latin typeface="Trebuchet MS"/>
                <a:cs typeface="Trebuchet MS"/>
              </a:rPr>
              <a:t>de comunicaciones </a:t>
            </a:r>
            <a:r>
              <a:rPr sz="2400" spc="-114" dirty="0">
                <a:latin typeface="Trebuchet MS"/>
                <a:cs typeface="Trebuchet MS"/>
              </a:rPr>
              <a:t>locales</a:t>
            </a:r>
            <a:r>
              <a:rPr sz="2400" spc="-530" dirty="0">
                <a:latin typeface="Trebuchet MS"/>
                <a:cs typeface="Trebuchet MS"/>
              </a:rPr>
              <a:t> </a:t>
            </a:r>
            <a:r>
              <a:rPr sz="2400" spc="-100" dirty="0">
                <a:latin typeface="Trebuchet MS"/>
                <a:cs typeface="Trebuchet MS"/>
              </a:rPr>
              <a:t>y  </a:t>
            </a:r>
            <a:r>
              <a:rPr sz="2400" spc="-90" dirty="0">
                <a:latin typeface="Trebuchet MS"/>
                <a:cs typeface="Trebuchet MS"/>
              </a:rPr>
              <a:t>remotas</a:t>
            </a:r>
            <a:r>
              <a:rPr sz="2400" spc="-190" dirty="0">
                <a:latin typeface="Trebuchet MS"/>
                <a:cs typeface="Trebuchet MS"/>
              </a:rPr>
              <a:t> </a:t>
            </a:r>
            <a:r>
              <a:rPr sz="2400" spc="-100" dirty="0">
                <a:latin typeface="Trebuchet MS"/>
                <a:cs typeface="Trebuchet MS"/>
              </a:rPr>
              <a:t>para</a:t>
            </a:r>
            <a:r>
              <a:rPr sz="2400" spc="-190" dirty="0">
                <a:latin typeface="Trebuchet MS"/>
                <a:cs typeface="Trebuchet MS"/>
              </a:rPr>
              <a:t> </a:t>
            </a:r>
            <a:r>
              <a:rPr sz="2400" spc="-90" dirty="0">
                <a:latin typeface="Trebuchet MS"/>
                <a:cs typeface="Trebuchet MS"/>
              </a:rPr>
              <a:t>distintos</a:t>
            </a:r>
            <a:r>
              <a:rPr sz="2400" spc="-190" dirty="0">
                <a:latin typeface="Trebuchet MS"/>
                <a:cs typeface="Trebuchet MS"/>
              </a:rPr>
              <a:t> </a:t>
            </a:r>
            <a:r>
              <a:rPr sz="2400" spc="-90" dirty="0">
                <a:latin typeface="Trebuchet MS"/>
                <a:cs typeface="Trebuchet MS"/>
              </a:rPr>
              <a:t>tipos</a:t>
            </a:r>
            <a:r>
              <a:rPr sz="2400" spc="-185" dirty="0">
                <a:latin typeface="Trebuchet MS"/>
                <a:cs typeface="Trebuchet MS"/>
              </a:rPr>
              <a:t> </a:t>
            </a:r>
            <a:r>
              <a:rPr sz="2400" spc="-100" dirty="0">
                <a:latin typeface="Trebuchet MS"/>
                <a:cs typeface="Trebuchet MS"/>
              </a:rPr>
              <a:t>de</a:t>
            </a:r>
            <a:r>
              <a:rPr sz="2400" spc="-190" dirty="0">
                <a:latin typeface="Trebuchet MS"/>
                <a:cs typeface="Trebuchet MS"/>
              </a:rPr>
              <a:t> </a:t>
            </a:r>
            <a:r>
              <a:rPr sz="2400" spc="-114" dirty="0">
                <a:latin typeface="Trebuchet MS"/>
                <a:cs typeface="Trebuchet MS"/>
              </a:rPr>
              <a:t>redes:</a:t>
            </a:r>
            <a:r>
              <a:rPr sz="2400" spc="-190" dirty="0">
                <a:latin typeface="Trebuchet MS"/>
                <a:cs typeface="Trebuchet MS"/>
              </a:rPr>
              <a:t> </a:t>
            </a:r>
            <a:r>
              <a:rPr sz="2400" spc="-125" dirty="0">
                <a:latin typeface="Trebuchet MS"/>
                <a:cs typeface="Trebuchet MS"/>
              </a:rPr>
              <a:t>Ethernet,</a:t>
            </a:r>
            <a:r>
              <a:rPr sz="2400" spc="-185" dirty="0">
                <a:latin typeface="Trebuchet MS"/>
                <a:cs typeface="Trebuchet MS"/>
              </a:rPr>
              <a:t> </a:t>
            </a:r>
            <a:r>
              <a:rPr sz="2400" spc="-50" dirty="0">
                <a:latin typeface="Trebuchet MS"/>
                <a:cs typeface="Trebuchet MS"/>
              </a:rPr>
              <a:t>ATM,  </a:t>
            </a:r>
            <a:r>
              <a:rPr sz="2400" spc="-135" dirty="0">
                <a:latin typeface="Trebuchet MS"/>
                <a:cs typeface="Trebuchet MS"/>
              </a:rPr>
              <a:t>telefónica,</a:t>
            </a:r>
            <a:r>
              <a:rPr sz="2400" spc="-190" dirty="0">
                <a:latin typeface="Trebuchet MS"/>
                <a:cs typeface="Trebuchet MS"/>
              </a:rPr>
              <a:t> </a:t>
            </a:r>
            <a:r>
              <a:rPr sz="2400" spc="-180" dirty="0">
                <a:latin typeface="Trebuchet MS"/>
                <a:cs typeface="Trebuchet MS"/>
              </a:rPr>
              <a:t>etc.</a:t>
            </a:r>
            <a:endParaRPr sz="2400">
              <a:latin typeface="Trebuchet MS"/>
              <a:cs typeface="Trebuchet MS"/>
            </a:endParaRPr>
          </a:p>
          <a:p>
            <a:pPr marL="355600" indent="-342900" algn="just">
              <a:lnSpc>
                <a:spcPct val="100000"/>
              </a:lnSpc>
              <a:spcBef>
                <a:spcPts val="600"/>
              </a:spcBef>
              <a:buChar char="•"/>
              <a:tabLst>
                <a:tab pos="355600" algn="l"/>
              </a:tabLst>
            </a:pPr>
            <a:r>
              <a:rPr sz="2400" spc="-85" dirty="0">
                <a:latin typeface="Trebuchet MS"/>
                <a:cs typeface="Trebuchet MS"/>
              </a:rPr>
              <a:t>Proporciona</a:t>
            </a:r>
            <a:r>
              <a:rPr sz="2400" spc="-185" dirty="0">
                <a:latin typeface="Trebuchet MS"/>
                <a:cs typeface="Trebuchet MS"/>
              </a:rPr>
              <a:t> </a:t>
            </a:r>
            <a:r>
              <a:rPr sz="2400" spc="-110" dirty="0">
                <a:latin typeface="Trebuchet MS"/>
                <a:cs typeface="Trebuchet MS"/>
              </a:rPr>
              <a:t>acceso</a:t>
            </a:r>
            <a:r>
              <a:rPr sz="2400" spc="-185" dirty="0">
                <a:latin typeface="Trebuchet MS"/>
                <a:cs typeface="Trebuchet MS"/>
              </a:rPr>
              <a:t> </a:t>
            </a:r>
            <a:r>
              <a:rPr sz="2400" spc="-114" dirty="0">
                <a:latin typeface="Trebuchet MS"/>
                <a:cs typeface="Trebuchet MS"/>
              </a:rPr>
              <a:t>a</a:t>
            </a:r>
            <a:r>
              <a:rPr sz="2400" spc="-185" dirty="0">
                <a:latin typeface="Trebuchet MS"/>
                <a:cs typeface="Trebuchet MS"/>
              </a:rPr>
              <a:t> </a:t>
            </a:r>
            <a:r>
              <a:rPr sz="2400" spc="-80" dirty="0">
                <a:latin typeface="Trebuchet MS"/>
                <a:cs typeface="Trebuchet MS"/>
              </a:rPr>
              <a:t>recursos</a:t>
            </a:r>
            <a:r>
              <a:rPr sz="2400" spc="-185" dirty="0">
                <a:latin typeface="Trebuchet MS"/>
                <a:cs typeface="Trebuchet MS"/>
              </a:rPr>
              <a:t> </a:t>
            </a:r>
            <a:r>
              <a:rPr sz="2400" spc="-100" dirty="0">
                <a:latin typeface="Trebuchet MS"/>
                <a:cs typeface="Trebuchet MS"/>
              </a:rPr>
              <a:t>de</a:t>
            </a:r>
            <a:r>
              <a:rPr sz="2400" spc="-185" dirty="0">
                <a:latin typeface="Trebuchet MS"/>
                <a:cs typeface="Trebuchet MS"/>
              </a:rPr>
              <a:t> </a:t>
            </a:r>
            <a:r>
              <a:rPr sz="2400" spc="-135" dirty="0">
                <a:latin typeface="Trebuchet MS"/>
                <a:cs typeface="Trebuchet MS"/>
              </a:rPr>
              <a:t>la</a:t>
            </a:r>
            <a:r>
              <a:rPr sz="2400" spc="-185" dirty="0">
                <a:latin typeface="Trebuchet MS"/>
                <a:cs typeface="Trebuchet MS"/>
              </a:rPr>
              <a:t> </a:t>
            </a:r>
            <a:r>
              <a:rPr sz="2400" spc="-145" dirty="0">
                <a:latin typeface="Trebuchet MS"/>
                <a:cs typeface="Trebuchet MS"/>
              </a:rPr>
              <a:t>red,</a:t>
            </a:r>
            <a:r>
              <a:rPr sz="2400" spc="-185" dirty="0">
                <a:latin typeface="Trebuchet MS"/>
                <a:cs typeface="Trebuchet MS"/>
              </a:rPr>
              <a:t> </a:t>
            </a:r>
            <a:r>
              <a:rPr sz="2400" spc="-90" dirty="0">
                <a:latin typeface="Trebuchet MS"/>
                <a:cs typeface="Trebuchet MS"/>
              </a:rPr>
              <a:t>lo</a:t>
            </a:r>
            <a:r>
              <a:rPr sz="2400" spc="-185" dirty="0">
                <a:latin typeface="Trebuchet MS"/>
                <a:cs typeface="Trebuchet MS"/>
              </a:rPr>
              <a:t> </a:t>
            </a:r>
            <a:r>
              <a:rPr sz="2400" spc="-85" dirty="0">
                <a:latin typeface="Trebuchet MS"/>
                <a:cs typeface="Trebuchet MS"/>
              </a:rPr>
              <a:t>que</a:t>
            </a:r>
            <a:r>
              <a:rPr sz="2400" spc="-185" dirty="0">
                <a:latin typeface="Trebuchet MS"/>
                <a:cs typeface="Trebuchet MS"/>
              </a:rPr>
              <a:t> </a:t>
            </a:r>
            <a:r>
              <a:rPr sz="2400" spc="-130" dirty="0">
                <a:latin typeface="Trebuchet MS"/>
                <a:cs typeface="Trebuchet MS"/>
              </a:rPr>
              <a:t>permite:</a:t>
            </a:r>
            <a:endParaRPr sz="2400">
              <a:latin typeface="Trebuchet MS"/>
              <a:cs typeface="Trebuchet MS"/>
            </a:endParaRPr>
          </a:p>
          <a:p>
            <a:pPr marL="755650" lvl="1" indent="-285750">
              <a:lnSpc>
                <a:spcPct val="100000"/>
              </a:lnSpc>
              <a:spcBef>
                <a:spcPts val="420"/>
              </a:spcBef>
              <a:buChar char="–"/>
              <a:tabLst>
                <a:tab pos="755015" algn="l"/>
                <a:tab pos="755650" algn="l"/>
              </a:tabLst>
            </a:pPr>
            <a:r>
              <a:rPr sz="2000" spc="-95" dirty="0">
                <a:latin typeface="Trebuchet MS"/>
                <a:cs typeface="Trebuchet MS"/>
              </a:rPr>
              <a:t>Acelerar </a:t>
            </a:r>
            <a:r>
              <a:rPr sz="2000" spc="-114" dirty="0">
                <a:latin typeface="Trebuchet MS"/>
                <a:cs typeface="Trebuchet MS"/>
              </a:rPr>
              <a:t>la</a:t>
            </a:r>
            <a:r>
              <a:rPr sz="2000" spc="-220" dirty="0">
                <a:latin typeface="Trebuchet MS"/>
                <a:cs typeface="Trebuchet MS"/>
              </a:rPr>
              <a:t> </a:t>
            </a:r>
            <a:r>
              <a:rPr sz="2000" spc="-95" dirty="0">
                <a:latin typeface="Trebuchet MS"/>
                <a:cs typeface="Trebuchet MS"/>
              </a:rPr>
              <a:t>computación.</a:t>
            </a:r>
            <a:endParaRPr sz="2000">
              <a:latin typeface="Trebuchet MS"/>
              <a:cs typeface="Trebuchet MS"/>
            </a:endParaRPr>
          </a:p>
          <a:p>
            <a:pPr marL="755650" lvl="1" indent="-285750">
              <a:lnSpc>
                <a:spcPct val="100000"/>
              </a:lnSpc>
              <a:spcBef>
                <a:spcPts val="500"/>
              </a:spcBef>
              <a:buChar char="–"/>
              <a:tabLst>
                <a:tab pos="755015" algn="l"/>
                <a:tab pos="755650" algn="l"/>
              </a:tabLst>
            </a:pPr>
            <a:r>
              <a:rPr sz="2000" spc="-85" dirty="0">
                <a:latin typeface="Trebuchet MS"/>
                <a:cs typeface="Trebuchet MS"/>
              </a:rPr>
              <a:t>Incrementar </a:t>
            </a:r>
            <a:r>
              <a:rPr sz="2000" spc="-114" dirty="0">
                <a:latin typeface="Trebuchet MS"/>
                <a:cs typeface="Trebuchet MS"/>
              </a:rPr>
              <a:t>la </a:t>
            </a:r>
            <a:r>
              <a:rPr sz="2000" spc="-80" dirty="0">
                <a:latin typeface="Trebuchet MS"/>
                <a:cs typeface="Trebuchet MS"/>
              </a:rPr>
              <a:t>disponibilidad de</a:t>
            </a:r>
            <a:r>
              <a:rPr sz="2000" spc="-340" dirty="0">
                <a:latin typeface="Trebuchet MS"/>
                <a:cs typeface="Trebuchet MS"/>
              </a:rPr>
              <a:t> </a:t>
            </a:r>
            <a:r>
              <a:rPr sz="2000" spc="-95" dirty="0">
                <a:latin typeface="Trebuchet MS"/>
                <a:cs typeface="Trebuchet MS"/>
              </a:rPr>
              <a:t>datos.</a:t>
            </a:r>
            <a:endParaRPr sz="2000">
              <a:latin typeface="Trebuchet MS"/>
              <a:cs typeface="Trebuchet MS"/>
            </a:endParaRPr>
          </a:p>
          <a:p>
            <a:pPr marL="755650" lvl="1" indent="-285750">
              <a:lnSpc>
                <a:spcPct val="100000"/>
              </a:lnSpc>
              <a:spcBef>
                <a:spcPts val="500"/>
              </a:spcBef>
              <a:buChar char="–"/>
              <a:tabLst>
                <a:tab pos="755015" algn="l"/>
                <a:tab pos="755650" algn="l"/>
              </a:tabLst>
            </a:pPr>
            <a:r>
              <a:rPr sz="2000" spc="-50" dirty="0">
                <a:latin typeface="Trebuchet MS"/>
                <a:cs typeface="Trebuchet MS"/>
              </a:rPr>
              <a:t>Mejorar </a:t>
            </a:r>
            <a:r>
              <a:rPr sz="2000" spc="-114" dirty="0">
                <a:latin typeface="Trebuchet MS"/>
                <a:cs typeface="Trebuchet MS"/>
              </a:rPr>
              <a:t>la</a:t>
            </a:r>
            <a:r>
              <a:rPr sz="2000" spc="-265" dirty="0">
                <a:latin typeface="Trebuchet MS"/>
                <a:cs typeface="Trebuchet MS"/>
              </a:rPr>
              <a:t> </a:t>
            </a:r>
            <a:r>
              <a:rPr sz="2000" spc="-110" dirty="0">
                <a:latin typeface="Trebuchet MS"/>
                <a:cs typeface="Trebuchet MS"/>
              </a:rPr>
              <a:t>ﬁabilidad.</a:t>
            </a:r>
            <a:endParaRPr sz="2000">
              <a:latin typeface="Trebuchet MS"/>
              <a:cs typeface="Trebuchet MS"/>
            </a:endParaRPr>
          </a:p>
          <a:p>
            <a:pPr marL="755650" lvl="1" indent="-285750">
              <a:lnSpc>
                <a:spcPct val="100000"/>
              </a:lnSpc>
              <a:spcBef>
                <a:spcPts val="500"/>
              </a:spcBef>
              <a:buChar char="–"/>
              <a:tabLst>
                <a:tab pos="755015" algn="l"/>
                <a:tab pos="755650" algn="l"/>
              </a:tabLst>
            </a:pPr>
            <a:r>
              <a:rPr sz="2000" spc="-85" dirty="0">
                <a:latin typeface="Trebuchet MS"/>
                <a:cs typeface="Trebuchet MS"/>
              </a:rPr>
              <a:t>Abaratar </a:t>
            </a:r>
            <a:r>
              <a:rPr sz="2000" spc="-114" dirty="0">
                <a:latin typeface="Trebuchet MS"/>
                <a:cs typeface="Trebuchet MS"/>
              </a:rPr>
              <a:t>el</a:t>
            </a:r>
            <a:r>
              <a:rPr sz="2000" spc="-229" dirty="0">
                <a:latin typeface="Trebuchet MS"/>
                <a:cs typeface="Trebuchet MS"/>
              </a:rPr>
              <a:t> </a:t>
            </a:r>
            <a:r>
              <a:rPr sz="2000" spc="-100" dirty="0">
                <a:latin typeface="Trebuchet MS"/>
                <a:cs typeface="Trebuchet MS"/>
              </a:rPr>
              <a:t>sistema.</a:t>
            </a:r>
            <a:endParaRPr sz="2000">
              <a:latin typeface="Trebuchet MS"/>
              <a:cs typeface="Trebuchet MS"/>
            </a:endParaRPr>
          </a:p>
          <a:p>
            <a:pPr marL="355600" marR="1454150" indent="-342900">
              <a:lnSpc>
                <a:spcPts val="2820"/>
              </a:lnSpc>
              <a:spcBef>
                <a:spcPts val="740"/>
              </a:spcBef>
              <a:buChar char="•"/>
              <a:tabLst>
                <a:tab pos="354965" algn="l"/>
                <a:tab pos="355600" algn="l"/>
              </a:tabLst>
            </a:pPr>
            <a:r>
              <a:rPr sz="2400" spc="-90" dirty="0">
                <a:latin typeface="Trebuchet MS"/>
                <a:cs typeface="Trebuchet MS"/>
              </a:rPr>
              <a:t>Responsabilidad </a:t>
            </a:r>
            <a:r>
              <a:rPr sz="2400" spc="-120" dirty="0">
                <a:latin typeface="Trebuchet MS"/>
                <a:cs typeface="Trebuchet MS"/>
              </a:rPr>
              <a:t>del </a:t>
            </a:r>
            <a:r>
              <a:rPr sz="2400" spc="-110" dirty="0">
                <a:latin typeface="Trebuchet MS"/>
                <a:cs typeface="Trebuchet MS"/>
              </a:rPr>
              <a:t>SO: </a:t>
            </a:r>
            <a:r>
              <a:rPr sz="2400" spc="-90" dirty="0">
                <a:latin typeface="Trebuchet MS"/>
                <a:cs typeface="Trebuchet MS"/>
              </a:rPr>
              <a:t>resolución </a:t>
            </a:r>
            <a:r>
              <a:rPr sz="2400" spc="-100" dirty="0">
                <a:latin typeface="Trebuchet MS"/>
                <a:cs typeface="Trebuchet MS"/>
              </a:rPr>
              <a:t>de</a:t>
            </a:r>
            <a:r>
              <a:rPr sz="2400" spc="-475" dirty="0">
                <a:latin typeface="Trebuchet MS"/>
                <a:cs typeface="Trebuchet MS"/>
              </a:rPr>
              <a:t> </a:t>
            </a:r>
            <a:r>
              <a:rPr sz="2400" spc="-100" dirty="0">
                <a:latin typeface="Trebuchet MS"/>
                <a:cs typeface="Trebuchet MS"/>
              </a:rPr>
              <a:t>nombres,  </a:t>
            </a:r>
            <a:r>
              <a:rPr sz="2400" spc="-110" dirty="0">
                <a:latin typeface="Trebuchet MS"/>
                <a:cs typeface="Trebuchet MS"/>
              </a:rPr>
              <a:t>enrutamiento, </a:t>
            </a:r>
            <a:r>
              <a:rPr sz="2400" spc="-90" dirty="0">
                <a:latin typeface="Trebuchet MS"/>
                <a:cs typeface="Trebuchet MS"/>
              </a:rPr>
              <a:t>conexiones </a:t>
            </a:r>
            <a:r>
              <a:rPr sz="2400" spc="-100" dirty="0">
                <a:latin typeface="Trebuchet MS"/>
                <a:cs typeface="Trebuchet MS"/>
              </a:rPr>
              <a:t>y control de</a:t>
            </a:r>
            <a:r>
              <a:rPr sz="2400" spc="-535" dirty="0">
                <a:latin typeface="Trebuchet MS"/>
                <a:cs typeface="Trebuchet MS"/>
              </a:rPr>
              <a:t> </a:t>
            </a:r>
            <a:r>
              <a:rPr sz="2400" spc="-170" dirty="0">
                <a:latin typeface="Trebuchet MS"/>
                <a:cs typeface="Trebuchet MS"/>
              </a:rPr>
              <a:t>ﬂujo.</a:t>
            </a:r>
            <a:endParaRPr sz="2400">
              <a:latin typeface="Trebuchet MS"/>
              <a:cs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9BF39E-03F6-424E-BA91-2B75F1EA8538}"/>
              </a:ext>
            </a:extLst>
          </p:cNvPr>
          <p:cNvSpPr>
            <a:spLocks noGrp="1"/>
          </p:cNvSpPr>
          <p:nvPr>
            <p:ph type="title"/>
          </p:nvPr>
        </p:nvSpPr>
        <p:spPr/>
        <p:txBody>
          <a:bodyPr/>
          <a:lstStyle/>
          <a:p>
            <a:r>
              <a:rPr lang="es-ES" dirty="0"/>
              <a:t>Tipos de Comunicaciones entre procesos</a:t>
            </a:r>
          </a:p>
        </p:txBody>
      </p:sp>
      <p:sp>
        <p:nvSpPr>
          <p:cNvPr id="3" name="Marcador de contenido 2">
            <a:extLst>
              <a:ext uri="{FF2B5EF4-FFF2-40B4-BE49-F238E27FC236}">
                <a16:creationId xmlns:a16="http://schemas.microsoft.com/office/drawing/2014/main" id="{76A23B40-7F34-4910-8A02-AC06535D9D1D}"/>
              </a:ext>
            </a:extLst>
          </p:cNvPr>
          <p:cNvSpPr>
            <a:spLocks noGrp="1"/>
          </p:cNvSpPr>
          <p:nvPr>
            <p:ph idx="1"/>
          </p:nvPr>
        </p:nvSpPr>
        <p:spPr>
          <a:xfrm>
            <a:off x="-638174" y="1676834"/>
            <a:ext cx="9629774" cy="4351338"/>
          </a:xfrm>
        </p:spPr>
        <p:txBody>
          <a:bodyPr>
            <a:normAutofit/>
          </a:bodyPr>
          <a:lstStyle/>
          <a:p>
            <a:pPr marL="1390650" marR="890905" indent="0">
              <a:lnSpc>
                <a:spcPct val="100000"/>
              </a:lnSpc>
              <a:spcAft>
                <a:spcPts val="0"/>
              </a:spcAft>
              <a:buNone/>
            </a:pP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síncrona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procesos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han</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ejecutar</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servicios</a:t>
            </a:r>
            <a:r>
              <a:rPr lang="es-ES" sz="18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de comunicación al mismo tiempo, es decir, el emisor ha de estar en el servicio de enviar y el receptor ha de estar en el servicio de recibir, </a:t>
            </a:r>
          </a:p>
          <a:p>
            <a:pPr marL="1390650" marR="890905" indent="0">
              <a:lnSpc>
                <a:spcPct val="100000"/>
              </a:lnSpc>
              <a:spcAft>
                <a:spcPts val="0"/>
              </a:spcAft>
              <a:buNone/>
            </a:pPr>
            <a:r>
              <a:rPr lang="es-ES" sz="1800" b="1" dirty="0">
                <a:effectLst/>
                <a:latin typeface="Arial" panose="020B0604020202020204" pitchFamily="34" charset="0"/>
                <a:ea typeface="Times New Roman" panose="02020603050405020304" pitchFamily="18" charset="0"/>
                <a:cs typeface="Times New Roman" panose="02020603050405020304" pitchFamily="18" charset="0"/>
              </a:rPr>
              <a:t>asíncrona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emisor no tiene que esperar a que el receptor solicite el servicio recibir, hace el envío y sigue con la ejecución.  </a:t>
            </a:r>
            <a:endParaRPr lang="es-ES" sz="1800" dirty="0">
              <a:effectLst/>
              <a:latin typeface="Times New Roman" panose="02020603050405020304" pitchFamily="18" charset="0"/>
              <a:ea typeface="Times New Roman" panose="02020603050405020304" pitchFamily="18" charset="0"/>
            </a:endParaRPr>
          </a:p>
        </p:txBody>
      </p:sp>
      <p:pic>
        <p:nvPicPr>
          <p:cNvPr id="4" name="image62.png">
            <a:extLst>
              <a:ext uri="{FF2B5EF4-FFF2-40B4-BE49-F238E27FC236}">
                <a16:creationId xmlns:a16="http://schemas.microsoft.com/office/drawing/2014/main" id="{BF75D2EA-5728-4608-A6A2-211D1103D91E}"/>
              </a:ext>
            </a:extLst>
          </p:cNvPr>
          <p:cNvPicPr>
            <a:picLocks noChangeAspect="1"/>
          </p:cNvPicPr>
          <p:nvPr/>
        </p:nvPicPr>
        <p:blipFill>
          <a:blip r:embed="rId3" cstate="print"/>
          <a:stretch>
            <a:fillRect/>
          </a:stretch>
        </p:blipFill>
        <p:spPr>
          <a:xfrm>
            <a:off x="1968216" y="4851329"/>
            <a:ext cx="4733925" cy="1800225"/>
          </a:xfrm>
          <a:prstGeom prst="rect">
            <a:avLst/>
          </a:prstGeom>
        </p:spPr>
      </p:pic>
      <p:pic>
        <p:nvPicPr>
          <p:cNvPr id="5" name="image61.png">
            <a:extLst>
              <a:ext uri="{FF2B5EF4-FFF2-40B4-BE49-F238E27FC236}">
                <a16:creationId xmlns:a16="http://schemas.microsoft.com/office/drawing/2014/main" id="{F339B665-D80F-4F49-8ACC-666F649610A8}"/>
              </a:ext>
            </a:extLst>
          </p:cNvPr>
          <p:cNvPicPr>
            <a:picLocks noChangeAspect="1"/>
          </p:cNvPicPr>
          <p:nvPr/>
        </p:nvPicPr>
        <p:blipFill>
          <a:blip r:embed="rId4" cstate="print"/>
          <a:stretch>
            <a:fillRect/>
          </a:stretch>
        </p:blipFill>
        <p:spPr>
          <a:xfrm>
            <a:off x="1828800" y="3276600"/>
            <a:ext cx="4859486" cy="1526019"/>
          </a:xfrm>
          <a:prstGeom prst="rect">
            <a:avLst/>
          </a:prstGeom>
        </p:spPr>
      </p:pic>
    </p:spTree>
    <p:extLst>
      <p:ext uri="{BB962C8B-B14F-4D97-AF65-F5344CB8AC3E}">
        <p14:creationId xmlns:p14="http://schemas.microsoft.com/office/powerpoint/2010/main" val="99984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BF853B8-E936-4705-93CA-10FA2798907C}"/>
              </a:ext>
            </a:extLst>
          </p:cNvPr>
          <p:cNvSpPr>
            <a:spLocks noGrp="1"/>
          </p:cNvSpPr>
          <p:nvPr>
            <p:ph idx="1"/>
          </p:nvPr>
        </p:nvSpPr>
        <p:spPr>
          <a:xfrm>
            <a:off x="628650" y="381000"/>
            <a:ext cx="7886700" cy="5795963"/>
          </a:xfrm>
        </p:spPr>
        <p:txBody>
          <a:bodyPr/>
          <a:lstStyle/>
          <a:p>
            <a:r>
              <a:rPr lang="es-ES" dirty="0"/>
              <a:t>Unidad Aritmética: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permite realizar una serie de operaciones aritméticas y lógicas sobre uno o dos operandos. Tiene Registros para realizar los cálculos.</a:t>
            </a:r>
          </a:p>
          <a:p>
            <a:endParaRPr lang="es-ES" sz="1800" dirty="0">
              <a:latin typeface="Arial" panose="020B0604020202020204" pitchFamily="34" charset="0"/>
              <a:cs typeface="Times New Roman" panose="02020603050405020304" pitchFamily="18" charset="0"/>
            </a:endParaRPr>
          </a:p>
          <a:p>
            <a:r>
              <a:rPr lang="es-ES" sz="1800" dirty="0">
                <a:latin typeface="Arial" panose="020B0604020202020204" pitchFamily="34" charset="0"/>
                <a:cs typeface="Times New Roman" panose="02020603050405020304" pitchFamily="18" charset="0"/>
              </a:rPr>
              <a:t>Unidad de Control::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 encarga de hacer funcionar al conjunto, para lo cual realiza las siguientes funciones:</a:t>
            </a:r>
            <a:endParaRPr lang="es-ES" sz="1800" dirty="0">
              <a:effectLst/>
              <a:latin typeface="Times New Roman" panose="02020603050405020304" pitchFamily="18" charset="0"/>
              <a:ea typeface="Times New Roman" panose="02020603050405020304" pitchFamily="18" charset="0"/>
            </a:endParaRPr>
          </a:p>
          <a:p>
            <a:pPr marL="342900" lvl="0" indent="-342900">
              <a:lnSpc>
                <a:spcPts val="1190"/>
              </a:lnSpc>
              <a:buSzPts val="1000"/>
              <a:buFont typeface="Verdana" panose="020B0604030504040204" pitchFamily="34" charset="0"/>
              <a:buChar char="•"/>
              <a:tabLst>
                <a:tab pos="1397635" algn="l"/>
                <a:tab pos="1398270" algn="l"/>
              </a:tabLst>
            </a:pPr>
            <a:r>
              <a:rPr lang="es-ES" sz="1800" dirty="0">
                <a:effectLst/>
                <a:latin typeface="Arial" panose="020B0604020202020204" pitchFamily="34" charset="0"/>
                <a:ea typeface="Verdana" panose="020B0604030504040204" pitchFamily="34" charset="0"/>
                <a:cs typeface="Times New Roman" panose="02020603050405020304" pitchFamily="18" charset="0"/>
              </a:rPr>
              <a:t>Lee</a:t>
            </a:r>
            <a:r>
              <a:rPr lang="es-ES" sz="1800" spc="-3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memoria</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las</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instrucciones</a:t>
            </a:r>
            <a:r>
              <a:rPr lang="es-ES" sz="1800" spc="-2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máquina</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que</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forman</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el</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spc="-10" dirty="0">
                <a:effectLst/>
                <a:latin typeface="Arial" panose="020B0604020202020204" pitchFamily="34" charset="0"/>
                <a:ea typeface="Verdana" panose="020B0604030504040204" pitchFamily="34" charset="0"/>
                <a:cs typeface="Times New Roman" panose="02020603050405020304" pitchFamily="18" charset="0"/>
              </a:rPr>
              <a:t>programa.</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342900" lvl="0" indent="-342900">
              <a:lnSpc>
                <a:spcPts val="1170"/>
              </a:lnSpc>
              <a:buSzPts val="1000"/>
              <a:buFont typeface="Verdana" panose="020B0604030504040204" pitchFamily="34" charset="0"/>
              <a:buChar char="•"/>
              <a:tabLst>
                <a:tab pos="1397635" algn="l"/>
                <a:tab pos="1398270" algn="l"/>
              </a:tabLst>
            </a:pPr>
            <a:r>
              <a:rPr lang="es-ES" sz="1800" dirty="0">
                <a:effectLst/>
                <a:latin typeface="Arial" panose="020B0604020202020204" pitchFamily="34" charset="0"/>
                <a:ea typeface="Verdana" panose="020B0604030504040204" pitchFamily="34" charset="0"/>
                <a:cs typeface="Times New Roman" panose="02020603050405020304" pitchFamily="18" charset="0"/>
              </a:rPr>
              <a:t>Interpreta</a:t>
            </a:r>
            <a:r>
              <a:rPr lang="es-ES" sz="1800" spc="-4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cada</a:t>
            </a:r>
            <a:r>
              <a:rPr lang="es-ES" sz="1800" spc="-3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instrucción</a:t>
            </a:r>
            <a:r>
              <a:rPr lang="es-ES" sz="1800" spc="-30" dirty="0">
                <a:effectLst/>
                <a:latin typeface="Arial" panose="020B0604020202020204" pitchFamily="34" charset="0"/>
                <a:ea typeface="Verdana" panose="020B0604030504040204" pitchFamily="34" charset="0"/>
                <a:cs typeface="Times New Roman" panose="02020603050405020304" pitchFamily="18" charset="0"/>
              </a:rPr>
              <a:t> </a:t>
            </a:r>
            <a:r>
              <a:rPr lang="es-ES" sz="1800" spc="-10" dirty="0">
                <a:effectLst/>
                <a:latin typeface="Arial" panose="020B0604020202020204" pitchFamily="34" charset="0"/>
                <a:ea typeface="Verdana" panose="020B0604030504040204" pitchFamily="34" charset="0"/>
                <a:cs typeface="Times New Roman" panose="02020603050405020304" pitchFamily="18" charset="0"/>
              </a:rPr>
              <a:t>leída.</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342900" lvl="0" indent="-342900">
              <a:lnSpc>
                <a:spcPts val="1190"/>
              </a:lnSpc>
              <a:buSzPts val="1000"/>
              <a:buFont typeface="Verdana" panose="020B0604030504040204" pitchFamily="34" charset="0"/>
              <a:buChar char="•"/>
              <a:tabLst>
                <a:tab pos="1397635" algn="l"/>
                <a:tab pos="1398270" algn="l"/>
              </a:tabLst>
            </a:pPr>
            <a:r>
              <a:rPr lang="es-ES" sz="1800" dirty="0">
                <a:effectLst/>
                <a:latin typeface="Arial" panose="020B0604020202020204" pitchFamily="34" charset="0"/>
                <a:ea typeface="Verdana" panose="020B0604030504040204" pitchFamily="34" charset="0"/>
                <a:cs typeface="Times New Roman" panose="02020603050405020304" pitchFamily="18" charset="0"/>
              </a:rPr>
              <a:t>Lee</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los</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datos</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memoria</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referenciados</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por</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cada</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spc="-10" dirty="0">
                <a:effectLst/>
                <a:latin typeface="Arial" panose="020B0604020202020204" pitchFamily="34" charset="0"/>
                <a:ea typeface="Verdana" panose="020B0604030504040204" pitchFamily="34" charset="0"/>
                <a:cs typeface="Times New Roman" panose="02020603050405020304" pitchFamily="18" charset="0"/>
              </a:rPr>
              <a:t>instrucción.</a:t>
            </a: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a:p>
            <a:pPr marL="342900" lvl="0" indent="-342900">
              <a:lnSpc>
                <a:spcPts val="1190"/>
              </a:lnSpc>
              <a:buSzPts val="1000"/>
              <a:buFont typeface="Verdana" panose="020B0604030504040204" pitchFamily="34" charset="0"/>
              <a:buChar char="•"/>
              <a:tabLst>
                <a:tab pos="1397635" algn="l"/>
                <a:tab pos="1398270" algn="l"/>
              </a:tabLst>
            </a:pPr>
            <a:r>
              <a:rPr lang="es-ES" sz="1800" dirty="0">
                <a:effectLst/>
                <a:latin typeface="Arial" panose="020B0604020202020204" pitchFamily="34" charset="0"/>
                <a:ea typeface="Verdana" panose="020B0604030504040204" pitchFamily="34" charset="0"/>
                <a:cs typeface="Times New Roman" panose="02020603050405020304" pitchFamily="18" charset="0"/>
              </a:rPr>
              <a:t>Almacena</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el</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resultado</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de</a:t>
            </a:r>
            <a:r>
              <a:rPr lang="es-ES" sz="1800" spc="-20" dirty="0">
                <a:effectLst/>
                <a:latin typeface="Arial" panose="020B0604020202020204" pitchFamily="34" charset="0"/>
                <a:ea typeface="Verdana" panose="020B0604030504040204" pitchFamily="34" charset="0"/>
                <a:cs typeface="Times New Roman" panose="02020603050405020304" pitchFamily="18" charset="0"/>
              </a:rPr>
              <a:t> </a:t>
            </a:r>
            <a:r>
              <a:rPr lang="es-ES" sz="1800" dirty="0">
                <a:effectLst/>
                <a:latin typeface="Arial" panose="020B0604020202020204" pitchFamily="34" charset="0"/>
                <a:ea typeface="Verdana" panose="020B0604030504040204" pitchFamily="34" charset="0"/>
                <a:cs typeface="Times New Roman" panose="02020603050405020304" pitchFamily="18" charset="0"/>
              </a:rPr>
              <a:t>cada</a:t>
            </a:r>
            <a:r>
              <a:rPr lang="es-ES" sz="1800" spc="-15" dirty="0">
                <a:effectLst/>
                <a:latin typeface="Arial" panose="020B0604020202020204" pitchFamily="34" charset="0"/>
                <a:ea typeface="Verdana" panose="020B0604030504040204" pitchFamily="34" charset="0"/>
                <a:cs typeface="Times New Roman" panose="02020603050405020304" pitchFamily="18" charset="0"/>
              </a:rPr>
              <a:t> </a:t>
            </a:r>
            <a:r>
              <a:rPr lang="es-ES" sz="1800" spc="-10" dirty="0">
                <a:effectLst/>
                <a:latin typeface="Arial" panose="020B0604020202020204" pitchFamily="34" charset="0"/>
                <a:ea typeface="Verdana" panose="020B0604030504040204" pitchFamily="34" charset="0"/>
                <a:cs typeface="Times New Roman" panose="02020603050405020304" pitchFamily="18" charset="0"/>
              </a:rPr>
              <a:t>instrucción.</a:t>
            </a:r>
          </a:p>
          <a:p>
            <a:pPr marL="342900" lvl="0" indent="-342900">
              <a:lnSpc>
                <a:spcPts val="1190"/>
              </a:lnSpc>
              <a:buSzPts val="1000"/>
              <a:buFont typeface="Verdana" panose="020B0604030504040204" pitchFamily="34" charset="0"/>
              <a:buChar char="•"/>
              <a:tabLst>
                <a:tab pos="1397635" algn="l"/>
                <a:tab pos="1398270" algn="l"/>
              </a:tabLst>
            </a:pPr>
            <a:endParaRPr lang="es-ES" sz="1800" spc="-10" dirty="0">
              <a:effectLst/>
              <a:latin typeface="Arial" panose="020B0604020202020204" pitchFamily="34" charset="0"/>
              <a:ea typeface="Verdana" panose="020B0604030504040204" pitchFamily="34" charset="0"/>
              <a:cs typeface="Times New Roman" panose="02020603050405020304" pitchFamily="18" charset="0"/>
            </a:endParaRPr>
          </a:p>
          <a:p>
            <a:pPr marL="342900" indent="-342900">
              <a:lnSpc>
                <a:spcPts val="1190"/>
              </a:lnSpc>
              <a:buSzPts val="1000"/>
              <a:buFont typeface="Verdana" panose="020B0604030504040204" pitchFamily="34" charset="0"/>
              <a:buChar char="•"/>
              <a:tabLst>
                <a:tab pos="1397635" algn="l"/>
                <a:tab pos="1398270" algn="l"/>
              </a:tabLst>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Registros de la UC:</a:t>
            </a:r>
          </a:p>
          <a:p>
            <a:pPr marL="685800" lvl="1" indent="-342900">
              <a:lnSpc>
                <a:spcPts val="1190"/>
              </a:lnSpc>
              <a:buSzPts val="1000"/>
              <a:buFont typeface="Verdana" panose="020B0604030504040204" pitchFamily="34" charset="0"/>
              <a:buChar char="•"/>
              <a:tabLst>
                <a:tab pos="1397635" algn="l"/>
                <a:tab pos="1398270" algn="l"/>
              </a:tabLst>
            </a:pPr>
            <a:r>
              <a:rPr lang="es-ES" sz="1500" dirty="0">
                <a:effectLst/>
                <a:latin typeface="Arial" panose="020B0604020202020204" pitchFamily="34" charset="0"/>
                <a:ea typeface="Times New Roman" panose="02020603050405020304" pitchFamily="18" charset="0"/>
                <a:cs typeface="Times New Roman" panose="02020603050405020304" pitchFamily="18" charset="0"/>
              </a:rPr>
              <a:t>el </a:t>
            </a:r>
            <a:r>
              <a:rPr lang="es-ES" sz="1500" b="1" dirty="0">
                <a:effectLst/>
                <a:latin typeface="Arial" panose="020B0604020202020204" pitchFamily="34" charset="0"/>
                <a:ea typeface="Times New Roman" panose="02020603050405020304" pitchFamily="18" charset="0"/>
                <a:cs typeface="Times New Roman" panose="02020603050405020304" pitchFamily="18" charset="0"/>
              </a:rPr>
              <a:t>contador</a:t>
            </a:r>
            <a:r>
              <a:rPr lang="es-ES" sz="1500" b="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b="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500" b="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b="1" dirty="0">
                <a:effectLst/>
                <a:latin typeface="Arial" panose="020B0604020202020204" pitchFamily="34" charset="0"/>
                <a:ea typeface="Times New Roman" panose="02020603050405020304" pitchFamily="18" charset="0"/>
                <a:cs typeface="Times New Roman" panose="02020603050405020304" pitchFamily="18" charset="0"/>
              </a:rPr>
              <a:t>programa</a:t>
            </a:r>
            <a:r>
              <a:rPr lang="es-ES" sz="1500" b="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(PC, </a:t>
            </a:r>
            <a:r>
              <a:rPr lang="es-ES" sz="1500" i="1" dirty="0" err="1">
                <a:effectLst/>
                <a:latin typeface="Arial" panose="020B0604020202020204" pitchFamily="34" charset="0"/>
                <a:ea typeface="Times New Roman" panose="02020603050405020304" pitchFamily="18" charset="0"/>
                <a:cs typeface="Times New Roman" panose="02020603050405020304" pitchFamily="18" charset="0"/>
              </a:rPr>
              <a:t>program</a:t>
            </a:r>
            <a:r>
              <a:rPr lang="es-ES" sz="1500" i="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i="1" dirty="0" err="1">
                <a:effectLst/>
                <a:latin typeface="Arial" panose="020B0604020202020204" pitchFamily="34" charset="0"/>
                <a:ea typeface="Times New Roman" panose="02020603050405020304" pitchFamily="18" charset="0"/>
                <a:cs typeface="Times New Roman" panose="02020603050405020304" pitchFamily="18" charset="0"/>
              </a:rPr>
              <a:t>counter</a:t>
            </a:r>
            <a:r>
              <a:rPr lang="es-ES" sz="1500" i="1"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indica</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dirección</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siguiente instrucción</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máquina</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a</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ejecutar,</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p>
          <a:p>
            <a:pPr marL="685800" lvl="1" indent="-342900">
              <a:lnSpc>
                <a:spcPts val="1190"/>
              </a:lnSpc>
              <a:buSzPts val="1000"/>
              <a:buFont typeface="Verdana" panose="020B0604030504040204" pitchFamily="34" charset="0"/>
              <a:buChar char="•"/>
              <a:tabLst>
                <a:tab pos="1397635" algn="l"/>
                <a:tab pos="1398270" algn="l"/>
              </a:tabLst>
            </a:pPr>
            <a:r>
              <a:rPr lang="es-ES" sz="15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puntero</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pila</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a:t>
            </a:r>
            <a:r>
              <a:rPr lang="es-ES" sz="1500" b="1" dirty="0">
                <a:effectLst/>
                <a:latin typeface="Arial" panose="020B0604020202020204" pitchFamily="34" charset="0"/>
                <a:ea typeface="Times New Roman" panose="02020603050405020304" pitchFamily="18" charset="0"/>
                <a:cs typeface="Times New Roman" panose="02020603050405020304" pitchFamily="18" charset="0"/>
              </a:rPr>
              <a:t>SP</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i="1" dirty="0">
                <a:effectLst/>
                <a:latin typeface="Arial" panose="020B0604020202020204" pitchFamily="34" charset="0"/>
                <a:ea typeface="Times New Roman" panose="02020603050405020304" pitchFamily="18" charset="0"/>
                <a:cs typeface="Times New Roman" panose="02020603050405020304" pitchFamily="18" charset="0"/>
              </a:rPr>
              <a:t>snack</a:t>
            </a:r>
            <a:r>
              <a:rPr lang="es-ES" sz="1500" i="1"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i="1" dirty="0">
                <a:effectLst/>
                <a:latin typeface="Arial" panose="020B0604020202020204" pitchFamily="34" charset="0"/>
                <a:ea typeface="Times New Roman" panose="02020603050405020304" pitchFamily="18" charset="0"/>
                <a:cs typeface="Times New Roman" panose="02020603050405020304" pitchFamily="18" charset="0"/>
              </a:rPr>
              <a:t>pointer),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sirve</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para manejar</a:t>
            </a:r>
            <a:r>
              <a:rPr lang="es-ES" sz="1500" spc="16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cómodamente</a:t>
            </a:r>
            <a:r>
              <a:rPr lang="es-ES" sz="1500" spc="1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una</a:t>
            </a:r>
            <a:r>
              <a:rPr lang="es-ES" sz="1500" spc="1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pila</a:t>
            </a:r>
            <a:r>
              <a:rPr lang="es-ES" sz="1500" spc="1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500" spc="1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memoria</a:t>
            </a:r>
            <a:r>
              <a:rPr lang="es-ES" sz="1500" spc="1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principal,</a:t>
            </a:r>
          </a:p>
          <a:p>
            <a:pPr marL="685800" lvl="1" indent="-342900">
              <a:lnSpc>
                <a:spcPts val="1190"/>
              </a:lnSpc>
              <a:buSzPts val="1000"/>
              <a:buFont typeface="Verdana" panose="020B0604030504040204" pitchFamily="34" charset="0"/>
              <a:buChar char="•"/>
              <a:tabLst>
                <a:tab pos="1397635" algn="l"/>
                <a:tab pos="1398270" algn="l"/>
              </a:tabLst>
            </a:pPr>
            <a:r>
              <a:rPr lang="es-ES" sz="1500" spc="1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el</a:t>
            </a:r>
            <a:r>
              <a:rPr lang="es-ES" sz="15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b="1" dirty="0">
                <a:effectLst/>
                <a:latin typeface="Arial" panose="020B0604020202020204" pitchFamily="34" charset="0"/>
                <a:ea typeface="Times New Roman" panose="02020603050405020304" pitchFamily="18" charset="0"/>
                <a:cs typeface="Times New Roman" panose="02020603050405020304" pitchFamily="18" charset="0"/>
              </a:rPr>
              <a:t>registro</a:t>
            </a:r>
            <a:r>
              <a:rPr lang="es-ES" sz="1500" b="1" spc="1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b="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500" b="1" spc="1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b="1" dirty="0">
                <a:effectLst/>
                <a:latin typeface="Arial" panose="020B0604020202020204" pitchFamily="34" charset="0"/>
                <a:ea typeface="Times New Roman" panose="02020603050405020304" pitchFamily="18" charset="0"/>
                <a:cs typeface="Times New Roman" panose="02020603050405020304" pitchFamily="18" charset="0"/>
              </a:rPr>
              <a:t>instrucción</a:t>
            </a:r>
            <a:r>
              <a:rPr lang="es-ES" sz="1500" b="1" spc="1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b="1" dirty="0">
                <a:effectLst/>
                <a:latin typeface="Arial" panose="020B0604020202020204" pitchFamily="34" charset="0"/>
                <a:ea typeface="Times New Roman" panose="02020603050405020304" pitchFamily="18" charset="0"/>
                <a:cs typeface="Times New Roman" panose="02020603050405020304" pitchFamily="18" charset="0"/>
              </a:rPr>
              <a:t>(RL)</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a:t>
            </a:r>
            <a:r>
              <a:rPr lang="es-ES" sz="1500" spc="1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que permite almacenar</a:t>
            </a:r>
            <a:r>
              <a:rPr lang="es-ES" sz="1500" spc="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la instrucción de maquina a ejecutar,</a:t>
            </a:r>
            <a:r>
              <a:rPr lang="es-ES" sz="1500" spc="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500" spc="400" dirty="0">
              <a:latin typeface="Arial" panose="020B0604020202020204" pitchFamily="34" charset="0"/>
              <a:ea typeface="Times New Roman" panose="02020603050405020304" pitchFamily="18" charset="0"/>
              <a:cs typeface="Times New Roman" panose="02020603050405020304" pitchFamily="18" charset="0"/>
            </a:endParaRPr>
          </a:p>
          <a:p>
            <a:pPr marL="685800" lvl="1" indent="-342900">
              <a:lnSpc>
                <a:spcPts val="1190"/>
              </a:lnSpc>
              <a:buSzPts val="1000"/>
              <a:buFont typeface="Verdana" panose="020B0604030504040204" pitchFamily="34" charset="0"/>
              <a:buChar char="•"/>
              <a:tabLst>
                <a:tab pos="1397635" algn="l"/>
                <a:tab pos="1398270" algn="l"/>
              </a:tabLst>
            </a:pPr>
            <a:r>
              <a:rPr lang="es-ES" sz="1500" b="1" dirty="0">
                <a:effectLst/>
                <a:latin typeface="Arial" panose="020B0604020202020204" pitchFamily="34" charset="0"/>
                <a:ea typeface="Times New Roman" panose="02020603050405020304" pitchFamily="18" charset="0"/>
                <a:cs typeface="Times New Roman" panose="02020603050405020304" pitchFamily="18" charset="0"/>
              </a:rPr>
              <a:t>el registro de estado (RE)</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 que</a:t>
            </a:r>
            <a:r>
              <a:rPr lang="es-ES" sz="1500" spc="2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almacena</a:t>
            </a:r>
            <a:r>
              <a:rPr lang="es-ES" sz="15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diversa</a:t>
            </a:r>
            <a:r>
              <a:rPr lang="es-ES" sz="15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información</a:t>
            </a:r>
            <a:r>
              <a:rPr lang="es-ES" sz="15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producida</a:t>
            </a:r>
            <a:r>
              <a:rPr lang="es-ES" sz="15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por</a:t>
            </a:r>
            <a:r>
              <a:rPr lang="es-ES" sz="15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5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ejecución</a:t>
            </a:r>
            <a:r>
              <a:rPr lang="es-ES" sz="15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5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alguna</a:t>
            </a:r>
            <a:r>
              <a:rPr lang="es-ES" sz="15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5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las</a:t>
            </a:r>
            <a:r>
              <a:rPr lang="es-ES" sz="15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últimas</a:t>
            </a:r>
            <a:r>
              <a:rPr lang="es-ES" sz="15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instrucciones del</a:t>
            </a:r>
            <a:r>
              <a:rPr lang="es-ES" sz="1500" spc="3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programa</a:t>
            </a:r>
            <a:r>
              <a:rPr lang="es-ES" sz="1500" spc="3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(bits</a:t>
            </a:r>
            <a:r>
              <a:rPr lang="es-ES" sz="1500" spc="3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500" spc="3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estado</a:t>
            </a:r>
            <a:r>
              <a:rPr lang="es-ES" sz="1500" spc="3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aritméticos)</a:t>
            </a:r>
            <a:r>
              <a:rPr lang="es-ES" sz="1500" spc="3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e</a:t>
            </a:r>
            <a:r>
              <a:rPr lang="es-ES" sz="1500" spc="3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información</a:t>
            </a:r>
            <a:r>
              <a:rPr lang="es-ES" sz="1500" spc="35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sobre</a:t>
            </a:r>
            <a:r>
              <a:rPr lang="es-ES" sz="1500" spc="3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la</a:t>
            </a:r>
            <a:r>
              <a:rPr lang="es-ES" sz="1500" spc="3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forma</a:t>
            </a:r>
            <a:r>
              <a:rPr lang="es-ES" sz="1500" spc="35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en</a:t>
            </a:r>
            <a:r>
              <a:rPr lang="es-ES" sz="1500" spc="3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que</a:t>
            </a:r>
            <a:r>
              <a:rPr lang="es-ES" sz="1500" spc="36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ha</a:t>
            </a:r>
            <a:r>
              <a:rPr lang="es-ES" sz="1500" spc="35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500" dirty="0">
                <a:effectLst/>
                <a:latin typeface="Arial" panose="020B0604020202020204" pitchFamily="34" charset="0"/>
                <a:ea typeface="Times New Roman" panose="02020603050405020304" pitchFamily="18" charset="0"/>
                <a:cs typeface="Times New Roman" panose="02020603050405020304" pitchFamily="18" charset="0"/>
              </a:rPr>
              <a:t>de comportarse la computadora (bits de interrupción, nivel de ejecución, etc.).</a:t>
            </a:r>
            <a:endParaRPr lang="es-ES" sz="1500" dirty="0">
              <a:effectLst/>
              <a:latin typeface="Times New Roman" panose="02020603050405020304" pitchFamily="18" charset="0"/>
              <a:ea typeface="Times New Roman" panose="02020603050405020304" pitchFamily="18" charset="0"/>
            </a:endParaRPr>
          </a:p>
          <a:p>
            <a:pPr marL="342900" lvl="0" indent="-342900">
              <a:lnSpc>
                <a:spcPts val="1190"/>
              </a:lnSpc>
              <a:buSzPts val="1000"/>
              <a:buFont typeface="Verdana" panose="020B0604030504040204" pitchFamily="34" charset="0"/>
              <a:buChar char="•"/>
              <a:tabLst>
                <a:tab pos="1397635" algn="l"/>
                <a:tab pos="1398270" algn="l"/>
              </a:tabLst>
            </a:pPr>
            <a:endParaRPr lang="es-ES" sz="1800" dirty="0">
              <a:effectLst/>
              <a:latin typeface="Times New Roman" panose="02020603050405020304" pitchFamily="18"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158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6522" y="185420"/>
            <a:ext cx="5450840" cy="543560"/>
          </a:xfrm>
          <a:prstGeom prst="rect">
            <a:avLst/>
          </a:prstGeom>
        </p:spPr>
        <p:txBody>
          <a:bodyPr vert="horz" wrap="square" lIns="0" tIns="12700" rIns="0" bIns="0" rtlCol="0">
            <a:spAutoFit/>
          </a:bodyPr>
          <a:lstStyle/>
          <a:p>
            <a:pPr marL="12700">
              <a:lnSpc>
                <a:spcPct val="100000"/>
              </a:lnSpc>
              <a:spcBef>
                <a:spcPts val="100"/>
              </a:spcBef>
            </a:pPr>
            <a:r>
              <a:rPr lang="es-ES" sz="3400" spc="-5" dirty="0">
                <a:latin typeface="Arial"/>
                <a:cs typeface="Arial"/>
              </a:rPr>
              <a:t>Modelos de </a:t>
            </a:r>
            <a:r>
              <a:rPr lang="es-ES" sz="3400" spc="-5" dirty="0" err="1">
                <a:latin typeface="Arial"/>
                <a:cs typeface="Arial"/>
              </a:rPr>
              <a:t>Programacion</a:t>
            </a:r>
            <a:endParaRPr sz="3400" dirty="0">
              <a:latin typeface="Arial"/>
              <a:cs typeface="Arial"/>
            </a:endParaRPr>
          </a:p>
        </p:txBody>
      </p:sp>
      <p:sp>
        <p:nvSpPr>
          <p:cNvPr id="41" name="object 41"/>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42" name="object 42"/>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7</a:t>
            </a:fld>
            <a:endParaRPr spc="-25" dirty="0">
              <a:latin typeface="Trebuchet MS"/>
              <a:cs typeface="Trebuchet MS"/>
            </a:endParaRPr>
          </a:p>
        </p:txBody>
      </p:sp>
      <p:sp>
        <p:nvSpPr>
          <p:cNvPr id="3" name="object 3"/>
          <p:cNvSpPr txBox="1"/>
          <p:nvPr/>
        </p:nvSpPr>
        <p:spPr>
          <a:xfrm>
            <a:off x="993139" y="1023620"/>
            <a:ext cx="7511415" cy="382156"/>
          </a:xfrm>
          <a:prstGeom prst="rect">
            <a:avLst/>
          </a:prstGeom>
        </p:spPr>
        <p:txBody>
          <a:bodyPr vert="horz" wrap="square" lIns="0" tIns="12700" rIns="0" bIns="0" rtlCol="0">
            <a:spAutoFit/>
          </a:bodyPr>
          <a:lstStyle/>
          <a:p>
            <a:pPr marL="298450" indent="-285750">
              <a:lnSpc>
                <a:spcPct val="100000"/>
              </a:lnSpc>
              <a:spcBef>
                <a:spcPts val="495"/>
              </a:spcBef>
              <a:buClr>
                <a:srgbClr val="FF9900"/>
              </a:buClr>
              <a:buSzPct val="114583"/>
              <a:buChar char="•"/>
              <a:tabLst>
                <a:tab pos="297815" algn="l"/>
                <a:tab pos="298450" algn="l"/>
              </a:tabLst>
            </a:pPr>
            <a:r>
              <a:rPr sz="2400" dirty="0" err="1">
                <a:latin typeface="Arial"/>
                <a:cs typeface="Arial"/>
              </a:rPr>
              <a:t>Juego</a:t>
            </a:r>
            <a:r>
              <a:rPr sz="2400" dirty="0">
                <a:latin typeface="Arial"/>
                <a:cs typeface="Arial"/>
              </a:rPr>
              <a:t> de </a:t>
            </a:r>
            <a:r>
              <a:rPr sz="2400" spc="-5" dirty="0">
                <a:latin typeface="Arial"/>
                <a:cs typeface="Arial"/>
              </a:rPr>
              <a:t>instrucciones (</a:t>
            </a:r>
            <a:r>
              <a:rPr sz="2400" b="1" spc="-5" dirty="0">
                <a:latin typeface="Arial"/>
                <a:cs typeface="Arial"/>
              </a:rPr>
              <a:t>U</a:t>
            </a:r>
            <a:r>
              <a:rPr sz="2400" spc="-5" dirty="0">
                <a:latin typeface="Arial"/>
                <a:cs typeface="Arial"/>
              </a:rPr>
              <a:t>suario </a:t>
            </a:r>
            <a:r>
              <a:rPr sz="2400" dirty="0">
                <a:latin typeface="Arial"/>
                <a:cs typeface="Arial"/>
              </a:rPr>
              <a:t>y </a:t>
            </a:r>
            <a:r>
              <a:rPr sz="2400" b="1" dirty="0">
                <a:latin typeface="Arial"/>
                <a:cs typeface="Arial"/>
              </a:rPr>
              <a:t>N</a:t>
            </a:r>
            <a:r>
              <a:rPr sz="2400" dirty="0">
                <a:latin typeface="Arial"/>
                <a:cs typeface="Arial"/>
              </a:rPr>
              <a:t>úcleo –ó </a:t>
            </a:r>
            <a:r>
              <a:rPr sz="2400" b="1" dirty="0">
                <a:latin typeface="Arial"/>
                <a:cs typeface="Arial"/>
              </a:rPr>
              <a:t>K </a:t>
            </a:r>
            <a:r>
              <a:rPr sz="2400" dirty="0">
                <a:latin typeface="Arial"/>
                <a:cs typeface="Arial"/>
              </a:rPr>
              <a:t>ó</a:t>
            </a:r>
            <a:r>
              <a:rPr sz="2400" spc="-5" dirty="0">
                <a:latin typeface="Arial"/>
                <a:cs typeface="Arial"/>
              </a:rPr>
              <a:t> </a:t>
            </a:r>
            <a:r>
              <a:rPr sz="2400" b="1" spc="-5" dirty="0">
                <a:latin typeface="Arial"/>
                <a:cs typeface="Arial"/>
              </a:rPr>
              <a:t>S</a:t>
            </a:r>
            <a:r>
              <a:rPr sz="2400" spc="-5" dirty="0">
                <a:latin typeface="Arial"/>
                <a:cs typeface="Arial"/>
              </a:rPr>
              <a:t>--)</a:t>
            </a:r>
            <a:endParaRPr sz="2400" dirty="0">
              <a:latin typeface="Arial"/>
              <a:cs typeface="Arial"/>
            </a:endParaRPr>
          </a:p>
        </p:txBody>
      </p:sp>
      <p:grpSp>
        <p:nvGrpSpPr>
          <p:cNvPr id="4" name="object 4"/>
          <p:cNvGrpSpPr/>
          <p:nvPr/>
        </p:nvGrpSpPr>
        <p:grpSpPr>
          <a:xfrm>
            <a:off x="2834271" y="5324944"/>
            <a:ext cx="447675" cy="517525"/>
            <a:chOff x="2834271" y="5324944"/>
            <a:chExt cx="447675" cy="517525"/>
          </a:xfrm>
        </p:grpSpPr>
        <p:sp>
          <p:nvSpPr>
            <p:cNvPr id="5" name="object 5"/>
            <p:cNvSpPr/>
            <p:nvPr/>
          </p:nvSpPr>
          <p:spPr>
            <a:xfrm>
              <a:off x="2844965" y="5335584"/>
              <a:ext cx="426084" cy="495934"/>
            </a:xfrm>
            <a:custGeom>
              <a:avLst/>
              <a:gdLst/>
              <a:ahLst/>
              <a:cxnLst/>
              <a:rect l="l" t="t" r="r" b="b"/>
              <a:pathLst>
                <a:path w="426085" h="495935">
                  <a:moveTo>
                    <a:pt x="425817" y="0"/>
                  </a:moveTo>
                  <a:lnTo>
                    <a:pt x="0" y="0"/>
                  </a:lnTo>
                  <a:lnTo>
                    <a:pt x="0" y="495529"/>
                  </a:lnTo>
                  <a:lnTo>
                    <a:pt x="425817" y="495529"/>
                  </a:lnTo>
                  <a:lnTo>
                    <a:pt x="425817" y="0"/>
                  </a:lnTo>
                  <a:close/>
                </a:path>
              </a:pathLst>
            </a:custGeom>
            <a:solidFill>
              <a:srgbClr val="ACDC7E"/>
            </a:solidFill>
          </p:spPr>
          <p:txBody>
            <a:bodyPr wrap="square" lIns="0" tIns="0" rIns="0" bIns="0" rtlCol="0"/>
            <a:lstStyle/>
            <a:p>
              <a:endParaRPr/>
            </a:p>
          </p:txBody>
        </p:sp>
        <p:sp>
          <p:nvSpPr>
            <p:cNvPr id="6" name="object 6"/>
            <p:cNvSpPr/>
            <p:nvPr/>
          </p:nvSpPr>
          <p:spPr>
            <a:xfrm>
              <a:off x="2834271" y="5324944"/>
              <a:ext cx="447675" cy="517525"/>
            </a:xfrm>
            <a:custGeom>
              <a:avLst/>
              <a:gdLst/>
              <a:ahLst/>
              <a:cxnLst/>
              <a:rect l="l" t="t" r="r" b="b"/>
              <a:pathLst>
                <a:path w="447675" h="517525">
                  <a:moveTo>
                    <a:pt x="447128" y="0"/>
                  </a:moveTo>
                  <a:lnTo>
                    <a:pt x="446798" y="0"/>
                  </a:lnTo>
                  <a:lnTo>
                    <a:pt x="446798" y="10325"/>
                  </a:lnTo>
                  <a:lnTo>
                    <a:pt x="441693" y="10325"/>
                  </a:lnTo>
                  <a:lnTo>
                    <a:pt x="441693" y="5245"/>
                  </a:lnTo>
                  <a:lnTo>
                    <a:pt x="446798" y="10325"/>
                  </a:lnTo>
                  <a:lnTo>
                    <a:pt x="446798" y="0"/>
                  </a:lnTo>
                  <a:lnTo>
                    <a:pt x="436435" y="0"/>
                  </a:lnTo>
                  <a:lnTo>
                    <a:pt x="436600" y="165"/>
                  </a:lnTo>
                  <a:lnTo>
                    <a:pt x="425831" y="165"/>
                  </a:lnTo>
                  <a:lnTo>
                    <a:pt x="425831" y="21755"/>
                  </a:lnTo>
                  <a:lnTo>
                    <a:pt x="425831" y="495465"/>
                  </a:lnTo>
                  <a:lnTo>
                    <a:pt x="21297" y="495465"/>
                  </a:lnTo>
                  <a:lnTo>
                    <a:pt x="21297" y="21755"/>
                  </a:lnTo>
                  <a:lnTo>
                    <a:pt x="425831" y="21755"/>
                  </a:lnTo>
                  <a:lnTo>
                    <a:pt x="425831" y="165"/>
                  </a:lnTo>
                  <a:lnTo>
                    <a:pt x="10845" y="165"/>
                  </a:lnTo>
                  <a:lnTo>
                    <a:pt x="10693" y="0"/>
                  </a:lnTo>
                  <a:lnTo>
                    <a:pt x="0" y="0"/>
                  </a:lnTo>
                  <a:lnTo>
                    <a:pt x="0" y="10642"/>
                  </a:lnTo>
                  <a:lnTo>
                    <a:pt x="0" y="506171"/>
                  </a:lnTo>
                  <a:lnTo>
                    <a:pt x="5194" y="506171"/>
                  </a:lnTo>
                  <a:lnTo>
                    <a:pt x="5194" y="511352"/>
                  </a:lnTo>
                  <a:lnTo>
                    <a:pt x="0" y="506171"/>
                  </a:lnTo>
                  <a:lnTo>
                    <a:pt x="0" y="516813"/>
                  </a:lnTo>
                  <a:lnTo>
                    <a:pt x="5194" y="516813"/>
                  </a:lnTo>
                  <a:lnTo>
                    <a:pt x="5194" y="517055"/>
                  </a:lnTo>
                  <a:lnTo>
                    <a:pt x="430974" y="517055"/>
                  </a:lnTo>
                  <a:lnTo>
                    <a:pt x="436435" y="517055"/>
                  </a:lnTo>
                  <a:lnTo>
                    <a:pt x="441921" y="517055"/>
                  </a:lnTo>
                  <a:lnTo>
                    <a:pt x="441921" y="516813"/>
                  </a:lnTo>
                  <a:lnTo>
                    <a:pt x="447128" y="516813"/>
                  </a:lnTo>
                  <a:lnTo>
                    <a:pt x="447128" y="506171"/>
                  </a:lnTo>
                  <a:lnTo>
                    <a:pt x="441921" y="511365"/>
                  </a:lnTo>
                  <a:lnTo>
                    <a:pt x="441921" y="505625"/>
                  </a:lnTo>
                  <a:lnTo>
                    <a:pt x="447128" y="505625"/>
                  </a:lnTo>
                  <a:lnTo>
                    <a:pt x="447128" y="10642"/>
                  </a:lnTo>
                  <a:lnTo>
                    <a:pt x="447128" y="10325"/>
                  </a:lnTo>
                  <a:lnTo>
                    <a:pt x="447128" y="0"/>
                  </a:lnTo>
                  <a:close/>
                </a:path>
              </a:pathLst>
            </a:custGeom>
            <a:solidFill>
              <a:srgbClr val="25221E"/>
            </a:solidFill>
          </p:spPr>
          <p:txBody>
            <a:bodyPr wrap="square" lIns="0" tIns="0" rIns="0" bIns="0" rtlCol="0"/>
            <a:lstStyle/>
            <a:p>
              <a:endParaRPr/>
            </a:p>
          </p:txBody>
        </p:sp>
      </p:grpSp>
      <p:grpSp>
        <p:nvGrpSpPr>
          <p:cNvPr id="7" name="object 7"/>
          <p:cNvGrpSpPr/>
          <p:nvPr/>
        </p:nvGrpSpPr>
        <p:grpSpPr>
          <a:xfrm>
            <a:off x="1141665" y="4968011"/>
            <a:ext cx="447675" cy="1071245"/>
            <a:chOff x="1141665" y="4968011"/>
            <a:chExt cx="447675" cy="1071245"/>
          </a:xfrm>
        </p:grpSpPr>
        <p:sp>
          <p:nvSpPr>
            <p:cNvPr id="8" name="object 8"/>
            <p:cNvSpPr/>
            <p:nvPr/>
          </p:nvSpPr>
          <p:spPr>
            <a:xfrm>
              <a:off x="1152296" y="4978650"/>
              <a:ext cx="426084" cy="1049655"/>
            </a:xfrm>
            <a:custGeom>
              <a:avLst/>
              <a:gdLst/>
              <a:ahLst/>
              <a:cxnLst/>
              <a:rect l="l" t="t" r="r" b="b"/>
              <a:pathLst>
                <a:path w="426084" h="1049654">
                  <a:moveTo>
                    <a:pt x="425817" y="0"/>
                  </a:moveTo>
                  <a:lnTo>
                    <a:pt x="0" y="0"/>
                  </a:lnTo>
                  <a:lnTo>
                    <a:pt x="0" y="1049567"/>
                  </a:lnTo>
                  <a:lnTo>
                    <a:pt x="425817" y="1049567"/>
                  </a:lnTo>
                  <a:lnTo>
                    <a:pt x="425817" y="0"/>
                  </a:lnTo>
                  <a:close/>
                </a:path>
              </a:pathLst>
            </a:custGeom>
            <a:solidFill>
              <a:srgbClr val="ACDC7E"/>
            </a:solidFill>
          </p:spPr>
          <p:txBody>
            <a:bodyPr wrap="square" lIns="0" tIns="0" rIns="0" bIns="0" rtlCol="0"/>
            <a:lstStyle/>
            <a:p>
              <a:endParaRPr/>
            </a:p>
          </p:txBody>
        </p:sp>
        <p:sp>
          <p:nvSpPr>
            <p:cNvPr id="9" name="object 9"/>
            <p:cNvSpPr/>
            <p:nvPr/>
          </p:nvSpPr>
          <p:spPr>
            <a:xfrm>
              <a:off x="1141653" y="4968011"/>
              <a:ext cx="447675" cy="1071245"/>
            </a:xfrm>
            <a:custGeom>
              <a:avLst/>
              <a:gdLst/>
              <a:ahLst/>
              <a:cxnLst/>
              <a:rect l="l" t="t" r="r" b="b"/>
              <a:pathLst>
                <a:path w="447675" h="1071245">
                  <a:moveTo>
                    <a:pt x="447103" y="0"/>
                  </a:moveTo>
                  <a:lnTo>
                    <a:pt x="446874" y="0"/>
                  </a:lnTo>
                  <a:lnTo>
                    <a:pt x="446874" y="10388"/>
                  </a:lnTo>
                  <a:lnTo>
                    <a:pt x="446633" y="10388"/>
                  </a:lnTo>
                  <a:lnTo>
                    <a:pt x="446633" y="1060678"/>
                  </a:lnTo>
                  <a:lnTo>
                    <a:pt x="441540" y="1065771"/>
                  </a:lnTo>
                  <a:lnTo>
                    <a:pt x="441540" y="1060678"/>
                  </a:lnTo>
                  <a:lnTo>
                    <a:pt x="446633" y="1060678"/>
                  </a:lnTo>
                  <a:lnTo>
                    <a:pt x="446633" y="10388"/>
                  </a:lnTo>
                  <a:lnTo>
                    <a:pt x="441782" y="10388"/>
                  </a:lnTo>
                  <a:lnTo>
                    <a:pt x="441782" y="5308"/>
                  </a:lnTo>
                  <a:lnTo>
                    <a:pt x="446874" y="10388"/>
                  </a:lnTo>
                  <a:lnTo>
                    <a:pt x="446874" y="0"/>
                  </a:lnTo>
                  <a:lnTo>
                    <a:pt x="436460" y="0"/>
                  </a:lnTo>
                  <a:lnTo>
                    <a:pt x="436689" y="228"/>
                  </a:lnTo>
                  <a:lnTo>
                    <a:pt x="425831" y="228"/>
                  </a:lnTo>
                  <a:lnTo>
                    <a:pt x="425831" y="21818"/>
                  </a:lnTo>
                  <a:lnTo>
                    <a:pt x="425831" y="1049248"/>
                  </a:lnTo>
                  <a:lnTo>
                    <a:pt x="21272" y="1049248"/>
                  </a:lnTo>
                  <a:lnTo>
                    <a:pt x="21272" y="21818"/>
                  </a:lnTo>
                  <a:lnTo>
                    <a:pt x="425831" y="21818"/>
                  </a:lnTo>
                  <a:lnTo>
                    <a:pt x="425831" y="228"/>
                  </a:lnTo>
                  <a:lnTo>
                    <a:pt x="10871" y="228"/>
                  </a:lnTo>
                  <a:lnTo>
                    <a:pt x="10642" y="0"/>
                  </a:lnTo>
                  <a:lnTo>
                    <a:pt x="0" y="0"/>
                  </a:lnTo>
                  <a:lnTo>
                    <a:pt x="0" y="10604"/>
                  </a:lnTo>
                  <a:lnTo>
                    <a:pt x="0" y="1060208"/>
                  </a:lnTo>
                  <a:lnTo>
                    <a:pt x="5245" y="1060208"/>
                  </a:lnTo>
                  <a:lnTo>
                    <a:pt x="5245" y="1060678"/>
                  </a:lnTo>
                  <a:lnTo>
                    <a:pt x="5549" y="1060678"/>
                  </a:lnTo>
                  <a:lnTo>
                    <a:pt x="5549" y="1065758"/>
                  </a:lnTo>
                  <a:lnTo>
                    <a:pt x="0" y="1060208"/>
                  </a:lnTo>
                  <a:lnTo>
                    <a:pt x="0" y="1070851"/>
                  </a:lnTo>
                  <a:lnTo>
                    <a:pt x="10642" y="1070851"/>
                  </a:lnTo>
                  <a:lnTo>
                    <a:pt x="431368" y="1070838"/>
                  </a:lnTo>
                  <a:lnTo>
                    <a:pt x="436460" y="1070838"/>
                  </a:lnTo>
                  <a:lnTo>
                    <a:pt x="447103" y="1070851"/>
                  </a:lnTo>
                  <a:lnTo>
                    <a:pt x="447103" y="1060678"/>
                  </a:lnTo>
                  <a:lnTo>
                    <a:pt x="447103" y="1060208"/>
                  </a:lnTo>
                  <a:lnTo>
                    <a:pt x="447103" y="10604"/>
                  </a:lnTo>
                  <a:lnTo>
                    <a:pt x="447103" y="10388"/>
                  </a:lnTo>
                  <a:lnTo>
                    <a:pt x="447103" y="0"/>
                  </a:lnTo>
                  <a:close/>
                </a:path>
              </a:pathLst>
            </a:custGeom>
            <a:solidFill>
              <a:srgbClr val="25221E"/>
            </a:solidFill>
          </p:spPr>
          <p:txBody>
            <a:bodyPr wrap="square" lIns="0" tIns="0" rIns="0" bIns="0" rtlCol="0"/>
            <a:lstStyle/>
            <a:p>
              <a:endParaRPr/>
            </a:p>
          </p:txBody>
        </p:sp>
      </p:grpSp>
      <p:sp>
        <p:nvSpPr>
          <p:cNvPr id="10" name="object 10"/>
          <p:cNvSpPr/>
          <p:nvPr/>
        </p:nvSpPr>
        <p:spPr>
          <a:xfrm>
            <a:off x="5108141" y="4867196"/>
            <a:ext cx="553720" cy="1155700"/>
          </a:xfrm>
          <a:custGeom>
            <a:avLst/>
            <a:gdLst/>
            <a:ahLst/>
            <a:cxnLst/>
            <a:rect l="l" t="t" r="r" b="b"/>
            <a:pathLst>
              <a:path w="553720" h="1155700">
                <a:moveTo>
                  <a:pt x="286502" y="3810"/>
                </a:moveTo>
                <a:lnTo>
                  <a:pt x="254108" y="3810"/>
                </a:lnTo>
                <a:lnTo>
                  <a:pt x="230147" y="20320"/>
                </a:lnTo>
                <a:lnTo>
                  <a:pt x="222543" y="58420"/>
                </a:lnTo>
                <a:lnTo>
                  <a:pt x="181810" y="59690"/>
                </a:lnTo>
                <a:lnTo>
                  <a:pt x="144080" y="68580"/>
                </a:lnTo>
                <a:lnTo>
                  <a:pt x="116326" y="85090"/>
                </a:lnTo>
                <a:lnTo>
                  <a:pt x="105526" y="106680"/>
                </a:lnTo>
                <a:lnTo>
                  <a:pt x="117485" y="130810"/>
                </a:lnTo>
                <a:lnTo>
                  <a:pt x="145392" y="162560"/>
                </a:lnTo>
                <a:lnTo>
                  <a:pt x="177293" y="195580"/>
                </a:lnTo>
                <a:lnTo>
                  <a:pt x="201233" y="218440"/>
                </a:lnTo>
                <a:lnTo>
                  <a:pt x="201233" y="229870"/>
                </a:lnTo>
                <a:lnTo>
                  <a:pt x="185937" y="252730"/>
                </a:lnTo>
                <a:lnTo>
                  <a:pt x="202565" y="271780"/>
                </a:lnTo>
                <a:lnTo>
                  <a:pt x="225191" y="288290"/>
                </a:lnTo>
                <a:lnTo>
                  <a:pt x="227890" y="308610"/>
                </a:lnTo>
                <a:lnTo>
                  <a:pt x="203430" y="350520"/>
                </a:lnTo>
                <a:lnTo>
                  <a:pt x="167145" y="427990"/>
                </a:lnTo>
                <a:lnTo>
                  <a:pt x="141990" y="487680"/>
                </a:lnTo>
                <a:lnTo>
                  <a:pt x="110783" y="565150"/>
                </a:lnTo>
                <a:lnTo>
                  <a:pt x="82591" y="607060"/>
                </a:lnTo>
                <a:lnTo>
                  <a:pt x="58544" y="648970"/>
                </a:lnTo>
                <a:lnTo>
                  <a:pt x="38629" y="692150"/>
                </a:lnTo>
                <a:lnTo>
                  <a:pt x="22831" y="735330"/>
                </a:lnTo>
                <a:lnTo>
                  <a:pt x="11136" y="777240"/>
                </a:lnTo>
                <a:lnTo>
                  <a:pt x="3530" y="819150"/>
                </a:lnTo>
                <a:lnTo>
                  <a:pt x="0" y="859790"/>
                </a:lnTo>
                <a:lnTo>
                  <a:pt x="530" y="900430"/>
                </a:lnTo>
                <a:lnTo>
                  <a:pt x="5108" y="938530"/>
                </a:lnTo>
                <a:lnTo>
                  <a:pt x="26349" y="1008380"/>
                </a:lnTo>
                <a:lnTo>
                  <a:pt x="63611" y="1068070"/>
                </a:lnTo>
                <a:lnTo>
                  <a:pt x="116781" y="1113790"/>
                </a:lnTo>
                <a:lnTo>
                  <a:pt x="185747" y="1144270"/>
                </a:lnTo>
                <a:lnTo>
                  <a:pt x="226118" y="1153160"/>
                </a:lnTo>
                <a:lnTo>
                  <a:pt x="270397" y="1155700"/>
                </a:lnTo>
                <a:lnTo>
                  <a:pt x="311346" y="1154430"/>
                </a:lnTo>
                <a:lnTo>
                  <a:pt x="349475" y="1148080"/>
                </a:lnTo>
                <a:lnTo>
                  <a:pt x="384682" y="1136650"/>
                </a:lnTo>
                <a:lnTo>
                  <a:pt x="399535" y="1129030"/>
                </a:lnTo>
                <a:lnTo>
                  <a:pt x="265050" y="1129030"/>
                </a:lnTo>
                <a:lnTo>
                  <a:pt x="207366" y="1123950"/>
                </a:lnTo>
                <a:lnTo>
                  <a:pt x="159002" y="1108710"/>
                </a:lnTo>
                <a:lnTo>
                  <a:pt x="119293" y="1088390"/>
                </a:lnTo>
                <a:lnTo>
                  <a:pt x="87574" y="1060450"/>
                </a:lnTo>
                <a:lnTo>
                  <a:pt x="63180" y="1027430"/>
                </a:lnTo>
                <a:lnTo>
                  <a:pt x="45445" y="991870"/>
                </a:lnTo>
                <a:lnTo>
                  <a:pt x="33704" y="952500"/>
                </a:lnTo>
                <a:lnTo>
                  <a:pt x="27291" y="913130"/>
                </a:lnTo>
                <a:lnTo>
                  <a:pt x="25542" y="872490"/>
                </a:lnTo>
                <a:lnTo>
                  <a:pt x="27790" y="833120"/>
                </a:lnTo>
                <a:lnTo>
                  <a:pt x="41619" y="762000"/>
                </a:lnTo>
                <a:lnTo>
                  <a:pt x="57174" y="715010"/>
                </a:lnTo>
                <a:lnTo>
                  <a:pt x="75973" y="670560"/>
                </a:lnTo>
                <a:lnTo>
                  <a:pt x="97366" y="626110"/>
                </a:lnTo>
                <a:lnTo>
                  <a:pt x="120704" y="581660"/>
                </a:lnTo>
                <a:lnTo>
                  <a:pt x="170614" y="491490"/>
                </a:lnTo>
                <a:lnTo>
                  <a:pt x="195886" y="441960"/>
                </a:lnTo>
                <a:lnTo>
                  <a:pt x="219220" y="441960"/>
                </a:lnTo>
                <a:lnTo>
                  <a:pt x="228800" y="408940"/>
                </a:lnTo>
                <a:lnTo>
                  <a:pt x="254446" y="363220"/>
                </a:lnTo>
                <a:lnTo>
                  <a:pt x="360968" y="363220"/>
                </a:lnTo>
                <a:lnTo>
                  <a:pt x="373022" y="359410"/>
                </a:lnTo>
                <a:lnTo>
                  <a:pt x="408573" y="339090"/>
                </a:lnTo>
                <a:lnTo>
                  <a:pt x="442066" y="309880"/>
                </a:lnTo>
                <a:lnTo>
                  <a:pt x="460639" y="281940"/>
                </a:lnTo>
                <a:lnTo>
                  <a:pt x="376810" y="281940"/>
                </a:lnTo>
                <a:lnTo>
                  <a:pt x="351846" y="280670"/>
                </a:lnTo>
                <a:lnTo>
                  <a:pt x="336877" y="252730"/>
                </a:lnTo>
                <a:lnTo>
                  <a:pt x="336065" y="250190"/>
                </a:lnTo>
                <a:lnTo>
                  <a:pt x="302299" y="250190"/>
                </a:lnTo>
                <a:lnTo>
                  <a:pt x="283116" y="237490"/>
                </a:lnTo>
                <a:lnTo>
                  <a:pt x="272607" y="212090"/>
                </a:lnTo>
                <a:lnTo>
                  <a:pt x="227273" y="212090"/>
                </a:lnTo>
                <a:lnTo>
                  <a:pt x="197942" y="193040"/>
                </a:lnTo>
                <a:lnTo>
                  <a:pt x="167608" y="162560"/>
                </a:lnTo>
                <a:lnTo>
                  <a:pt x="142775" y="133350"/>
                </a:lnTo>
                <a:lnTo>
                  <a:pt x="134345" y="107950"/>
                </a:lnTo>
                <a:lnTo>
                  <a:pt x="147386" y="104140"/>
                </a:lnTo>
                <a:lnTo>
                  <a:pt x="234955" y="104140"/>
                </a:lnTo>
                <a:lnTo>
                  <a:pt x="229338" y="101600"/>
                </a:lnTo>
                <a:lnTo>
                  <a:pt x="169330" y="101600"/>
                </a:lnTo>
                <a:lnTo>
                  <a:pt x="181794" y="85090"/>
                </a:lnTo>
                <a:lnTo>
                  <a:pt x="209215" y="81280"/>
                </a:lnTo>
                <a:lnTo>
                  <a:pt x="236635" y="80010"/>
                </a:lnTo>
                <a:lnTo>
                  <a:pt x="249099" y="69850"/>
                </a:lnTo>
                <a:lnTo>
                  <a:pt x="255597" y="39370"/>
                </a:lnTo>
                <a:lnTo>
                  <a:pt x="269071" y="31750"/>
                </a:lnTo>
                <a:lnTo>
                  <a:pt x="336930" y="31750"/>
                </a:lnTo>
                <a:lnTo>
                  <a:pt x="319406" y="17780"/>
                </a:lnTo>
                <a:lnTo>
                  <a:pt x="286502" y="3810"/>
                </a:lnTo>
                <a:close/>
              </a:path>
              <a:path w="553720" h="1155700">
                <a:moveTo>
                  <a:pt x="443168" y="538480"/>
                </a:moveTo>
                <a:lnTo>
                  <a:pt x="414059" y="538480"/>
                </a:lnTo>
                <a:lnTo>
                  <a:pt x="441634" y="572770"/>
                </a:lnTo>
                <a:lnTo>
                  <a:pt x="465458" y="610870"/>
                </a:lnTo>
                <a:lnTo>
                  <a:pt x="485500" y="650240"/>
                </a:lnTo>
                <a:lnTo>
                  <a:pt x="501725" y="690880"/>
                </a:lnTo>
                <a:lnTo>
                  <a:pt x="514102" y="732790"/>
                </a:lnTo>
                <a:lnTo>
                  <a:pt x="522598" y="774700"/>
                </a:lnTo>
                <a:lnTo>
                  <a:pt x="527181" y="816610"/>
                </a:lnTo>
                <a:lnTo>
                  <a:pt x="527817" y="858520"/>
                </a:lnTo>
                <a:lnTo>
                  <a:pt x="524475" y="897890"/>
                </a:lnTo>
                <a:lnTo>
                  <a:pt x="517121" y="937260"/>
                </a:lnTo>
                <a:lnTo>
                  <a:pt x="505723" y="974090"/>
                </a:lnTo>
                <a:lnTo>
                  <a:pt x="470666" y="1037590"/>
                </a:lnTo>
                <a:lnTo>
                  <a:pt x="419042" y="1088390"/>
                </a:lnTo>
                <a:lnTo>
                  <a:pt x="350590" y="1120140"/>
                </a:lnTo>
                <a:lnTo>
                  <a:pt x="309973" y="1127760"/>
                </a:lnTo>
                <a:lnTo>
                  <a:pt x="265050" y="1129030"/>
                </a:lnTo>
                <a:lnTo>
                  <a:pt x="399535" y="1129030"/>
                </a:lnTo>
                <a:lnTo>
                  <a:pt x="445912" y="1101090"/>
                </a:lnTo>
                <a:lnTo>
                  <a:pt x="494205" y="1050290"/>
                </a:lnTo>
                <a:lnTo>
                  <a:pt x="528728" y="986790"/>
                </a:lnTo>
                <a:lnTo>
                  <a:pt x="548652" y="914400"/>
                </a:lnTo>
                <a:lnTo>
                  <a:pt x="552880" y="875030"/>
                </a:lnTo>
                <a:lnTo>
                  <a:pt x="553146" y="833120"/>
                </a:lnTo>
                <a:lnTo>
                  <a:pt x="549346" y="791210"/>
                </a:lnTo>
                <a:lnTo>
                  <a:pt x="541377" y="748030"/>
                </a:lnTo>
                <a:lnTo>
                  <a:pt x="529135" y="703580"/>
                </a:lnTo>
                <a:lnTo>
                  <a:pt x="512516" y="659130"/>
                </a:lnTo>
                <a:lnTo>
                  <a:pt x="491416" y="614680"/>
                </a:lnTo>
                <a:lnTo>
                  <a:pt x="465731" y="571500"/>
                </a:lnTo>
                <a:lnTo>
                  <a:pt x="443168" y="538480"/>
                </a:lnTo>
                <a:close/>
              </a:path>
              <a:path w="553720" h="1155700">
                <a:moveTo>
                  <a:pt x="219220" y="441960"/>
                </a:moveTo>
                <a:lnTo>
                  <a:pt x="195886" y="441960"/>
                </a:lnTo>
                <a:lnTo>
                  <a:pt x="191737" y="477520"/>
                </a:lnTo>
                <a:lnTo>
                  <a:pt x="173480" y="558800"/>
                </a:lnTo>
                <a:lnTo>
                  <a:pt x="169330" y="596900"/>
                </a:lnTo>
                <a:lnTo>
                  <a:pt x="194976" y="577850"/>
                </a:lnTo>
                <a:lnTo>
                  <a:pt x="207135" y="553720"/>
                </a:lnTo>
                <a:lnTo>
                  <a:pt x="211203" y="524510"/>
                </a:lnTo>
                <a:lnTo>
                  <a:pt x="212573" y="490220"/>
                </a:lnTo>
                <a:lnTo>
                  <a:pt x="216641" y="450850"/>
                </a:lnTo>
                <a:lnTo>
                  <a:pt x="219220" y="441960"/>
                </a:lnTo>
                <a:close/>
              </a:path>
              <a:path w="553720" h="1155700">
                <a:moveTo>
                  <a:pt x="390751" y="426720"/>
                </a:moveTo>
                <a:lnTo>
                  <a:pt x="286348" y="426720"/>
                </a:lnTo>
                <a:lnTo>
                  <a:pt x="301324" y="444500"/>
                </a:lnTo>
                <a:lnTo>
                  <a:pt x="311710" y="481330"/>
                </a:lnTo>
                <a:lnTo>
                  <a:pt x="323119" y="523240"/>
                </a:lnTo>
                <a:lnTo>
                  <a:pt x="341162" y="557530"/>
                </a:lnTo>
                <a:lnTo>
                  <a:pt x="371451" y="570230"/>
                </a:lnTo>
                <a:lnTo>
                  <a:pt x="377387" y="562610"/>
                </a:lnTo>
                <a:lnTo>
                  <a:pt x="382801" y="552450"/>
                </a:lnTo>
                <a:lnTo>
                  <a:pt x="393193" y="542290"/>
                </a:lnTo>
                <a:lnTo>
                  <a:pt x="414059" y="538480"/>
                </a:lnTo>
                <a:lnTo>
                  <a:pt x="443168" y="538480"/>
                </a:lnTo>
                <a:lnTo>
                  <a:pt x="435357" y="527050"/>
                </a:lnTo>
                <a:lnTo>
                  <a:pt x="433285" y="500380"/>
                </a:lnTo>
                <a:lnTo>
                  <a:pt x="406176" y="449580"/>
                </a:lnTo>
                <a:lnTo>
                  <a:pt x="390751" y="426720"/>
                </a:lnTo>
                <a:close/>
              </a:path>
              <a:path w="553720" h="1155700">
                <a:moveTo>
                  <a:pt x="360968" y="363220"/>
                </a:moveTo>
                <a:lnTo>
                  <a:pt x="254446" y="363220"/>
                </a:lnTo>
                <a:lnTo>
                  <a:pt x="258428" y="401320"/>
                </a:lnTo>
                <a:lnTo>
                  <a:pt x="254544" y="444500"/>
                </a:lnTo>
                <a:lnTo>
                  <a:pt x="254428" y="485140"/>
                </a:lnTo>
                <a:lnTo>
                  <a:pt x="270397" y="506730"/>
                </a:lnTo>
                <a:lnTo>
                  <a:pt x="273654" y="483870"/>
                </a:lnTo>
                <a:lnTo>
                  <a:pt x="276401" y="459740"/>
                </a:lnTo>
                <a:lnTo>
                  <a:pt x="280134" y="439420"/>
                </a:lnTo>
                <a:lnTo>
                  <a:pt x="286348" y="426720"/>
                </a:lnTo>
                <a:lnTo>
                  <a:pt x="390751" y="426720"/>
                </a:lnTo>
                <a:lnTo>
                  <a:pt x="371042" y="397510"/>
                </a:lnTo>
                <a:lnTo>
                  <a:pt x="344895" y="368300"/>
                </a:lnTo>
                <a:lnTo>
                  <a:pt x="360968" y="363220"/>
                </a:lnTo>
                <a:close/>
              </a:path>
              <a:path w="553720" h="1155700">
                <a:moveTo>
                  <a:pt x="514916" y="96520"/>
                </a:moveTo>
                <a:lnTo>
                  <a:pt x="483401" y="96520"/>
                </a:lnTo>
                <a:lnTo>
                  <a:pt x="458573" y="146050"/>
                </a:lnTo>
                <a:lnTo>
                  <a:pt x="444179" y="172720"/>
                </a:lnTo>
                <a:lnTo>
                  <a:pt x="434711" y="184150"/>
                </a:lnTo>
                <a:lnTo>
                  <a:pt x="424664" y="191770"/>
                </a:lnTo>
                <a:lnTo>
                  <a:pt x="408214" y="213360"/>
                </a:lnTo>
                <a:lnTo>
                  <a:pt x="400737" y="241300"/>
                </a:lnTo>
                <a:lnTo>
                  <a:pt x="393260" y="266700"/>
                </a:lnTo>
                <a:lnTo>
                  <a:pt x="376810" y="281940"/>
                </a:lnTo>
                <a:lnTo>
                  <a:pt x="460639" y="281940"/>
                </a:lnTo>
                <a:lnTo>
                  <a:pt x="464016" y="276860"/>
                </a:lnTo>
                <a:lnTo>
                  <a:pt x="464941" y="245110"/>
                </a:lnTo>
                <a:lnTo>
                  <a:pt x="435357" y="218440"/>
                </a:lnTo>
                <a:lnTo>
                  <a:pt x="435357" y="213360"/>
                </a:lnTo>
                <a:lnTo>
                  <a:pt x="430011" y="203200"/>
                </a:lnTo>
                <a:lnTo>
                  <a:pt x="440894" y="203200"/>
                </a:lnTo>
                <a:lnTo>
                  <a:pt x="453825" y="187960"/>
                </a:lnTo>
                <a:lnTo>
                  <a:pt x="474664" y="162560"/>
                </a:lnTo>
                <a:lnTo>
                  <a:pt x="496993" y="130810"/>
                </a:lnTo>
                <a:lnTo>
                  <a:pt x="514390" y="99060"/>
                </a:lnTo>
                <a:lnTo>
                  <a:pt x="514916" y="96520"/>
                </a:lnTo>
                <a:close/>
              </a:path>
              <a:path w="553720" h="1155700">
                <a:moveTo>
                  <a:pt x="312993" y="191770"/>
                </a:moveTo>
                <a:lnTo>
                  <a:pt x="306836" y="193040"/>
                </a:lnTo>
                <a:lnTo>
                  <a:pt x="307646" y="210820"/>
                </a:lnTo>
                <a:lnTo>
                  <a:pt x="308456" y="234950"/>
                </a:lnTo>
                <a:lnTo>
                  <a:pt x="302299" y="250190"/>
                </a:lnTo>
                <a:lnTo>
                  <a:pt x="336065" y="250190"/>
                </a:lnTo>
                <a:lnTo>
                  <a:pt x="325920" y="218440"/>
                </a:lnTo>
                <a:lnTo>
                  <a:pt x="312993" y="191770"/>
                </a:lnTo>
                <a:close/>
              </a:path>
              <a:path w="553720" h="1155700">
                <a:moveTo>
                  <a:pt x="257121" y="116840"/>
                </a:moveTo>
                <a:lnTo>
                  <a:pt x="217184" y="116840"/>
                </a:lnTo>
                <a:lnTo>
                  <a:pt x="236387" y="125730"/>
                </a:lnTo>
                <a:lnTo>
                  <a:pt x="247115" y="154940"/>
                </a:lnTo>
                <a:lnTo>
                  <a:pt x="250856" y="187960"/>
                </a:lnTo>
                <a:lnTo>
                  <a:pt x="249099" y="208280"/>
                </a:lnTo>
                <a:lnTo>
                  <a:pt x="227273" y="212090"/>
                </a:lnTo>
                <a:lnTo>
                  <a:pt x="272607" y="212090"/>
                </a:lnTo>
                <a:lnTo>
                  <a:pt x="268403" y="201930"/>
                </a:lnTo>
                <a:lnTo>
                  <a:pt x="262662" y="166370"/>
                </a:lnTo>
                <a:lnTo>
                  <a:pt x="270397" y="149860"/>
                </a:lnTo>
                <a:lnTo>
                  <a:pt x="300080" y="138430"/>
                </a:lnTo>
                <a:lnTo>
                  <a:pt x="320753" y="124460"/>
                </a:lnTo>
                <a:lnTo>
                  <a:pt x="265096" y="124460"/>
                </a:lnTo>
                <a:lnTo>
                  <a:pt x="257121" y="116840"/>
                </a:lnTo>
                <a:close/>
              </a:path>
              <a:path w="553720" h="1155700">
                <a:moveTo>
                  <a:pt x="463430" y="29210"/>
                </a:moveTo>
                <a:lnTo>
                  <a:pt x="408669" y="29210"/>
                </a:lnTo>
                <a:lnTo>
                  <a:pt x="428112" y="33020"/>
                </a:lnTo>
                <a:lnTo>
                  <a:pt x="444564" y="48260"/>
                </a:lnTo>
                <a:lnTo>
                  <a:pt x="451499" y="69850"/>
                </a:lnTo>
                <a:lnTo>
                  <a:pt x="426614" y="88900"/>
                </a:lnTo>
                <a:lnTo>
                  <a:pt x="404782" y="106680"/>
                </a:lnTo>
                <a:lnTo>
                  <a:pt x="380997" y="118110"/>
                </a:lnTo>
                <a:lnTo>
                  <a:pt x="350255" y="123190"/>
                </a:lnTo>
                <a:lnTo>
                  <a:pt x="348230" y="134620"/>
                </a:lnTo>
                <a:lnTo>
                  <a:pt x="348769" y="137022"/>
                </a:lnTo>
                <a:lnTo>
                  <a:pt x="350255" y="138430"/>
                </a:lnTo>
                <a:lnTo>
                  <a:pt x="355500" y="144780"/>
                </a:lnTo>
                <a:lnTo>
                  <a:pt x="355500" y="149860"/>
                </a:lnTo>
                <a:lnTo>
                  <a:pt x="360859" y="154940"/>
                </a:lnTo>
                <a:lnTo>
                  <a:pt x="360859" y="176530"/>
                </a:lnTo>
                <a:lnTo>
                  <a:pt x="359242" y="178062"/>
                </a:lnTo>
                <a:lnTo>
                  <a:pt x="362208" y="187960"/>
                </a:lnTo>
                <a:lnTo>
                  <a:pt x="366206" y="203200"/>
                </a:lnTo>
                <a:lnTo>
                  <a:pt x="374435" y="166370"/>
                </a:lnTo>
                <a:lnTo>
                  <a:pt x="392138" y="147320"/>
                </a:lnTo>
                <a:lnTo>
                  <a:pt x="431373" y="147320"/>
                </a:lnTo>
                <a:lnTo>
                  <a:pt x="436696" y="135890"/>
                </a:lnTo>
                <a:lnTo>
                  <a:pt x="454541" y="107950"/>
                </a:lnTo>
                <a:lnTo>
                  <a:pt x="483401" y="96520"/>
                </a:lnTo>
                <a:lnTo>
                  <a:pt x="514916" y="96520"/>
                </a:lnTo>
                <a:lnTo>
                  <a:pt x="520436" y="69850"/>
                </a:lnTo>
                <a:lnTo>
                  <a:pt x="508712" y="49530"/>
                </a:lnTo>
                <a:lnTo>
                  <a:pt x="472797" y="43180"/>
                </a:lnTo>
                <a:lnTo>
                  <a:pt x="463430" y="29210"/>
                </a:lnTo>
                <a:close/>
              </a:path>
              <a:path w="553720" h="1155700">
                <a:moveTo>
                  <a:pt x="339548" y="138430"/>
                </a:moveTo>
                <a:lnTo>
                  <a:pt x="334202" y="138430"/>
                </a:lnTo>
                <a:lnTo>
                  <a:pt x="328944" y="144780"/>
                </a:lnTo>
                <a:lnTo>
                  <a:pt x="328944" y="154940"/>
                </a:lnTo>
                <a:lnTo>
                  <a:pt x="323597" y="160020"/>
                </a:lnTo>
                <a:lnTo>
                  <a:pt x="323597" y="171450"/>
                </a:lnTo>
                <a:lnTo>
                  <a:pt x="328944" y="181610"/>
                </a:lnTo>
                <a:lnTo>
                  <a:pt x="334202" y="191770"/>
                </a:lnTo>
                <a:lnTo>
                  <a:pt x="339548" y="191770"/>
                </a:lnTo>
                <a:lnTo>
                  <a:pt x="334202" y="186690"/>
                </a:lnTo>
                <a:lnTo>
                  <a:pt x="334202" y="144780"/>
                </a:lnTo>
                <a:lnTo>
                  <a:pt x="339548" y="138430"/>
                </a:lnTo>
                <a:close/>
              </a:path>
              <a:path w="553720" h="1155700">
                <a:moveTo>
                  <a:pt x="350255" y="186690"/>
                </a:moveTo>
                <a:lnTo>
                  <a:pt x="344895" y="186690"/>
                </a:lnTo>
                <a:lnTo>
                  <a:pt x="344895" y="191770"/>
                </a:lnTo>
                <a:lnTo>
                  <a:pt x="350255" y="191770"/>
                </a:lnTo>
                <a:lnTo>
                  <a:pt x="350255" y="186690"/>
                </a:lnTo>
                <a:close/>
              </a:path>
              <a:path w="553720" h="1155700">
                <a:moveTo>
                  <a:pt x="350255" y="143640"/>
                </a:moveTo>
                <a:lnTo>
                  <a:pt x="350255" y="186690"/>
                </a:lnTo>
                <a:lnTo>
                  <a:pt x="355500" y="186690"/>
                </a:lnTo>
                <a:lnTo>
                  <a:pt x="355500" y="181610"/>
                </a:lnTo>
                <a:lnTo>
                  <a:pt x="359242" y="178062"/>
                </a:lnTo>
                <a:lnTo>
                  <a:pt x="354215" y="161290"/>
                </a:lnTo>
                <a:lnTo>
                  <a:pt x="350255" y="143640"/>
                </a:lnTo>
                <a:close/>
              </a:path>
              <a:path w="553720" h="1155700">
                <a:moveTo>
                  <a:pt x="431373" y="147320"/>
                </a:moveTo>
                <a:lnTo>
                  <a:pt x="408838" y="147320"/>
                </a:lnTo>
                <a:lnTo>
                  <a:pt x="414059" y="171450"/>
                </a:lnTo>
                <a:lnTo>
                  <a:pt x="424867" y="161290"/>
                </a:lnTo>
                <a:lnTo>
                  <a:pt x="431373" y="147320"/>
                </a:lnTo>
                <a:close/>
              </a:path>
              <a:path w="553720" h="1155700">
                <a:moveTo>
                  <a:pt x="234955" y="104140"/>
                </a:moveTo>
                <a:lnTo>
                  <a:pt x="147386" y="104140"/>
                </a:lnTo>
                <a:lnTo>
                  <a:pt x="167412" y="111760"/>
                </a:lnTo>
                <a:lnTo>
                  <a:pt x="179935" y="123190"/>
                </a:lnTo>
                <a:lnTo>
                  <a:pt x="182345" y="128270"/>
                </a:lnTo>
                <a:lnTo>
                  <a:pt x="187253" y="135890"/>
                </a:lnTo>
                <a:lnTo>
                  <a:pt x="191176" y="143510"/>
                </a:lnTo>
                <a:lnTo>
                  <a:pt x="190628" y="149860"/>
                </a:lnTo>
                <a:lnTo>
                  <a:pt x="195506" y="142240"/>
                </a:lnTo>
                <a:lnTo>
                  <a:pt x="201906" y="132080"/>
                </a:lnTo>
                <a:lnTo>
                  <a:pt x="209306" y="121920"/>
                </a:lnTo>
                <a:lnTo>
                  <a:pt x="217184" y="116840"/>
                </a:lnTo>
                <a:lnTo>
                  <a:pt x="257121" y="116840"/>
                </a:lnTo>
                <a:lnTo>
                  <a:pt x="251804" y="111760"/>
                </a:lnTo>
                <a:lnTo>
                  <a:pt x="234955" y="104140"/>
                </a:lnTo>
                <a:close/>
              </a:path>
              <a:path w="553720" h="1155700">
                <a:moveTo>
                  <a:pt x="350255" y="138430"/>
                </a:moveTo>
                <a:lnTo>
                  <a:pt x="349085" y="138430"/>
                </a:lnTo>
                <a:lnTo>
                  <a:pt x="350255" y="143640"/>
                </a:lnTo>
                <a:lnTo>
                  <a:pt x="350255" y="138430"/>
                </a:lnTo>
                <a:close/>
              </a:path>
              <a:path w="553720" h="1155700">
                <a:moveTo>
                  <a:pt x="344895" y="133350"/>
                </a:moveTo>
                <a:lnTo>
                  <a:pt x="339548" y="133350"/>
                </a:lnTo>
                <a:lnTo>
                  <a:pt x="339548" y="138430"/>
                </a:lnTo>
                <a:lnTo>
                  <a:pt x="349085" y="138430"/>
                </a:lnTo>
                <a:lnTo>
                  <a:pt x="348769" y="137022"/>
                </a:lnTo>
                <a:lnTo>
                  <a:pt x="344895" y="133350"/>
                </a:lnTo>
                <a:close/>
              </a:path>
              <a:path w="553720" h="1155700">
                <a:moveTo>
                  <a:pt x="335740" y="83820"/>
                </a:moveTo>
                <a:lnTo>
                  <a:pt x="318263" y="96520"/>
                </a:lnTo>
                <a:lnTo>
                  <a:pt x="300806" y="111760"/>
                </a:lnTo>
                <a:lnTo>
                  <a:pt x="286348" y="123190"/>
                </a:lnTo>
                <a:lnTo>
                  <a:pt x="265096" y="124460"/>
                </a:lnTo>
                <a:lnTo>
                  <a:pt x="320753" y="124460"/>
                </a:lnTo>
                <a:lnTo>
                  <a:pt x="328271" y="119380"/>
                </a:lnTo>
                <a:lnTo>
                  <a:pt x="347489" y="99060"/>
                </a:lnTo>
                <a:lnTo>
                  <a:pt x="350255" y="85090"/>
                </a:lnTo>
                <a:lnTo>
                  <a:pt x="335740" y="83820"/>
                </a:lnTo>
                <a:close/>
              </a:path>
              <a:path w="553720" h="1155700">
                <a:moveTo>
                  <a:pt x="226530" y="100330"/>
                </a:moveTo>
                <a:lnTo>
                  <a:pt x="169330" y="101600"/>
                </a:lnTo>
                <a:lnTo>
                  <a:pt x="229338" y="101600"/>
                </a:lnTo>
                <a:lnTo>
                  <a:pt x="226530" y="100330"/>
                </a:lnTo>
                <a:close/>
              </a:path>
              <a:path w="553720" h="1155700">
                <a:moveTo>
                  <a:pt x="336930" y="31750"/>
                </a:moveTo>
                <a:lnTo>
                  <a:pt x="269071" y="31750"/>
                </a:lnTo>
                <a:lnTo>
                  <a:pt x="292521" y="39370"/>
                </a:lnTo>
                <a:lnTo>
                  <a:pt x="328944" y="53340"/>
                </a:lnTo>
                <a:lnTo>
                  <a:pt x="354605" y="62230"/>
                </a:lnTo>
                <a:lnTo>
                  <a:pt x="370811" y="59690"/>
                </a:lnTo>
                <a:lnTo>
                  <a:pt x="382038" y="49530"/>
                </a:lnTo>
                <a:lnTo>
                  <a:pt x="392761" y="38100"/>
                </a:lnTo>
                <a:lnTo>
                  <a:pt x="344895" y="38100"/>
                </a:lnTo>
                <a:lnTo>
                  <a:pt x="336930" y="31750"/>
                </a:lnTo>
                <a:close/>
              </a:path>
              <a:path w="553720" h="1155700">
                <a:moveTo>
                  <a:pt x="416799" y="0"/>
                </a:moveTo>
                <a:lnTo>
                  <a:pt x="379817" y="11430"/>
                </a:lnTo>
                <a:lnTo>
                  <a:pt x="344895" y="38100"/>
                </a:lnTo>
                <a:lnTo>
                  <a:pt x="392761" y="38100"/>
                </a:lnTo>
                <a:lnTo>
                  <a:pt x="408669" y="29210"/>
                </a:lnTo>
                <a:lnTo>
                  <a:pt x="463430" y="29210"/>
                </a:lnTo>
                <a:lnTo>
                  <a:pt x="449805" y="8890"/>
                </a:lnTo>
                <a:lnTo>
                  <a:pt x="416799" y="0"/>
                </a:lnTo>
                <a:close/>
              </a:path>
            </a:pathLst>
          </a:custGeom>
          <a:solidFill>
            <a:srgbClr val="EB3D00"/>
          </a:solidFill>
        </p:spPr>
        <p:txBody>
          <a:bodyPr wrap="square" lIns="0" tIns="0" rIns="0" bIns="0" rtlCol="0"/>
          <a:lstStyle/>
          <a:p>
            <a:endParaRPr/>
          </a:p>
        </p:txBody>
      </p:sp>
      <p:sp>
        <p:nvSpPr>
          <p:cNvPr id="11" name="object 11"/>
          <p:cNvSpPr txBox="1"/>
          <p:nvPr/>
        </p:nvSpPr>
        <p:spPr>
          <a:xfrm>
            <a:off x="2740405" y="5286562"/>
            <a:ext cx="83820" cy="165100"/>
          </a:xfrm>
          <a:prstGeom prst="rect">
            <a:avLst/>
          </a:prstGeom>
        </p:spPr>
        <p:txBody>
          <a:bodyPr vert="horz" wrap="square" lIns="0" tIns="14605" rIns="0" bIns="0" rtlCol="0">
            <a:spAutoFit/>
          </a:bodyPr>
          <a:lstStyle/>
          <a:p>
            <a:pPr marL="12700">
              <a:lnSpc>
                <a:spcPct val="100000"/>
              </a:lnSpc>
              <a:spcBef>
                <a:spcPts val="115"/>
              </a:spcBef>
            </a:pPr>
            <a:r>
              <a:rPr sz="900" spc="5" dirty="0">
                <a:solidFill>
                  <a:srgbClr val="25221E"/>
                </a:solidFill>
                <a:latin typeface="Times New Roman"/>
                <a:cs typeface="Times New Roman"/>
              </a:rPr>
              <a:t>0</a:t>
            </a:r>
            <a:endParaRPr sz="900">
              <a:latin typeface="Times New Roman"/>
              <a:cs typeface="Times New Roman"/>
            </a:endParaRPr>
          </a:p>
        </p:txBody>
      </p:sp>
      <p:sp>
        <p:nvSpPr>
          <p:cNvPr id="12" name="object 12"/>
          <p:cNvSpPr txBox="1"/>
          <p:nvPr/>
        </p:nvSpPr>
        <p:spPr>
          <a:xfrm>
            <a:off x="834563" y="5900312"/>
            <a:ext cx="319405" cy="165100"/>
          </a:xfrm>
          <a:prstGeom prst="rect">
            <a:avLst/>
          </a:prstGeom>
        </p:spPr>
        <p:txBody>
          <a:bodyPr vert="horz" wrap="square" lIns="0" tIns="14604" rIns="0" bIns="0" rtlCol="0">
            <a:spAutoFit/>
          </a:bodyPr>
          <a:lstStyle/>
          <a:p>
            <a:pPr marL="38100">
              <a:lnSpc>
                <a:spcPct val="100000"/>
              </a:lnSpc>
              <a:spcBef>
                <a:spcPts val="114"/>
              </a:spcBef>
            </a:pPr>
            <a:r>
              <a:rPr sz="900" dirty="0">
                <a:solidFill>
                  <a:srgbClr val="25221E"/>
                </a:solidFill>
                <a:latin typeface="Times New Roman"/>
                <a:cs typeface="Times New Roman"/>
              </a:rPr>
              <a:t>2</a:t>
            </a:r>
            <a:r>
              <a:rPr sz="1050" baseline="35714" dirty="0">
                <a:solidFill>
                  <a:srgbClr val="25221E"/>
                </a:solidFill>
                <a:latin typeface="Times New Roman"/>
                <a:cs typeface="Times New Roman"/>
              </a:rPr>
              <a:t>32</a:t>
            </a:r>
            <a:r>
              <a:rPr sz="900" dirty="0">
                <a:solidFill>
                  <a:srgbClr val="25221E"/>
                </a:solidFill>
                <a:latin typeface="Times New Roman"/>
                <a:cs typeface="Times New Roman"/>
              </a:rPr>
              <a:t>-1</a:t>
            </a:r>
            <a:endParaRPr sz="900">
              <a:latin typeface="Times New Roman"/>
              <a:cs typeface="Times New Roman"/>
            </a:endParaRPr>
          </a:p>
        </p:txBody>
      </p:sp>
      <p:sp>
        <p:nvSpPr>
          <p:cNvPr id="13" name="object 13"/>
          <p:cNvSpPr txBox="1"/>
          <p:nvPr/>
        </p:nvSpPr>
        <p:spPr>
          <a:xfrm>
            <a:off x="2535310" y="5710378"/>
            <a:ext cx="324485" cy="165100"/>
          </a:xfrm>
          <a:prstGeom prst="rect">
            <a:avLst/>
          </a:prstGeom>
        </p:spPr>
        <p:txBody>
          <a:bodyPr vert="horz" wrap="square" lIns="0" tIns="14605" rIns="0" bIns="0" rtlCol="0">
            <a:spAutoFit/>
          </a:bodyPr>
          <a:lstStyle/>
          <a:p>
            <a:pPr marL="38100">
              <a:lnSpc>
                <a:spcPct val="100000"/>
              </a:lnSpc>
              <a:spcBef>
                <a:spcPts val="115"/>
              </a:spcBef>
            </a:pPr>
            <a:r>
              <a:rPr sz="900" spc="5" dirty="0">
                <a:solidFill>
                  <a:srgbClr val="25221E"/>
                </a:solidFill>
                <a:latin typeface="Times New Roman"/>
                <a:cs typeface="Times New Roman"/>
              </a:rPr>
              <a:t>2</a:t>
            </a:r>
            <a:r>
              <a:rPr sz="1050" spc="7" baseline="35714" dirty="0">
                <a:solidFill>
                  <a:srgbClr val="25221E"/>
                </a:solidFill>
                <a:latin typeface="Times New Roman"/>
                <a:cs typeface="Times New Roman"/>
              </a:rPr>
              <a:t>16</a:t>
            </a:r>
            <a:r>
              <a:rPr sz="900" spc="5" dirty="0">
                <a:solidFill>
                  <a:srgbClr val="25221E"/>
                </a:solidFill>
                <a:latin typeface="Times New Roman"/>
                <a:cs typeface="Times New Roman"/>
              </a:rPr>
              <a:t>-1</a:t>
            </a:r>
            <a:endParaRPr sz="900">
              <a:latin typeface="Times New Roman"/>
              <a:cs typeface="Times New Roman"/>
            </a:endParaRPr>
          </a:p>
        </p:txBody>
      </p:sp>
      <p:sp>
        <p:nvSpPr>
          <p:cNvPr id="14" name="object 14"/>
          <p:cNvSpPr txBox="1"/>
          <p:nvPr/>
        </p:nvSpPr>
        <p:spPr>
          <a:xfrm>
            <a:off x="1691472" y="5262733"/>
            <a:ext cx="694055" cy="460375"/>
          </a:xfrm>
          <a:prstGeom prst="rect">
            <a:avLst/>
          </a:prstGeom>
        </p:spPr>
        <p:txBody>
          <a:bodyPr vert="horz" wrap="square" lIns="0" tIns="33019" rIns="0" bIns="0" rtlCol="0">
            <a:spAutoFit/>
          </a:bodyPr>
          <a:lstStyle/>
          <a:p>
            <a:pPr marL="12700" marR="5080">
              <a:lnSpc>
                <a:spcPts val="1650"/>
              </a:lnSpc>
              <a:spcBef>
                <a:spcPts val="259"/>
              </a:spcBef>
            </a:pPr>
            <a:r>
              <a:rPr sz="1450" dirty="0">
                <a:solidFill>
                  <a:srgbClr val="25221E"/>
                </a:solidFill>
                <a:latin typeface="Times New Roman"/>
                <a:cs typeface="Times New Roman"/>
              </a:rPr>
              <a:t>Mapa </a:t>
            </a:r>
            <a:r>
              <a:rPr sz="1450" spc="40" dirty="0">
                <a:solidFill>
                  <a:srgbClr val="25221E"/>
                </a:solidFill>
                <a:latin typeface="Times New Roman"/>
                <a:cs typeface="Times New Roman"/>
              </a:rPr>
              <a:t>de  </a:t>
            </a:r>
            <a:r>
              <a:rPr sz="1450" spc="10" dirty="0">
                <a:solidFill>
                  <a:srgbClr val="25221E"/>
                </a:solidFill>
                <a:latin typeface="Times New Roman"/>
                <a:cs typeface="Times New Roman"/>
              </a:rPr>
              <a:t>m</a:t>
            </a:r>
            <a:r>
              <a:rPr sz="1450" spc="-15" dirty="0">
                <a:solidFill>
                  <a:srgbClr val="25221E"/>
                </a:solidFill>
                <a:latin typeface="Times New Roman"/>
                <a:cs typeface="Times New Roman"/>
              </a:rPr>
              <a:t>e</a:t>
            </a:r>
            <a:r>
              <a:rPr sz="1450" spc="10" dirty="0">
                <a:solidFill>
                  <a:srgbClr val="25221E"/>
                </a:solidFill>
                <a:latin typeface="Times New Roman"/>
                <a:cs typeface="Times New Roman"/>
              </a:rPr>
              <a:t>m</a:t>
            </a:r>
            <a:r>
              <a:rPr sz="1450" spc="30" dirty="0">
                <a:solidFill>
                  <a:srgbClr val="25221E"/>
                </a:solidFill>
                <a:latin typeface="Times New Roman"/>
                <a:cs typeface="Times New Roman"/>
              </a:rPr>
              <a:t>o</a:t>
            </a:r>
            <a:r>
              <a:rPr sz="1450" spc="-25" dirty="0">
                <a:solidFill>
                  <a:srgbClr val="25221E"/>
                </a:solidFill>
                <a:latin typeface="Times New Roman"/>
                <a:cs typeface="Times New Roman"/>
              </a:rPr>
              <a:t>r</a:t>
            </a:r>
            <a:r>
              <a:rPr sz="1450" spc="55" dirty="0">
                <a:solidFill>
                  <a:srgbClr val="25221E"/>
                </a:solidFill>
                <a:latin typeface="Times New Roman"/>
                <a:cs typeface="Times New Roman"/>
              </a:rPr>
              <a:t>i</a:t>
            </a:r>
            <a:r>
              <a:rPr sz="1450" spc="10" dirty="0">
                <a:solidFill>
                  <a:srgbClr val="25221E"/>
                </a:solidFill>
                <a:latin typeface="Times New Roman"/>
                <a:cs typeface="Times New Roman"/>
              </a:rPr>
              <a:t>a</a:t>
            </a:r>
            <a:endParaRPr sz="1450">
              <a:latin typeface="Times New Roman"/>
              <a:cs typeface="Times New Roman"/>
            </a:endParaRPr>
          </a:p>
        </p:txBody>
      </p:sp>
      <p:sp>
        <p:nvSpPr>
          <p:cNvPr id="15" name="object 15"/>
          <p:cNvSpPr txBox="1"/>
          <p:nvPr/>
        </p:nvSpPr>
        <p:spPr>
          <a:xfrm>
            <a:off x="3375767" y="5366835"/>
            <a:ext cx="676910" cy="455295"/>
          </a:xfrm>
          <a:prstGeom prst="rect">
            <a:avLst/>
          </a:prstGeom>
        </p:spPr>
        <p:txBody>
          <a:bodyPr vert="horz" wrap="square" lIns="0" tIns="36830" rIns="0" bIns="0" rtlCol="0">
            <a:spAutoFit/>
          </a:bodyPr>
          <a:lstStyle/>
          <a:p>
            <a:pPr marL="12700" marR="5080">
              <a:lnSpc>
                <a:spcPts val="1610"/>
              </a:lnSpc>
              <a:spcBef>
                <a:spcPts val="290"/>
              </a:spcBef>
            </a:pPr>
            <a:r>
              <a:rPr sz="1450" spc="20" dirty="0">
                <a:solidFill>
                  <a:srgbClr val="25221E"/>
                </a:solidFill>
                <a:latin typeface="Times New Roman"/>
                <a:cs typeface="Times New Roman"/>
              </a:rPr>
              <a:t>Mapa</a:t>
            </a:r>
            <a:r>
              <a:rPr sz="1450" spc="-95" dirty="0">
                <a:solidFill>
                  <a:srgbClr val="25221E"/>
                </a:solidFill>
                <a:latin typeface="Times New Roman"/>
                <a:cs typeface="Times New Roman"/>
              </a:rPr>
              <a:t> </a:t>
            </a:r>
            <a:r>
              <a:rPr sz="1450" dirty="0">
                <a:solidFill>
                  <a:srgbClr val="25221E"/>
                </a:solidFill>
                <a:latin typeface="Times New Roman"/>
                <a:cs typeface="Times New Roman"/>
              </a:rPr>
              <a:t>de  </a:t>
            </a:r>
            <a:r>
              <a:rPr sz="1450" spc="10" dirty="0">
                <a:solidFill>
                  <a:srgbClr val="25221E"/>
                </a:solidFill>
                <a:latin typeface="Times New Roman"/>
                <a:cs typeface="Times New Roman"/>
              </a:rPr>
              <a:t>E/S</a:t>
            </a:r>
            <a:endParaRPr sz="1450">
              <a:latin typeface="Times New Roman"/>
              <a:cs typeface="Times New Roman"/>
            </a:endParaRPr>
          </a:p>
        </p:txBody>
      </p:sp>
      <p:sp>
        <p:nvSpPr>
          <p:cNvPr id="16" name="object 16"/>
          <p:cNvSpPr txBox="1"/>
          <p:nvPr/>
        </p:nvSpPr>
        <p:spPr>
          <a:xfrm>
            <a:off x="5790723" y="5420510"/>
            <a:ext cx="1727200" cy="25082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25221E"/>
                </a:solidFill>
                <a:latin typeface="Times New Roman"/>
                <a:cs typeface="Times New Roman"/>
              </a:rPr>
              <a:t>Juego </a:t>
            </a:r>
            <a:r>
              <a:rPr sz="1450" spc="20" dirty="0">
                <a:solidFill>
                  <a:srgbClr val="25221E"/>
                </a:solidFill>
                <a:latin typeface="Times New Roman"/>
                <a:cs typeface="Times New Roman"/>
              </a:rPr>
              <a:t>de</a:t>
            </a:r>
            <a:r>
              <a:rPr sz="1450" spc="-50" dirty="0">
                <a:solidFill>
                  <a:srgbClr val="25221E"/>
                </a:solidFill>
                <a:latin typeface="Times New Roman"/>
                <a:cs typeface="Times New Roman"/>
              </a:rPr>
              <a:t> </a:t>
            </a:r>
            <a:r>
              <a:rPr sz="1450" spc="5" dirty="0">
                <a:solidFill>
                  <a:srgbClr val="25221E"/>
                </a:solidFill>
                <a:latin typeface="Times New Roman"/>
                <a:cs typeface="Times New Roman"/>
              </a:rPr>
              <a:t>Instrucciones</a:t>
            </a:r>
            <a:endParaRPr sz="1450">
              <a:latin typeface="Times New Roman"/>
              <a:cs typeface="Times New Roman"/>
            </a:endParaRPr>
          </a:p>
        </p:txBody>
      </p:sp>
      <p:sp>
        <p:nvSpPr>
          <p:cNvPr id="17" name="object 17"/>
          <p:cNvSpPr txBox="1"/>
          <p:nvPr/>
        </p:nvSpPr>
        <p:spPr>
          <a:xfrm>
            <a:off x="1034359" y="4926332"/>
            <a:ext cx="83820" cy="165100"/>
          </a:xfrm>
          <a:prstGeom prst="rect">
            <a:avLst/>
          </a:prstGeom>
        </p:spPr>
        <p:txBody>
          <a:bodyPr vert="horz" wrap="square" lIns="0" tIns="14604" rIns="0" bIns="0" rtlCol="0">
            <a:spAutoFit/>
          </a:bodyPr>
          <a:lstStyle/>
          <a:p>
            <a:pPr marL="12700">
              <a:lnSpc>
                <a:spcPct val="100000"/>
              </a:lnSpc>
              <a:spcBef>
                <a:spcPts val="114"/>
              </a:spcBef>
            </a:pPr>
            <a:r>
              <a:rPr sz="900" spc="5" dirty="0">
                <a:solidFill>
                  <a:srgbClr val="25221E"/>
                </a:solidFill>
                <a:latin typeface="Times New Roman"/>
                <a:cs typeface="Times New Roman"/>
              </a:rPr>
              <a:t>0</a:t>
            </a:r>
            <a:endParaRPr sz="900">
              <a:latin typeface="Times New Roman"/>
              <a:cs typeface="Times New Roman"/>
            </a:endParaRPr>
          </a:p>
        </p:txBody>
      </p:sp>
      <p:sp>
        <p:nvSpPr>
          <p:cNvPr id="18" name="object 18"/>
          <p:cNvSpPr txBox="1"/>
          <p:nvPr/>
        </p:nvSpPr>
        <p:spPr>
          <a:xfrm>
            <a:off x="4049320" y="2383671"/>
            <a:ext cx="1402715" cy="25082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25221E"/>
                </a:solidFill>
                <a:latin typeface="Times New Roman"/>
                <a:cs typeface="Times New Roman"/>
              </a:rPr>
              <a:t>Registros de</a:t>
            </a:r>
            <a:r>
              <a:rPr sz="1450" spc="-80" dirty="0">
                <a:solidFill>
                  <a:srgbClr val="25221E"/>
                </a:solidFill>
                <a:latin typeface="Times New Roman"/>
                <a:cs typeface="Times New Roman"/>
              </a:rPr>
              <a:t> </a:t>
            </a:r>
            <a:r>
              <a:rPr sz="1450" spc="10" dirty="0">
                <a:solidFill>
                  <a:srgbClr val="25221E"/>
                </a:solidFill>
                <a:latin typeface="Times New Roman"/>
                <a:cs typeface="Times New Roman"/>
              </a:rPr>
              <a:t>datos</a:t>
            </a:r>
            <a:endParaRPr sz="1450">
              <a:latin typeface="Times New Roman"/>
              <a:cs typeface="Times New Roman"/>
            </a:endParaRPr>
          </a:p>
        </p:txBody>
      </p:sp>
      <p:sp>
        <p:nvSpPr>
          <p:cNvPr id="19" name="object 19"/>
          <p:cNvSpPr txBox="1"/>
          <p:nvPr/>
        </p:nvSpPr>
        <p:spPr>
          <a:xfrm>
            <a:off x="4049320" y="3631552"/>
            <a:ext cx="1704339" cy="25082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25221E"/>
                </a:solidFill>
                <a:latin typeface="Times New Roman"/>
                <a:cs typeface="Times New Roman"/>
              </a:rPr>
              <a:t>Registros de</a:t>
            </a:r>
            <a:r>
              <a:rPr sz="1450" spc="-90" dirty="0">
                <a:solidFill>
                  <a:srgbClr val="25221E"/>
                </a:solidFill>
                <a:latin typeface="Times New Roman"/>
                <a:cs typeface="Times New Roman"/>
              </a:rPr>
              <a:t> </a:t>
            </a:r>
            <a:r>
              <a:rPr sz="1450" spc="10" dirty="0">
                <a:solidFill>
                  <a:srgbClr val="25221E"/>
                </a:solidFill>
                <a:latin typeface="Times New Roman"/>
                <a:cs typeface="Times New Roman"/>
              </a:rPr>
              <a:t>dirección</a:t>
            </a:r>
            <a:endParaRPr sz="1450">
              <a:latin typeface="Times New Roman"/>
              <a:cs typeface="Times New Roman"/>
            </a:endParaRPr>
          </a:p>
        </p:txBody>
      </p:sp>
      <p:sp>
        <p:nvSpPr>
          <p:cNvPr id="20" name="object 20"/>
          <p:cNvSpPr txBox="1"/>
          <p:nvPr/>
        </p:nvSpPr>
        <p:spPr>
          <a:xfrm>
            <a:off x="4051384" y="4011660"/>
            <a:ext cx="1984375" cy="250825"/>
          </a:xfrm>
          <a:prstGeom prst="rect">
            <a:avLst/>
          </a:prstGeom>
        </p:spPr>
        <p:txBody>
          <a:bodyPr vert="horz" wrap="square" lIns="0" tIns="16510" rIns="0" bIns="0" rtlCol="0">
            <a:spAutoFit/>
          </a:bodyPr>
          <a:lstStyle/>
          <a:p>
            <a:pPr marL="12700">
              <a:lnSpc>
                <a:spcPct val="100000"/>
              </a:lnSpc>
              <a:spcBef>
                <a:spcPts val="130"/>
              </a:spcBef>
            </a:pPr>
            <a:r>
              <a:rPr sz="1450" spc="5" dirty="0">
                <a:solidFill>
                  <a:srgbClr val="25221E"/>
                </a:solidFill>
                <a:latin typeface="Times New Roman"/>
                <a:cs typeface="Times New Roman"/>
              </a:rPr>
              <a:t>Puntero </a:t>
            </a:r>
            <a:r>
              <a:rPr sz="1450" spc="10" dirty="0">
                <a:solidFill>
                  <a:srgbClr val="25221E"/>
                </a:solidFill>
                <a:latin typeface="Times New Roman"/>
                <a:cs typeface="Times New Roman"/>
              </a:rPr>
              <a:t>de </a:t>
            </a:r>
            <a:r>
              <a:rPr sz="1450" dirty="0">
                <a:solidFill>
                  <a:srgbClr val="25221E"/>
                </a:solidFill>
                <a:latin typeface="Times New Roman"/>
                <a:cs typeface="Times New Roman"/>
              </a:rPr>
              <a:t>pila </a:t>
            </a:r>
            <a:r>
              <a:rPr sz="1450" spc="10" dirty="0">
                <a:solidFill>
                  <a:srgbClr val="25221E"/>
                </a:solidFill>
                <a:latin typeface="Times New Roman"/>
                <a:cs typeface="Times New Roman"/>
              </a:rPr>
              <a:t>de</a:t>
            </a:r>
            <a:r>
              <a:rPr sz="1450" spc="-5" dirty="0">
                <a:solidFill>
                  <a:srgbClr val="25221E"/>
                </a:solidFill>
                <a:latin typeface="Times New Roman"/>
                <a:cs typeface="Times New Roman"/>
              </a:rPr>
              <a:t> </a:t>
            </a:r>
            <a:r>
              <a:rPr sz="1450" spc="10" dirty="0">
                <a:solidFill>
                  <a:srgbClr val="25221E"/>
                </a:solidFill>
                <a:latin typeface="Times New Roman"/>
                <a:cs typeface="Times New Roman"/>
              </a:rPr>
              <a:t>usuario</a:t>
            </a:r>
            <a:endParaRPr sz="1450">
              <a:latin typeface="Times New Roman"/>
              <a:cs typeface="Times New Roman"/>
            </a:endParaRPr>
          </a:p>
        </p:txBody>
      </p:sp>
      <p:sp>
        <p:nvSpPr>
          <p:cNvPr id="21" name="object 21"/>
          <p:cNvSpPr txBox="1"/>
          <p:nvPr/>
        </p:nvSpPr>
        <p:spPr>
          <a:xfrm>
            <a:off x="4049320" y="4104370"/>
            <a:ext cx="1992630" cy="557530"/>
          </a:xfrm>
          <a:prstGeom prst="rect">
            <a:avLst/>
          </a:prstGeom>
        </p:spPr>
        <p:txBody>
          <a:bodyPr vert="horz" wrap="square" lIns="0" tIns="11430" rIns="0" bIns="0" rtlCol="0">
            <a:spAutoFit/>
          </a:bodyPr>
          <a:lstStyle/>
          <a:p>
            <a:pPr marL="14604" marR="5080" indent="-2540">
              <a:lnSpc>
                <a:spcPct val="120400"/>
              </a:lnSpc>
              <a:spcBef>
                <a:spcPts val="90"/>
              </a:spcBef>
            </a:pPr>
            <a:r>
              <a:rPr sz="1450" spc="5" dirty="0">
                <a:solidFill>
                  <a:srgbClr val="25221E"/>
                </a:solidFill>
                <a:latin typeface="Times New Roman"/>
                <a:cs typeface="Times New Roman"/>
              </a:rPr>
              <a:t>Puntero </a:t>
            </a:r>
            <a:r>
              <a:rPr sz="1450" spc="10" dirty="0">
                <a:solidFill>
                  <a:srgbClr val="25221E"/>
                </a:solidFill>
                <a:latin typeface="Times New Roman"/>
                <a:cs typeface="Times New Roman"/>
              </a:rPr>
              <a:t>de </a:t>
            </a:r>
            <a:r>
              <a:rPr sz="1450" spc="5" dirty="0">
                <a:solidFill>
                  <a:srgbClr val="25221E"/>
                </a:solidFill>
                <a:latin typeface="Times New Roman"/>
                <a:cs typeface="Times New Roman"/>
              </a:rPr>
              <a:t>pila </a:t>
            </a:r>
            <a:r>
              <a:rPr sz="1450" spc="10" dirty="0">
                <a:solidFill>
                  <a:srgbClr val="25221E"/>
                </a:solidFill>
                <a:latin typeface="Times New Roman"/>
                <a:cs typeface="Times New Roman"/>
              </a:rPr>
              <a:t>de </a:t>
            </a:r>
            <a:r>
              <a:rPr sz="1450" spc="5" dirty="0">
                <a:solidFill>
                  <a:srgbClr val="25221E"/>
                </a:solidFill>
                <a:latin typeface="Times New Roman"/>
                <a:cs typeface="Times New Roman"/>
              </a:rPr>
              <a:t>sistema  </a:t>
            </a:r>
            <a:r>
              <a:rPr sz="1450" spc="10" dirty="0">
                <a:solidFill>
                  <a:srgbClr val="25221E"/>
                </a:solidFill>
                <a:latin typeface="Times New Roman"/>
                <a:cs typeface="Times New Roman"/>
              </a:rPr>
              <a:t>Contador de</a:t>
            </a:r>
            <a:r>
              <a:rPr sz="1450" spc="-25" dirty="0">
                <a:solidFill>
                  <a:srgbClr val="25221E"/>
                </a:solidFill>
                <a:latin typeface="Times New Roman"/>
                <a:cs typeface="Times New Roman"/>
              </a:rPr>
              <a:t> </a:t>
            </a:r>
            <a:r>
              <a:rPr sz="1450" spc="5" dirty="0">
                <a:solidFill>
                  <a:srgbClr val="25221E"/>
                </a:solidFill>
                <a:latin typeface="Times New Roman"/>
                <a:cs typeface="Times New Roman"/>
              </a:rPr>
              <a:t>programa</a:t>
            </a:r>
            <a:endParaRPr sz="1450">
              <a:latin typeface="Times New Roman"/>
              <a:cs typeface="Times New Roman"/>
            </a:endParaRPr>
          </a:p>
        </p:txBody>
      </p:sp>
      <p:sp>
        <p:nvSpPr>
          <p:cNvPr id="22" name="object 22"/>
          <p:cNvSpPr txBox="1"/>
          <p:nvPr/>
        </p:nvSpPr>
        <p:spPr>
          <a:xfrm>
            <a:off x="835677" y="2009888"/>
            <a:ext cx="274320" cy="2673350"/>
          </a:xfrm>
          <a:prstGeom prst="rect">
            <a:avLst/>
          </a:prstGeom>
        </p:spPr>
        <p:txBody>
          <a:bodyPr vert="horz" wrap="square" lIns="0" tIns="64135" rIns="0" bIns="0" rtlCol="0">
            <a:spAutoFit/>
          </a:bodyPr>
          <a:lstStyle/>
          <a:p>
            <a:pPr marL="70485" marR="5080" indent="1905" algn="just">
              <a:lnSpc>
                <a:spcPct val="73200"/>
              </a:lnSpc>
              <a:spcBef>
                <a:spcPts val="505"/>
              </a:spcBef>
            </a:pPr>
            <a:r>
              <a:rPr sz="1150" spc="-50" dirty="0">
                <a:solidFill>
                  <a:srgbClr val="25221E"/>
                </a:solidFill>
                <a:latin typeface="Times New Roman"/>
                <a:cs typeface="Times New Roman"/>
              </a:rPr>
              <a:t>D0  </a:t>
            </a:r>
            <a:r>
              <a:rPr sz="1150" spc="10" dirty="0">
                <a:solidFill>
                  <a:srgbClr val="25221E"/>
                </a:solidFill>
                <a:latin typeface="Times New Roman"/>
                <a:cs typeface="Times New Roman"/>
              </a:rPr>
              <a:t>D1  </a:t>
            </a:r>
            <a:r>
              <a:rPr sz="1150" spc="-50" dirty="0">
                <a:solidFill>
                  <a:srgbClr val="25221E"/>
                </a:solidFill>
                <a:latin typeface="Times New Roman"/>
                <a:cs typeface="Times New Roman"/>
              </a:rPr>
              <a:t>D2  </a:t>
            </a:r>
            <a:r>
              <a:rPr sz="1150" spc="10" dirty="0">
                <a:solidFill>
                  <a:srgbClr val="25221E"/>
                </a:solidFill>
                <a:latin typeface="Times New Roman"/>
                <a:cs typeface="Times New Roman"/>
              </a:rPr>
              <a:t>D3  </a:t>
            </a:r>
            <a:r>
              <a:rPr sz="1150" spc="-50" dirty="0">
                <a:solidFill>
                  <a:srgbClr val="25221E"/>
                </a:solidFill>
                <a:latin typeface="Times New Roman"/>
                <a:cs typeface="Times New Roman"/>
              </a:rPr>
              <a:t>D4</a:t>
            </a:r>
            <a:endParaRPr sz="1150">
              <a:latin typeface="Times New Roman"/>
              <a:cs typeface="Times New Roman"/>
            </a:endParaRPr>
          </a:p>
          <a:p>
            <a:pPr marL="66675" marR="12065" indent="2540" algn="just">
              <a:lnSpc>
                <a:spcPct val="70700"/>
              </a:lnSpc>
              <a:spcBef>
                <a:spcPts val="95"/>
              </a:spcBef>
            </a:pPr>
            <a:r>
              <a:rPr sz="1150" spc="10" dirty="0">
                <a:solidFill>
                  <a:srgbClr val="25221E"/>
                </a:solidFill>
                <a:latin typeface="Times New Roman"/>
                <a:cs typeface="Times New Roman"/>
              </a:rPr>
              <a:t>D5  </a:t>
            </a:r>
            <a:r>
              <a:rPr sz="1150" spc="-50" dirty="0">
                <a:solidFill>
                  <a:srgbClr val="25221E"/>
                </a:solidFill>
                <a:latin typeface="Times New Roman"/>
                <a:cs typeface="Times New Roman"/>
              </a:rPr>
              <a:t>D6  </a:t>
            </a:r>
            <a:r>
              <a:rPr sz="1150" spc="15" dirty="0">
                <a:solidFill>
                  <a:srgbClr val="25221E"/>
                </a:solidFill>
                <a:latin typeface="Times New Roman"/>
                <a:cs typeface="Times New Roman"/>
              </a:rPr>
              <a:t>D7</a:t>
            </a:r>
            <a:endParaRPr sz="1150">
              <a:latin typeface="Times New Roman"/>
              <a:cs typeface="Times New Roman"/>
            </a:endParaRPr>
          </a:p>
          <a:p>
            <a:pPr marL="70485" marR="5080" indent="1905" algn="just">
              <a:lnSpc>
                <a:spcPct val="73300"/>
              </a:lnSpc>
              <a:spcBef>
                <a:spcPts val="1019"/>
              </a:spcBef>
            </a:pPr>
            <a:r>
              <a:rPr sz="1150" spc="-50" dirty="0">
                <a:solidFill>
                  <a:srgbClr val="25221E"/>
                </a:solidFill>
                <a:latin typeface="Times New Roman"/>
                <a:cs typeface="Times New Roman"/>
              </a:rPr>
              <a:t>A0  </a:t>
            </a:r>
            <a:r>
              <a:rPr sz="1150" spc="10" dirty="0">
                <a:solidFill>
                  <a:srgbClr val="25221E"/>
                </a:solidFill>
                <a:latin typeface="Times New Roman"/>
                <a:cs typeface="Times New Roman"/>
              </a:rPr>
              <a:t>A1  </a:t>
            </a:r>
            <a:r>
              <a:rPr sz="1150" spc="-50" dirty="0">
                <a:solidFill>
                  <a:srgbClr val="25221E"/>
                </a:solidFill>
                <a:latin typeface="Times New Roman"/>
                <a:cs typeface="Times New Roman"/>
              </a:rPr>
              <a:t>A2  </a:t>
            </a:r>
            <a:r>
              <a:rPr sz="1150" spc="10" dirty="0">
                <a:solidFill>
                  <a:srgbClr val="25221E"/>
                </a:solidFill>
                <a:latin typeface="Times New Roman"/>
                <a:cs typeface="Times New Roman"/>
              </a:rPr>
              <a:t>A3  </a:t>
            </a:r>
            <a:r>
              <a:rPr sz="1150" spc="-50" dirty="0">
                <a:solidFill>
                  <a:srgbClr val="25221E"/>
                </a:solidFill>
                <a:latin typeface="Times New Roman"/>
                <a:cs typeface="Times New Roman"/>
              </a:rPr>
              <a:t>A4</a:t>
            </a:r>
            <a:endParaRPr sz="1150">
              <a:latin typeface="Times New Roman"/>
              <a:cs typeface="Times New Roman"/>
            </a:endParaRPr>
          </a:p>
          <a:p>
            <a:pPr marL="37465" marR="12065" indent="31750" algn="just">
              <a:lnSpc>
                <a:spcPct val="72700"/>
              </a:lnSpc>
              <a:spcBef>
                <a:spcPts val="70"/>
              </a:spcBef>
            </a:pPr>
            <a:r>
              <a:rPr sz="1150" spc="10" dirty="0">
                <a:solidFill>
                  <a:srgbClr val="25221E"/>
                </a:solidFill>
                <a:latin typeface="Times New Roman"/>
                <a:cs typeface="Times New Roman"/>
              </a:rPr>
              <a:t>A5  </a:t>
            </a:r>
            <a:r>
              <a:rPr sz="1150" spc="-50" dirty="0">
                <a:solidFill>
                  <a:srgbClr val="25221E"/>
                </a:solidFill>
                <a:latin typeface="Times New Roman"/>
                <a:cs typeface="Times New Roman"/>
              </a:rPr>
              <a:t>A6  </a:t>
            </a:r>
            <a:r>
              <a:rPr sz="1150" spc="15" dirty="0">
                <a:solidFill>
                  <a:srgbClr val="25221E"/>
                </a:solidFill>
                <a:latin typeface="Times New Roman"/>
                <a:cs typeface="Times New Roman"/>
              </a:rPr>
              <a:t>A7  </a:t>
            </a:r>
            <a:r>
              <a:rPr sz="1150" spc="10" dirty="0">
                <a:solidFill>
                  <a:srgbClr val="25221E"/>
                </a:solidFill>
                <a:latin typeface="Times New Roman"/>
                <a:cs typeface="Times New Roman"/>
              </a:rPr>
              <a:t>A7'</a:t>
            </a:r>
            <a:endParaRPr sz="1150">
              <a:latin typeface="Times New Roman"/>
              <a:cs typeface="Times New Roman"/>
            </a:endParaRPr>
          </a:p>
          <a:p>
            <a:pPr marL="12700">
              <a:lnSpc>
                <a:spcPct val="100000"/>
              </a:lnSpc>
              <a:spcBef>
                <a:spcPts val="459"/>
              </a:spcBef>
            </a:pPr>
            <a:r>
              <a:rPr sz="1450" dirty="0">
                <a:solidFill>
                  <a:srgbClr val="25221E"/>
                </a:solidFill>
                <a:latin typeface="Times New Roman"/>
                <a:cs typeface="Times New Roman"/>
              </a:rPr>
              <a:t>PC</a:t>
            </a:r>
            <a:endParaRPr sz="1450">
              <a:latin typeface="Times New Roman"/>
              <a:cs typeface="Times New Roman"/>
            </a:endParaRPr>
          </a:p>
        </p:txBody>
      </p:sp>
      <p:sp>
        <p:nvSpPr>
          <p:cNvPr id="23" name="object 23"/>
          <p:cNvSpPr txBox="1"/>
          <p:nvPr/>
        </p:nvSpPr>
        <p:spPr>
          <a:xfrm>
            <a:off x="6478821" y="2124165"/>
            <a:ext cx="1423670" cy="25082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25221E"/>
                </a:solidFill>
                <a:latin typeface="Times New Roman"/>
                <a:cs typeface="Times New Roman"/>
              </a:rPr>
              <a:t>Registro </a:t>
            </a:r>
            <a:r>
              <a:rPr sz="1450" spc="10" dirty="0">
                <a:solidFill>
                  <a:srgbClr val="25221E"/>
                </a:solidFill>
                <a:latin typeface="Times New Roman"/>
                <a:cs typeface="Times New Roman"/>
              </a:rPr>
              <a:t>de</a:t>
            </a:r>
            <a:r>
              <a:rPr sz="1450" spc="-180" dirty="0">
                <a:solidFill>
                  <a:srgbClr val="25221E"/>
                </a:solidFill>
                <a:latin typeface="Times New Roman"/>
                <a:cs typeface="Times New Roman"/>
              </a:rPr>
              <a:t> </a:t>
            </a:r>
            <a:r>
              <a:rPr sz="1450" spc="25" dirty="0">
                <a:solidFill>
                  <a:srgbClr val="25221E"/>
                </a:solidFill>
                <a:latin typeface="Times New Roman"/>
                <a:cs typeface="Times New Roman"/>
              </a:rPr>
              <a:t>estado</a:t>
            </a:r>
            <a:endParaRPr sz="1450">
              <a:latin typeface="Times New Roman"/>
              <a:cs typeface="Times New Roman"/>
            </a:endParaRPr>
          </a:p>
        </p:txBody>
      </p:sp>
      <p:graphicFrame>
        <p:nvGraphicFramePr>
          <p:cNvPr id="24" name="object 24"/>
          <p:cNvGraphicFramePr>
            <a:graphicFrameLocks noGrp="1"/>
          </p:cNvGraphicFramePr>
          <p:nvPr/>
        </p:nvGraphicFramePr>
        <p:xfrm>
          <a:off x="1133683" y="2056916"/>
          <a:ext cx="2735578" cy="1028071"/>
        </p:xfrm>
        <a:graphic>
          <a:graphicData uri="http://schemas.openxmlformats.org/drawingml/2006/table">
            <a:tbl>
              <a:tblPr firstRow="1" bandRow="1">
                <a:tableStyleId>{2D5ABB26-0587-4C30-8999-92F81FD0307C}</a:tableStyleId>
              </a:tblPr>
              <a:tblGrid>
                <a:gridCol w="1367790">
                  <a:extLst>
                    <a:ext uri="{9D8B030D-6E8A-4147-A177-3AD203B41FA5}">
                      <a16:colId xmlns:a16="http://schemas.microsoft.com/office/drawing/2014/main" val="20000"/>
                    </a:ext>
                  </a:extLst>
                </a:gridCol>
                <a:gridCol w="681354">
                  <a:extLst>
                    <a:ext uri="{9D8B030D-6E8A-4147-A177-3AD203B41FA5}">
                      <a16:colId xmlns:a16="http://schemas.microsoft.com/office/drawing/2014/main" val="20001"/>
                    </a:ext>
                  </a:extLst>
                </a:gridCol>
                <a:gridCol w="686434">
                  <a:extLst>
                    <a:ext uri="{9D8B030D-6E8A-4147-A177-3AD203B41FA5}">
                      <a16:colId xmlns:a16="http://schemas.microsoft.com/office/drawing/2014/main" val="20002"/>
                    </a:ext>
                  </a:extLst>
                </a:gridCol>
              </a:tblGrid>
              <a:tr h="127641">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0"/>
                  </a:ext>
                </a:extLst>
              </a:tr>
              <a:tr h="128016">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1"/>
                  </a:ext>
                </a:extLst>
              </a:tr>
              <a:tr h="127922">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2"/>
                  </a:ext>
                </a:extLst>
              </a:tr>
              <a:tr h="127641">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3"/>
                  </a:ext>
                </a:extLst>
              </a:tr>
              <a:tr h="127922">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4"/>
                  </a:ext>
                </a:extLst>
              </a:tr>
              <a:tr h="127922">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12700">
                      <a:solidFill>
                        <a:srgbClr val="25221E"/>
                      </a:solidFill>
                      <a:prstDash val="solid"/>
                    </a:lnB>
                  </a:tcPr>
                </a:tc>
                <a:extLst>
                  <a:ext uri="{0D108BD9-81ED-4DB2-BD59-A6C34878D82A}">
                    <a16:rowId xmlns:a16="http://schemas.microsoft.com/office/drawing/2014/main" val="10005"/>
                  </a:ext>
                </a:extLst>
              </a:tr>
              <a:tr h="127735">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12700">
                      <a:solidFill>
                        <a:srgbClr val="25221E"/>
                      </a:solidFill>
                      <a:prstDash val="solid"/>
                    </a:lnT>
                    <a:lnB w="6350">
                      <a:solidFill>
                        <a:srgbClr val="25221E"/>
                      </a:solidFill>
                      <a:prstDash val="solid"/>
                    </a:lnB>
                  </a:tcPr>
                </a:tc>
                <a:extLst>
                  <a:ext uri="{0D108BD9-81ED-4DB2-BD59-A6C34878D82A}">
                    <a16:rowId xmlns:a16="http://schemas.microsoft.com/office/drawing/2014/main" val="10006"/>
                  </a:ext>
                </a:extLst>
              </a:tr>
              <a:tr h="133272">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7"/>
                  </a:ext>
                </a:extLst>
              </a:tr>
            </a:tbl>
          </a:graphicData>
        </a:graphic>
      </p:graphicFrame>
      <p:graphicFrame>
        <p:nvGraphicFramePr>
          <p:cNvPr id="25" name="object 25"/>
          <p:cNvGraphicFramePr>
            <a:graphicFrameLocks noGrp="1"/>
          </p:cNvGraphicFramePr>
          <p:nvPr/>
        </p:nvGraphicFramePr>
        <p:xfrm>
          <a:off x="1133683" y="3212914"/>
          <a:ext cx="2735580" cy="1161061"/>
        </p:xfrm>
        <a:graphic>
          <a:graphicData uri="http://schemas.openxmlformats.org/drawingml/2006/table">
            <a:tbl>
              <a:tblPr firstRow="1" bandRow="1">
                <a:tableStyleId>{2D5ABB26-0587-4C30-8999-92F81FD0307C}</a:tableStyleId>
              </a:tblPr>
              <a:tblGrid>
                <a:gridCol w="1367790">
                  <a:extLst>
                    <a:ext uri="{9D8B030D-6E8A-4147-A177-3AD203B41FA5}">
                      <a16:colId xmlns:a16="http://schemas.microsoft.com/office/drawing/2014/main" val="20000"/>
                    </a:ext>
                  </a:extLst>
                </a:gridCol>
                <a:gridCol w="1367790">
                  <a:extLst>
                    <a:ext uri="{9D8B030D-6E8A-4147-A177-3AD203B41FA5}">
                      <a16:colId xmlns:a16="http://schemas.microsoft.com/office/drawing/2014/main" val="20001"/>
                    </a:ext>
                  </a:extLst>
                </a:gridCol>
              </a:tblGrid>
              <a:tr h="127735">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0"/>
                  </a:ext>
                </a:extLst>
              </a:tr>
              <a:tr h="127922">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1"/>
                  </a:ext>
                </a:extLst>
              </a:tr>
              <a:tr h="127641">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2"/>
                  </a:ext>
                </a:extLst>
              </a:tr>
              <a:tr h="127922">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3"/>
                  </a:ext>
                </a:extLst>
              </a:tr>
              <a:tr h="127922">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4"/>
                  </a:ext>
                </a:extLst>
              </a:tr>
              <a:tr h="127735">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5"/>
                  </a:ext>
                </a:extLst>
              </a:tr>
              <a:tr h="127922">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6"/>
                  </a:ext>
                </a:extLst>
              </a:tr>
              <a:tr h="130597">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1270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12700">
                      <a:solidFill>
                        <a:srgbClr val="25221E"/>
                      </a:solidFill>
                      <a:prstDash val="solid"/>
                    </a:lnB>
                  </a:tcPr>
                </a:tc>
                <a:extLst>
                  <a:ext uri="{0D108BD9-81ED-4DB2-BD59-A6C34878D82A}">
                    <a16:rowId xmlns:a16="http://schemas.microsoft.com/office/drawing/2014/main" val="10007"/>
                  </a:ext>
                </a:extLst>
              </a:tr>
              <a:tr h="135665">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12700">
                      <a:solidFill>
                        <a:srgbClr val="25221E"/>
                      </a:solidFill>
                      <a:prstDash val="solid"/>
                    </a:lnT>
                    <a:lnB w="6350">
                      <a:solidFill>
                        <a:srgbClr val="25221E"/>
                      </a:solidFill>
                      <a:prstDash val="solid"/>
                    </a:lnB>
                  </a:tcPr>
                </a:tc>
                <a:tc>
                  <a:txBody>
                    <a:bodyPr/>
                    <a:lstStyle/>
                    <a:p>
                      <a:pPr>
                        <a:lnSpc>
                          <a:spcPct val="100000"/>
                        </a:lnSpc>
                      </a:pPr>
                      <a:endParaRPr sz="700">
                        <a:latin typeface="Times New Roman"/>
                        <a:cs typeface="Times New Roman"/>
                      </a:endParaRPr>
                    </a:p>
                  </a:txBody>
                  <a:tcPr marL="0" marR="0" marT="0" marB="0">
                    <a:lnL w="6350">
                      <a:solidFill>
                        <a:srgbClr val="25221E"/>
                      </a:solidFill>
                      <a:prstDash val="solid"/>
                    </a:lnL>
                    <a:lnR w="6350">
                      <a:solidFill>
                        <a:srgbClr val="25221E"/>
                      </a:solidFill>
                      <a:prstDash val="solid"/>
                    </a:lnR>
                    <a:lnT w="12700">
                      <a:solidFill>
                        <a:srgbClr val="25221E"/>
                      </a:solidFill>
                      <a:prstDash val="solid"/>
                    </a:lnT>
                    <a:lnB w="6350">
                      <a:solidFill>
                        <a:srgbClr val="25221E"/>
                      </a:solidFill>
                      <a:prstDash val="solid"/>
                    </a:lnB>
                  </a:tcPr>
                </a:tc>
                <a:extLst>
                  <a:ext uri="{0D108BD9-81ED-4DB2-BD59-A6C34878D82A}">
                    <a16:rowId xmlns:a16="http://schemas.microsoft.com/office/drawing/2014/main" val="10008"/>
                  </a:ext>
                </a:extLst>
              </a:tr>
            </a:tbl>
          </a:graphicData>
        </a:graphic>
      </p:graphicFrame>
      <p:sp>
        <p:nvSpPr>
          <p:cNvPr id="26" name="object 26"/>
          <p:cNvSpPr/>
          <p:nvPr/>
        </p:nvSpPr>
        <p:spPr>
          <a:xfrm>
            <a:off x="1136344" y="4504564"/>
            <a:ext cx="2736215" cy="128270"/>
          </a:xfrm>
          <a:custGeom>
            <a:avLst/>
            <a:gdLst/>
            <a:ahLst/>
            <a:cxnLst/>
            <a:rect l="l" t="t" r="r" b="b"/>
            <a:pathLst>
              <a:path w="2736215" h="128270">
                <a:moveTo>
                  <a:pt x="0" y="0"/>
                </a:moveTo>
                <a:lnTo>
                  <a:pt x="2735752" y="0"/>
                </a:lnTo>
                <a:lnTo>
                  <a:pt x="2735752" y="128016"/>
                </a:lnTo>
                <a:lnTo>
                  <a:pt x="0" y="128016"/>
                </a:lnTo>
                <a:lnTo>
                  <a:pt x="0" y="0"/>
                </a:lnTo>
              </a:path>
            </a:pathLst>
          </a:custGeom>
          <a:ln w="5320">
            <a:solidFill>
              <a:srgbClr val="25221E"/>
            </a:solidFill>
          </a:ln>
        </p:spPr>
        <p:txBody>
          <a:bodyPr wrap="square" lIns="0" tIns="0" rIns="0" bIns="0" rtlCol="0"/>
          <a:lstStyle/>
          <a:p>
            <a:endParaRPr/>
          </a:p>
        </p:txBody>
      </p:sp>
      <p:sp>
        <p:nvSpPr>
          <p:cNvPr id="27" name="object 27"/>
          <p:cNvSpPr/>
          <p:nvPr/>
        </p:nvSpPr>
        <p:spPr>
          <a:xfrm>
            <a:off x="7489056" y="3239503"/>
            <a:ext cx="186423" cy="436738"/>
          </a:xfrm>
          <a:prstGeom prst="rect">
            <a:avLst/>
          </a:prstGeom>
          <a:blipFill>
            <a:blip r:embed="rId3" cstate="print"/>
            <a:stretch>
              <a:fillRect/>
            </a:stretch>
          </a:blipFill>
        </p:spPr>
        <p:txBody>
          <a:bodyPr wrap="square" lIns="0" tIns="0" rIns="0" bIns="0" rtlCol="0"/>
          <a:lstStyle/>
          <a:p>
            <a:endParaRPr/>
          </a:p>
        </p:txBody>
      </p:sp>
      <p:sp>
        <p:nvSpPr>
          <p:cNvPr id="28" name="object 28"/>
          <p:cNvSpPr txBox="1"/>
          <p:nvPr/>
        </p:nvSpPr>
        <p:spPr>
          <a:xfrm>
            <a:off x="6338911" y="2354886"/>
            <a:ext cx="1050290" cy="600075"/>
          </a:xfrm>
          <a:prstGeom prst="rect">
            <a:avLst/>
          </a:prstGeom>
        </p:spPr>
        <p:txBody>
          <a:bodyPr vert="horz" wrap="square" lIns="0" tIns="12065" rIns="0" bIns="0" rtlCol="0">
            <a:spAutoFit/>
          </a:bodyPr>
          <a:lstStyle/>
          <a:p>
            <a:pPr marL="12700" marR="5080" indent="266700">
              <a:lnSpc>
                <a:spcPct val="157100"/>
              </a:lnSpc>
              <a:spcBef>
                <a:spcPts val="95"/>
              </a:spcBef>
            </a:pPr>
            <a:r>
              <a:rPr sz="1200" spc="5" dirty="0">
                <a:solidFill>
                  <a:srgbClr val="25221E"/>
                </a:solidFill>
                <a:latin typeface="Times New Roman"/>
                <a:cs typeface="Times New Roman"/>
              </a:rPr>
              <a:t>Modo</a:t>
            </a:r>
            <a:r>
              <a:rPr sz="1200" spc="-90" dirty="0">
                <a:solidFill>
                  <a:srgbClr val="25221E"/>
                </a:solidFill>
                <a:latin typeface="Times New Roman"/>
                <a:cs typeface="Times New Roman"/>
              </a:rPr>
              <a:t> </a:t>
            </a:r>
            <a:r>
              <a:rPr sz="1200" spc="-5" dirty="0">
                <a:solidFill>
                  <a:srgbClr val="25221E"/>
                </a:solidFill>
                <a:latin typeface="Times New Roman"/>
                <a:cs typeface="Times New Roman"/>
              </a:rPr>
              <a:t>Traza  </a:t>
            </a:r>
            <a:r>
              <a:rPr sz="1200" dirty="0">
                <a:solidFill>
                  <a:srgbClr val="25221E"/>
                </a:solidFill>
                <a:latin typeface="Times New Roman"/>
                <a:cs typeface="Times New Roman"/>
              </a:rPr>
              <a:t>S</a:t>
            </a:r>
            <a:r>
              <a:rPr sz="1200" spc="5" dirty="0">
                <a:solidFill>
                  <a:srgbClr val="25221E"/>
                </a:solidFill>
                <a:latin typeface="Times New Roman"/>
                <a:cs typeface="Times New Roman"/>
              </a:rPr>
              <a:t>i</a:t>
            </a:r>
            <a:r>
              <a:rPr sz="1200" spc="20" dirty="0">
                <a:solidFill>
                  <a:srgbClr val="25221E"/>
                </a:solidFill>
                <a:latin typeface="Times New Roman"/>
                <a:cs typeface="Times New Roman"/>
              </a:rPr>
              <a:t>s</a:t>
            </a:r>
            <a:r>
              <a:rPr sz="1200" spc="5" dirty="0">
                <a:solidFill>
                  <a:srgbClr val="25221E"/>
                </a:solidFill>
                <a:latin typeface="Times New Roman"/>
                <a:cs typeface="Times New Roman"/>
              </a:rPr>
              <a:t>te</a:t>
            </a:r>
            <a:r>
              <a:rPr sz="1200" spc="-25" dirty="0">
                <a:solidFill>
                  <a:srgbClr val="25221E"/>
                </a:solidFill>
                <a:latin typeface="Times New Roman"/>
                <a:cs typeface="Times New Roman"/>
              </a:rPr>
              <a:t>m</a:t>
            </a:r>
            <a:r>
              <a:rPr sz="1200" spc="10" dirty="0">
                <a:solidFill>
                  <a:srgbClr val="25221E"/>
                </a:solidFill>
                <a:latin typeface="Times New Roman"/>
                <a:cs typeface="Times New Roman"/>
              </a:rPr>
              <a:t>a/U</a:t>
            </a:r>
            <a:r>
              <a:rPr sz="1200" spc="25" dirty="0">
                <a:solidFill>
                  <a:srgbClr val="25221E"/>
                </a:solidFill>
                <a:latin typeface="Times New Roman"/>
                <a:cs typeface="Times New Roman"/>
              </a:rPr>
              <a:t>s</a:t>
            </a:r>
            <a:r>
              <a:rPr sz="1200" spc="-10" dirty="0">
                <a:solidFill>
                  <a:srgbClr val="25221E"/>
                </a:solidFill>
                <a:latin typeface="Times New Roman"/>
                <a:cs typeface="Times New Roman"/>
              </a:rPr>
              <a:t>u</a:t>
            </a:r>
            <a:r>
              <a:rPr sz="1200" spc="5" dirty="0">
                <a:solidFill>
                  <a:srgbClr val="25221E"/>
                </a:solidFill>
                <a:latin typeface="Times New Roman"/>
                <a:cs typeface="Times New Roman"/>
              </a:rPr>
              <a:t>a</a:t>
            </a:r>
            <a:r>
              <a:rPr sz="1200" spc="15" dirty="0">
                <a:solidFill>
                  <a:srgbClr val="25221E"/>
                </a:solidFill>
                <a:latin typeface="Times New Roman"/>
                <a:cs typeface="Times New Roman"/>
              </a:rPr>
              <a:t>r</a:t>
            </a:r>
            <a:r>
              <a:rPr sz="1200" spc="5" dirty="0">
                <a:solidFill>
                  <a:srgbClr val="25221E"/>
                </a:solidFill>
                <a:latin typeface="Times New Roman"/>
                <a:cs typeface="Times New Roman"/>
              </a:rPr>
              <a:t>io</a:t>
            </a:r>
            <a:endParaRPr sz="1200">
              <a:latin typeface="Times New Roman"/>
              <a:cs typeface="Times New Roman"/>
            </a:endParaRPr>
          </a:p>
        </p:txBody>
      </p:sp>
      <p:sp>
        <p:nvSpPr>
          <p:cNvPr id="29" name="object 29"/>
          <p:cNvSpPr txBox="1"/>
          <p:nvPr/>
        </p:nvSpPr>
        <p:spPr>
          <a:xfrm>
            <a:off x="8097205" y="4015368"/>
            <a:ext cx="746760" cy="459740"/>
          </a:xfrm>
          <a:prstGeom prst="rect">
            <a:avLst/>
          </a:prstGeom>
        </p:spPr>
        <p:txBody>
          <a:bodyPr vert="horz" wrap="square" lIns="0" tIns="33655" rIns="0" bIns="0" rtlCol="0">
            <a:spAutoFit/>
          </a:bodyPr>
          <a:lstStyle/>
          <a:p>
            <a:pPr marL="74930" marR="5080" indent="-62865">
              <a:lnSpc>
                <a:spcPts val="1639"/>
              </a:lnSpc>
              <a:spcBef>
                <a:spcPts val="265"/>
              </a:spcBef>
            </a:pPr>
            <a:r>
              <a:rPr sz="1450" spc="5" dirty="0">
                <a:solidFill>
                  <a:srgbClr val="25221E"/>
                </a:solidFill>
                <a:latin typeface="Times New Roman"/>
                <a:cs typeface="Times New Roman"/>
              </a:rPr>
              <a:t>Octeto</a:t>
            </a:r>
            <a:r>
              <a:rPr sz="1450" spc="-50" dirty="0">
                <a:solidFill>
                  <a:srgbClr val="25221E"/>
                </a:solidFill>
                <a:latin typeface="Times New Roman"/>
                <a:cs typeface="Times New Roman"/>
              </a:rPr>
              <a:t> </a:t>
            </a:r>
            <a:r>
              <a:rPr sz="1450" spc="-5" dirty="0">
                <a:solidFill>
                  <a:srgbClr val="25221E"/>
                </a:solidFill>
                <a:latin typeface="Times New Roman"/>
                <a:cs typeface="Times New Roman"/>
              </a:rPr>
              <a:t>de  </a:t>
            </a:r>
            <a:r>
              <a:rPr sz="1450" spc="5" dirty="0">
                <a:solidFill>
                  <a:srgbClr val="25221E"/>
                </a:solidFill>
                <a:latin typeface="Times New Roman"/>
                <a:cs typeface="Times New Roman"/>
              </a:rPr>
              <a:t>Usuario</a:t>
            </a:r>
            <a:endParaRPr sz="1450">
              <a:latin typeface="Times New Roman"/>
              <a:cs typeface="Times New Roman"/>
            </a:endParaRPr>
          </a:p>
        </p:txBody>
      </p:sp>
      <p:sp>
        <p:nvSpPr>
          <p:cNvPr id="30" name="object 30"/>
          <p:cNvSpPr txBox="1"/>
          <p:nvPr/>
        </p:nvSpPr>
        <p:spPr>
          <a:xfrm>
            <a:off x="7682106" y="2465558"/>
            <a:ext cx="1187450" cy="2381885"/>
          </a:xfrm>
          <a:prstGeom prst="rect">
            <a:avLst/>
          </a:prstGeom>
        </p:spPr>
        <p:txBody>
          <a:bodyPr vert="horz" wrap="square" lIns="0" tIns="15240" rIns="0" bIns="0" rtlCol="0">
            <a:spAutoFit/>
          </a:bodyPr>
          <a:lstStyle/>
          <a:p>
            <a:pPr marL="38735">
              <a:lnSpc>
                <a:spcPts val="1290"/>
              </a:lnSpc>
              <a:spcBef>
                <a:spcPts val="120"/>
              </a:spcBef>
            </a:pPr>
            <a:r>
              <a:rPr sz="1200" spc="20" dirty="0">
                <a:solidFill>
                  <a:srgbClr val="25221E"/>
                </a:solidFill>
                <a:latin typeface="Times New Roman"/>
                <a:cs typeface="Times New Roman"/>
              </a:rPr>
              <a:t>15</a:t>
            </a:r>
            <a:endParaRPr sz="1200">
              <a:latin typeface="Times New Roman"/>
              <a:cs typeface="Times New Roman"/>
            </a:endParaRPr>
          </a:p>
          <a:p>
            <a:pPr marL="38735">
              <a:lnSpc>
                <a:spcPts val="1140"/>
              </a:lnSpc>
            </a:pPr>
            <a:r>
              <a:rPr sz="1200" spc="-25" dirty="0">
                <a:solidFill>
                  <a:srgbClr val="25221E"/>
                </a:solidFill>
                <a:latin typeface="Times New Roman"/>
                <a:cs typeface="Times New Roman"/>
              </a:rPr>
              <a:t>14</a:t>
            </a:r>
            <a:endParaRPr sz="1200">
              <a:latin typeface="Times New Roman"/>
              <a:cs typeface="Times New Roman"/>
            </a:endParaRPr>
          </a:p>
          <a:p>
            <a:pPr marL="38735">
              <a:lnSpc>
                <a:spcPts val="1015"/>
              </a:lnSpc>
            </a:pPr>
            <a:r>
              <a:rPr sz="1200" spc="25" dirty="0">
                <a:solidFill>
                  <a:srgbClr val="25221E"/>
                </a:solidFill>
                <a:latin typeface="Times New Roman"/>
                <a:cs typeface="Times New Roman"/>
              </a:rPr>
              <a:t>13</a:t>
            </a:r>
            <a:endParaRPr sz="1200">
              <a:latin typeface="Times New Roman"/>
              <a:cs typeface="Times New Roman"/>
            </a:endParaRPr>
          </a:p>
          <a:p>
            <a:pPr marL="38100">
              <a:lnSpc>
                <a:spcPts val="1385"/>
              </a:lnSpc>
              <a:tabLst>
                <a:tab pos="427355" algn="l"/>
              </a:tabLst>
            </a:pPr>
            <a:r>
              <a:rPr sz="1200" spc="15" dirty="0">
                <a:solidFill>
                  <a:srgbClr val="25221E"/>
                </a:solidFill>
                <a:latin typeface="Times New Roman"/>
                <a:cs typeface="Times New Roman"/>
              </a:rPr>
              <a:t>12	</a:t>
            </a:r>
            <a:r>
              <a:rPr sz="2175" spc="7" baseline="1915" dirty="0">
                <a:solidFill>
                  <a:srgbClr val="25221E"/>
                </a:solidFill>
                <a:latin typeface="Times New Roman"/>
                <a:cs typeface="Times New Roman"/>
              </a:rPr>
              <a:t>Octeto</a:t>
            </a:r>
            <a:r>
              <a:rPr sz="2175" spc="-37" baseline="1915" dirty="0">
                <a:solidFill>
                  <a:srgbClr val="25221E"/>
                </a:solidFill>
                <a:latin typeface="Times New Roman"/>
                <a:cs typeface="Times New Roman"/>
              </a:rPr>
              <a:t> </a:t>
            </a:r>
            <a:r>
              <a:rPr sz="2175" baseline="1915" dirty="0">
                <a:solidFill>
                  <a:srgbClr val="25221E"/>
                </a:solidFill>
                <a:latin typeface="Times New Roman"/>
                <a:cs typeface="Times New Roman"/>
              </a:rPr>
              <a:t>de</a:t>
            </a:r>
            <a:endParaRPr sz="2175" baseline="1915">
              <a:latin typeface="Times New Roman"/>
              <a:cs typeface="Times New Roman"/>
            </a:endParaRPr>
          </a:p>
          <a:p>
            <a:pPr marL="42545">
              <a:lnSpc>
                <a:spcPts val="1275"/>
              </a:lnSpc>
              <a:tabLst>
                <a:tab pos="490220" algn="l"/>
              </a:tabLst>
            </a:pPr>
            <a:r>
              <a:rPr sz="1800" baseline="20833" dirty="0">
                <a:solidFill>
                  <a:srgbClr val="25221E"/>
                </a:solidFill>
                <a:latin typeface="Times New Roman"/>
                <a:cs typeface="Times New Roman"/>
              </a:rPr>
              <a:t>11	</a:t>
            </a:r>
            <a:r>
              <a:rPr sz="1450" spc="10" dirty="0">
                <a:solidFill>
                  <a:srgbClr val="25221E"/>
                </a:solidFill>
                <a:latin typeface="Times New Roman"/>
                <a:cs typeface="Times New Roman"/>
              </a:rPr>
              <a:t>Sistema</a:t>
            </a:r>
            <a:endParaRPr sz="1450">
              <a:latin typeface="Times New Roman"/>
              <a:cs typeface="Times New Roman"/>
            </a:endParaRPr>
          </a:p>
          <a:p>
            <a:pPr marL="38735">
              <a:lnSpc>
                <a:spcPts val="900"/>
              </a:lnSpc>
            </a:pPr>
            <a:r>
              <a:rPr sz="1200" spc="-25" dirty="0">
                <a:solidFill>
                  <a:srgbClr val="25221E"/>
                </a:solidFill>
                <a:latin typeface="Times New Roman"/>
                <a:cs typeface="Times New Roman"/>
              </a:rPr>
              <a:t>10</a:t>
            </a:r>
            <a:endParaRPr sz="1200">
              <a:latin typeface="Times New Roman"/>
              <a:cs typeface="Times New Roman"/>
            </a:endParaRPr>
          </a:p>
          <a:p>
            <a:pPr marL="74295">
              <a:lnSpc>
                <a:spcPts val="1130"/>
              </a:lnSpc>
            </a:pPr>
            <a:r>
              <a:rPr sz="1200" spc="10" dirty="0">
                <a:solidFill>
                  <a:srgbClr val="25221E"/>
                </a:solidFill>
                <a:latin typeface="Times New Roman"/>
                <a:cs typeface="Times New Roman"/>
              </a:rPr>
              <a:t>9</a:t>
            </a:r>
            <a:endParaRPr sz="1200">
              <a:latin typeface="Times New Roman"/>
              <a:cs typeface="Times New Roman"/>
            </a:endParaRPr>
          </a:p>
          <a:p>
            <a:pPr marL="75565">
              <a:lnSpc>
                <a:spcPts val="1125"/>
              </a:lnSpc>
            </a:pPr>
            <a:r>
              <a:rPr sz="1200" spc="10" dirty="0">
                <a:solidFill>
                  <a:srgbClr val="25221E"/>
                </a:solidFill>
                <a:latin typeface="Times New Roman"/>
                <a:cs typeface="Times New Roman"/>
              </a:rPr>
              <a:t>8</a:t>
            </a:r>
            <a:endParaRPr sz="1200">
              <a:latin typeface="Times New Roman"/>
              <a:cs typeface="Times New Roman"/>
            </a:endParaRPr>
          </a:p>
          <a:p>
            <a:pPr marL="75565">
              <a:lnSpc>
                <a:spcPts val="1130"/>
              </a:lnSpc>
            </a:pPr>
            <a:r>
              <a:rPr sz="1200" spc="10" dirty="0">
                <a:solidFill>
                  <a:srgbClr val="25221E"/>
                </a:solidFill>
                <a:latin typeface="Times New Roman"/>
                <a:cs typeface="Times New Roman"/>
              </a:rPr>
              <a:t>7</a:t>
            </a:r>
            <a:endParaRPr sz="1200">
              <a:latin typeface="Times New Roman"/>
              <a:cs typeface="Times New Roman"/>
            </a:endParaRPr>
          </a:p>
          <a:p>
            <a:pPr marL="74295">
              <a:lnSpc>
                <a:spcPts val="1155"/>
              </a:lnSpc>
            </a:pPr>
            <a:r>
              <a:rPr sz="1200" spc="10" dirty="0">
                <a:solidFill>
                  <a:srgbClr val="25221E"/>
                </a:solidFill>
                <a:latin typeface="Times New Roman"/>
                <a:cs typeface="Times New Roman"/>
              </a:rPr>
              <a:t>6</a:t>
            </a:r>
            <a:endParaRPr sz="1200">
              <a:latin typeface="Times New Roman"/>
              <a:cs typeface="Times New Roman"/>
            </a:endParaRPr>
          </a:p>
          <a:p>
            <a:pPr marL="75565">
              <a:lnSpc>
                <a:spcPts val="1155"/>
              </a:lnSpc>
            </a:pPr>
            <a:r>
              <a:rPr sz="1200" spc="10" dirty="0">
                <a:solidFill>
                  <a:srgbClr val="25221E"/>
                </a:solidFill>
                <a:latin typeface="Times New Roman"/>
                <a:cs typeface="Times New Roman"/>
              </a:rPr>
              <a:t>5</a:t>
            </a:r>
            <a:endParaRPr sz="1200">
              <a:latin typeface="Times New Roman"/>
              <a:cs typeface="Times New Roman"/>
            </a:endParaRPr>
          </a:p>
          <a:p>
            <a:pPr marL="75565">
              <a:lnSpc>
                <a:spcPts val="1140"/>
              </a:lnSpc>
            </a:pPr>
            <a:r>
              <a:rPr sz="1200" spc="10" dirty="0">
                <a:solidFill>
                  <a:srgbClr val="25221E"/>
                </a:solidFill>
                <a:latin typeface="Times New Roman"/>
                <a:cs typeface="Times New Roman"/>
              </a:rPr>
              <a:t>4</a:t>
            </a:r>
            <a:endParaRPr sz="1200">
              <a:latin typeface="Times New Roman"/>
              <a:cs typeface="Times New Roman"/>
            </a:endParaRPr>
          </a:p>
          <a:p>
            <a:pPr marL="82550">
              <a:lnSpc>
                <a:spcPts val="1130"/>
              </a:lnSpc>
            </a:pPr>
            <a:r>
              <a:rPr sz="1200" spc="10" dirty="0">
                <a:solidFill>
                  <a:srgbClr val="25221E"/>
                </a:solidFill>
                <a:latin typeface="Times New Roman"/>
                <a:cs typeface="Times New Roman"/>
              </a:rPr>
              <a:t>3</a:t>
            </a:r>
            <a:endParaRPr sz="1200">
              <a:latin typeface="Times New Roman"/>
              <a:cs typeface="Times New Roman"/>
            </a:endParaRPr>
          </a:p>
          <a:p>
            <a:pPr marL="74295">
              <a:lnSpc>
                <a:spcPts val="1130"/>
              </a:lnSpc>
            </a:pPr>
            <a:r>
              <a:rPr sz="1200" spc="10" dirty="0">
                <a:solidFill>
                  <a:srgbClr val="25221E"/>
                </a:solidFill>
                <a:latin typeface="Times New Roman"/>
                <a:cs typeface="Times New Roman"/>
              </a:rPr>
              <a:t>2</a:t>
            </a:r>
            <a:endParaRPr sz="1200">
              <a:latin typeface="Times New Roman"/>
              <a:cs typeface="Times New Roman"/>
            </a:endParaRPr>
          </a:p>
          <a:p>
            <a:pPr marL="81280">
              <a:lnSpc>
                <a:spcPts val="1140"/>
              </a:lnSpc>
            </a:pPr>
            <a:r>
              <a:rPr sz="1200" spc="10" dirty="0">
                <a:solidFill>
                  <a:srgbClr val="25221E"/>
                </a:solidFill>
                <a:latin typeface="Times New Roman"/>
                <a:cs typeface="Times New Roman"/>
              </a:rPr>
              <a:t>1</a:t>
            </a:r>
            <a:endParaRPr sz="1200">
              <a:latin typeface="Times New Roman"/>
              <a:cs typeface="Times New Roman"/>
            </a:endParaRPr>
          </a:p>
          <a:p>
            <a:pPr marL="74295">
              <a:lnSpc>
                <a:spcPts val="1290"/>
              </a:lnSpc>
            </a:pPr>
            <a:r>
              <a:rPr sz="1200" spc="10" dirty="0">
                <a:solidFill>
                  <a:srgbClr val="25221E"/>
                </a:solidFill>
                <a:latin typeface="Times New Roman"/>
                <a:cs typeface="Times New Roman"/>
              </a:rPr>
              <a:t>0</a:t>
            </a:r>
            <a:endParaRPr sz="1200">
              <a:latin typeface="Times New Roman"/>
              <a:cs typeface="Times New Roman"/>
            </a:endParaRPr>
          </a:p>
        </p:txBody>
      </p:sp>
      <p:sp>
        <p:nvSpPr>
          <p:cNvPr id="31" name="object 31"/>
          <p:cNvSpPr txBox="1"/>
          <p:nvPr/>
        </p:nvSpPr>
        <p:spPr>
          <a:xfrm>
            <a:off x="6338911" y="4048216"/>
            <a:ext cx="1052195" cy="788035"/>
          </a:xfrm>
          <a:prstGeom prst="rect">
            <a:avLst/>
          </a:prstGeom>
        </p:spPr>
        <p:txBody>
          <a:bodyPr vert="horz" wrap="square" lIns="0" tIns="53340" rIns="0" bIns="0" rtlCol="0">
            <a:spAutoFit/>
          </a:bodyPr>
          <a:lstStyle/>
          <a:p>
            <a:pPr marL="471805" marR="5080" indent="-59690" algn="r">
              <a:lnSpc>
                <a:spcPct val="79200"/>
              </a:lnSpc>
              <a:spcBef>
                <a:spcPts val="420"/>
              </a:spcBef>
            </a:pPr>
            <a:r>
              <a:rPr sz="1200" spc="15" dirty="0">
                <a:solidFill>
                  <a:srgbClr val="25221E"/>
                </a:solidFill>
                <a:latin typeface="Times New Roman"/>
                <a:cs typeface="Times New Roman"/>
              </a:rPr>
              <a:t>E</a:t>
            </a:r>
            <a:r>
              <a:rPr sz="1200" spc="-10" dirty="0">
                <a:solidFill>
                  <a:srgbClr val="25221E"/>
                </a:solidFill>
                <a:latin typeface="Times New Roman"/>
                <a:cs typeface="Times New Roman"/>
              </a:rPr>
              <a:t>x</a:t>
            </a:r>
            <a:r>
              <a:rPr sz="1200" spc="30" dirty="0">
                <a:solidFill>
                  <a:srgbClr val="25221E"/>
                </a:solidFill>
                <a:latin typeface="Times New Roman"/>
                <a:cs typeface="Times New Roman"/>
              </a:rPr>
              <a:t>t</a:t>
            </a:r>
            <a:r>
              <a:rPr sz="1200" spc="5" dirty="0">
                <a:solidFill>
                  <a:srgbClr val="25221E"/>
                </a:solidFill>
                <a:latin typeface="Times New Roman"/>
                <a:cs typeface="Times New Roman"/>
              </a:rPr>
              <a:t>e</a:t>
            </a:r>
            <a:r>
              <a:rPr sz="1200" spc="-25" dirty="0">
                <a:solidFill>
                  <a:srgbClr val="25221E"/>
                </a:solidFill>
                <a:latin typeface="Times New Roman"/>
                <a:cs typeface="Times New Roman"/>
              </a:rPr>
              <a:t>n</a:t>
            </a:r>
            <a:r>
              <a:rPr sz="1200" spc="40" dirty="0">
                <a:solidFill>
                  <a:srgbClr val="25221E"/>
                </a:solidFill>
                <a:latin typeface="Times New Roman"/>
                <a:cs typeface="Times New Roman"/>
              </a:rPr>
              <a:t>s</a:t>
            </a:r>
            <a:r>
              <a:rPr sz="1200" spc="5" dirty="0">
                <a:solidFill>
                  <a:srgbClr val="25221E"/>
                </a:solidFill>
                <a:latin typeface="Times New Roman"/>
                <a:cs typeface="Times New Roman"/>
              </a:rPr>
              <a:t>i</a:t>
            </a:r>
            <a:r>
              <a:rPr sz="1200" spc="-25" dirty="0">
                <a:solidFill>
                  <a:srgbClr val="25221E"/>
                </a:solidFill>
                <a:latin typeface="Times New Roman"/>
                <a:cs typeface="Times New Roman"/>
              </a:rPr>
              <a:t>ó</a:t>
            </a:r>
            <a:r>
              <a:rPr sz="1200" spc="5" dirty="0">
                <a:solidFill>
                  <a:srgbClr val="25221E"/>
                </a:solidFill>
                <a:latin typeface="Times New Roman"/>
                <a:cs typeface="Times New Roman"/>
              </a:rPr>
              <a:t>n  </a:t>
            </a:r>
            <a:r>
              <a:rPr sz="1200" spc="10" dirty="0">
                <a:solidFill>
                  <a:srgbClr val="25221E"/>
                </a:solidFill>
                <a:latin typeface="Times New Roman"/>
                <a:cs typeface="Times New Roman"/>
              </a:rPr>
              <a:t>N</a:t>
            </a:r>
            <a:r>
              <a:rPr sz="1200" spc="-40" dirty="0">
                <a:solidFill>
                  <a:srgbClr val="25221E"/>
                </a:solidFill>
                <a:latin typeface="Times New Roman"/>
                <a:cs typeface="Times New Roman"/>
              </a:rPr>
              <a:t>e</a:t>
            </a:r>
            <a:r>
              <a:rPr sz="1200" spc="20" dirty="0">
                <a:solidFill>
                  <a:srgbClr val="25221E"/>
                </a:solidFill>
                <a:latin typeface="Times New Roman"/>
                <a:cs typeface="Times New Roman"/>
              </a:rPr>
              <a:t>g</a:t>
            </a:r>
            <a:r>
              <a:rPr sz="1200" spc="5" dirty="0">
                <a:solidFill>
                  <a:srgbClr val="25221E"/>
                </a:solidFill>
                <a:latin typeface="Times New Roman"/>
                <a:cs typeface="Times New Roman"/>
              </a:rPr>
              <a:t>at</a:t>
            </a:r>
            <a:r>
              <a:rPr sz="1200" spc="-5" dirty="0">
                <a:solidFill>
                  <a:srgbClr val="25221E"/>
                </a:solidFill>
                <a:latin typeface="Times New Roman"/>
                <a:cs typeface="Times New Roman"/>
              </a:rPr>
              <a:t>i</a:t>
            </a:r>
            <a:r>
              <a:rPr sz="1200" spc="20" dirty="0">
                <a:solidFill>
                  <a:srgbClr val="25221E"/>
                </a:solidFill>
                <a:latin typeface="Times New Roman"/>
                <a:cs typeface="Times New Roman"/>
              </a:rPr>
              <a:t>v</a:t>
            </a:r>
            <a:r>
              <a:rPr sz="1200" spc="10" dirty="0">
                <a:solidFill>
                  <a:srgbClr val="25221E"/>
                </a:solidFill>
                <a:latin typeface="Times New Roman"/>
                <a:cs typeface="Times New Roman"/>
              </a:rPr>
              <a:t>o</a:t>
            </a:r>
            <a:endParaRPr sz="1200">
              <a:latin typeface="Times New Roman"/>
              <a:cs typeface="Times New Roman"/>
            </a:endParaRPr>
          </a:p>
          <a:p>
            <a:pPr marL="12700" marR="5080" indent="724535" algn="r">
              <a:lnSpc>
                <a:spcPct val="72600"/>
              </a:lnSpc>
              <a:spcBef>
                <a:spcPts val="160"/>
              </a:spcBef>
            </a:pPr>
            <a:r>
              <a:rPr sz="1200" spc="-5" dirty="0">
                <a:solidFill>
                  <a:srgbClr val="25221E"/>
                </a:solidFill>
                <a:latin typeface="Times New Roman"/>
                <a:cs typeface="Times New Roman"/>
              </a:rPr>
              <a:t>C</a:t>
            </a:r>
            <a:r>
              <a:rPr sz="1200" spc="5" dirty="0">
                <a:solidFill>
                  <a:srgbClr val="25221E"/>
                </a:solidFill>
                <a:latin typeface="Times New Roman"/>
                <a:cs typeface="Times New Roman"/>
              </a:rPr>
              <a:t>e</a:t>
            </a:r>
            <a:r>
              <a:rPr sz="1200" spc="10" dirty="0">
                <a:solidFill>
                  <a:srgbClr val="25221E"/>
                </a:solidFill>
                <a:latin typeface="Times New Roman"/>
                <a:cs typeface="Times New Roman"/>
              </a:rPr>
              <a:t>r</a:t>
            </a:r>
            <a:r>
              <a:rPr sz="1200" spc="5" dirty="0">
                <a:solidFill>
                  <a:srgbClr val="25221E"/>
                </a:solidFill>
                <a:latin typeface="Times New Roman"/>
                <a:cs typeface="Times New Roman"/>
              </a:rPr>
              <a:t>o  De</a:t>
            </a:r>
            <a:r>
              <a:rPr sz="1200" spc="-5" dirty="0">
                <a:solidFill>
                  <a:srgbClr val="25221E"/>
                </a:solidFill>
                <a:latin typeface="Times New Roman"/>
                <a:cs typeface="Times New Roman"/>
              </a:rPr>
              <a:t>s</a:t>
            </a:r>
            <a:r>
              <a:rPr sz="1200" spc="20" dirty="0">
                <a:solidFill>
                  <a:srgbClr val="25221E"/>
                </a:solidFill>
                <a:latin typeface="Times New Roman"/>
                <a:cs typeface="Times New Roman"/>
              </a:rPr>
              <a:t>b</a:t>
            </a:r>
            <a:r>
              <a:rPr sz="1200" spc="-25" dirty="0">
                <a:solidFill>
                  <a:srgbClr val="25221E"/>
                </a:solidFill>
                <a:latin typeface="Times New Roman"/>
                <a:cs typeface="Times New Roman"/>
              </a:rPr>
              <a:t>o</a:t>
            </a:r>
            <a:r>
              <a:rPr sz="1200" spc="30" dirty="0">
                <a:solidFill>
                  <a:srgbClr val="25221E"/>
                </a:solidFill>
                <a:latin typeface="Times New Roman"/>
                <a:cs typeface="Times New Roman"/>
              </a:rPr>
              <a:t>r</a:t>
            </a:r>
            <a:r>
              <a:rPr sz="1200" spc="-25" dirty="0">
                <a:solidFill>
                  <a:srgbClr val="25221E"/>
                </a:solidFill>
                <a:latin typeface="Times New Roman"/>
                <a:cs typeface="Times New Roman"/>
              </a:rPr>
              <a:t>d</a:t>
            </a:r>
            <a:r>
              <a:rPr sz="1200" spc="5" dirty="0">
                <a:solidFill>
                  <a:srgbClr val="25221E"/>
                </a:solidFill>
                <a:latin typeface="Times New Roman"/>
                <a:cs typeface="Times New Roman"/>
              </a:rPr>
              <a:t>a</a:t>
            </a:r>
            <a:r>
              <a:rPr sz="1200" spc="25" dirty="0">
                <a:solidFill>
                  <a:srgbClr val="25221E"/>
                </a:solidFill>
                <a:latin typeface="Times New Roman"/>
                <a:cs typeface="Times New Roman"/>
              </a:rPr>
              <a:t>m</a:t>
            </a:r>
            <a:r>
              <a:rPr sz="1200" spc="5" dirty="0">
                <a:solidFill>
                  <a:srgbClr val="25221E"/>
                </a:solidFill>
                <a:latin typeface="Times New Roman"/>
                <a:cs typeface="Times New Roman"/>
              </a:rPr>
              <a:t>ie</a:t>
            </a:r>
            <a:r>
              <a:rPr sz="1200" spc="20" dirty="0">
                <a:solidFill>
                  <a:srgbClr val="25221E"/>
                </a:solidFill>
                <a:latin typeface="Times New Roman"/>
                <a:cs typeface="Times New Roman"/>
              </a:rPr>
              <a:t>n</a:t>
            </a:r>
            <a:r>
              <a:rPr sz="1200" spc="5" dirty="0">
                <a:solidFill>
                  <a:srgbClr val="25221E"/>
                </a:solidFill>
                <a:latin typeface="Times New Roman"/>
                <a:cs typeface="Times New Roman"/>
              </a:rPr>
              <a:t>to</a:t>
            </a:r>
            <a:endParaRPr sz="1200">
              <a:latin typeface="Times New Roman"/>
              <a:cs typeface="Times New Roman"/>
            </a:endParaRPr>
          </a:p>
          <a:p>
            <a:pPr marR="5715" algn="r">
              <a:lnSpc>
                <a:spcPts val="1140"/>
              </a:lnSpc>
            </a:pPr>
            <a:r>
              <a:rPr sz="1200" spc="-5" dirty="0">
                <a:solidFill>
                  <a:srgbClr val="25221E"/>
                </a:solidFill>
                <a:latin typeface="Times New Roman"/>
                <a:cs typeface="Times New Roman"/>
              </a:rPr>
              <a:t>A</a:t>
            </a:r>
            <a:r>
              <a:rPr sz="1200" spc="-25" dirty="0">
                <a:solidFill>
                  <a:srgbClr val="25221E"/>
                </a:solidFill>
                <a:latin typeface="Times New Roman"/>
                <a:cs typeface="Times New Roman"/>
              </a:rPr>
              <a:t>c</a:t>
            </a:r>
            <a:r>
              <a:rPr sz="1200" spc="5" dirty="0">
                <a:solidFill>
                  <a:srgbClr val="25221E"/>
                </a:solidFill>
                <a:latin typeface="Times New Roman"/>
                <a:cs typeface="Times New Roman"/>
              </a:rPr>
              <a:t>a</a:t>
            </a:r>
            <a:r>
              <a:rPr sz="1200" spc="10" dirty="0">
                <a:solidFill>
                  <a:srgbClr val="25221E"/>
                </a:solidFill>
                <a:latin typeface="Times New Roman"/>
                <a:cs typeface="Times New Roman"/>
              </a:rPr>
              <a:t>rreo</a:t>
            </a:r>
            <a:endParaRPr sz="1200">
              <a:latin typeface="Times New Roman"/>
              <a:cs typeface="Times New Roman"/>
            </a:endParaRPr>
          </a:p>
        </p:txBody>
      </p:sp>
      <p:sp>
        <p:nvSpPr>
          <p:cNvPr id="32" name="object 32"/>
          <p:cNvSpPr txBox="1"/>
          <p:nvPr/>
        </p:nvSpPr>
        <p:spPr>
          <a:xfrm>
            <a:off x="6371566" y="3181382"/>
            <a:ext cx="914400" cy="499109"/>
          </a:xfrm>
          <a:prstGeom prst="rect">
            <a:avLst/>
          </a:prstGeom>
        </p:spPr>
        <p:txBody>
          <a:bodyPr vert="horz" wrap="square" lIns="0" tIns="15240" rIns="0" bIns="0" rtlCol="0">
            <a:spAutoFit/>
          </a:bodyPr>
          <a:lstStyle/>
          <a:p>
            <a:pPr marR="10795" algn="r">
              <a:lnSpc>
                <a:spcPts val="1280"/>
              </a:lnSpc>
              <a:spcBef>
                <a:spcPts val="120"/>
              </a:spcBef>
            </a:pPr>
            <a:r>
              <a:rPr sz="1200" spc="10" dirty="0">
                <a:solidFill>
                  <a:srgbClr val="25221E"/>
                </a:solidFill>
                <a:latin typeface="Times New Roman"/>
                <a:cs typeface="Times New Roman"/>
              </a:rPr>
              <a:t>Má</a:t>
            </a:r>
            <a:r>
              <a:rPr sz="1200" spc="25" dirty="0">
                <a:solidFill>
                  <a:srgbClr val="25221E"/>
                </a:solidFill>
                <a:latin typeface="Times New Roman"/>
                <a:cs typeface="Times New Roman"/>
              </a:rPr>
              <a:t>s</a:t>
            </a:r>
            <a:r>
              <a:rPr sz="1200" spc="5" dirty="0">
                <a:solidFill>
                  <a:srgbClr val="25221E"/>
                </a:solidFill>
                <a:latin typeface="Times New Roman"/>
                <a:cs typeface="Times New Roman"/>
              </a:rPr>
              <a:t>ca</a:t>
            </a:r>
            <a:r>
              <a:rPr sz="1200" spc="-35" dirty="0">
                <a:solidFill>
                  <a:srgbClr val="25221E"/>
                </a:solidFill>
                <a:latin typeface="Times New Roman"/>
                <a:cs typeface="Times New Roman"/>
              </a:rPr>
              <a:t>r</a:t>
            </a:r>
            <a:r>
              <a:rPr sz="1200" spc="5" dirty="0">
                <a:solidFill>
                  <a:srgbClr val="25221E"/>
                </a:solidFill>
                <a:latin typeface="Times New Roman"/>
                <a:cs typeface="Times New Roman"/>
              </a:rPr>
              <a:t>a</a:t>
            </a:r>
            <a:endParaRPr sz="1200">
              <a:latin typeface="Times New Roman"/>
              <a:cs typeface="Times New Roman"/>
            </a:endParaRPr>
          </a:p>
          <a:p>
            <a:pPr marL="12700" marR="5080" indent="744855" algn="r">
              <a:lnSpc>
                <a:spcPct val="79200"/>
              </a:lnSpc>
              <a:spcBef>
                <a:spcPts val="140"/>
              </a:spcBef>
            </a:pPr>
            <a:r>
              <a:rPr sz="1200" spc="-15" dirty="0">
                <a:solidFill>
                  <a:srgbClr val="25221E"/>
                </a:solidFill>
                <a:latin typeface="Times New Roman"/>
                <a:cs typeface="Times New Roman"/>
              </a:rPr>
              <a:t>de  </a:t>
            </a:r>
            <a:r>
              <a:rPr sz="1200" spc="-20" dirty="0">
                <a:solidFill>
                  <a:srgbClr val="25221E"/>
                </a:solidFill>
                <a:latin typeface="Times New Roman"/>
                <a:cs typeface="Times New Roman"/>
              </a:rPr>
              <a:t>I</a:t>
            </a:r>
            <a:r>
              <a:rPr sz="1200" spc="20" dirty="0">
                <a:solidFill>
                  <a:srgbClr val="25221E"/>
                </a:solidFill>
                <a:latin typeface="Times New Roman"/>
                <a:cs typeface="Times New Roman"/>
              </a:rPr>
              <a:t>n</a:t>
            </a:r>
            <a:r>
              <a:rPr sz="1200" spc="5" dirty="0">
                <a:solidFill>
                  <a:srgbClr val="25221E"/>
                </a:solidFill>
                <a:latin typeface="Times New Roman"/>
                <a:cs typeface="Times New Roman"/>
              </a:rPr>
              <a:t>t</a:t>
            </a:r>
            <a:r>
              <a:rPr sz="1200" spc="-15" dirty="0">
                <a:solidFill>
                  <a:srgbClr val="25221E"/>
                </a:solidFill>
                <a:latin typeface="Times New Roman"/>
                <a:cs typeface="Times New Roman"/>
              </a:rPr>
              <a:t>e</a:t>
            </a:r>
            <a:r>
              <a:rPr sz="1200" spc="-20" dirty="0">
                <a:solidFill>
                  <a:srgbClr val="25221E"/>
                </a:solidFill>
                <a:latin typeface="Times New Roman"/>
                <a:cs typeface="Times New Roman"/>
              </a:rPr>
              <a:t>r</a:t>
            </a:r>
            <a:r>
              <a:rPr sz="1200" spc="10" dirty="0">
                <a:solidFill>
                  <a:srgbClr val="25221E"/>
                </a:solidFill>
                <a:latin typeface="Times New Roman"/>
                <a:cs typeface="Times New Roman"/>
              </a:rPr>
              <a:t>r</a:t>
            </a:r>
            <a:r>
              <a:rPr sz="1200" spc="20" dirty="0">
                <a:solidFill>
                  <a:srgbClr val="25221E"/>
                </a:solidFill>
                <a:latin typeface="Times New Roman"/>
                <a:cs typeface="Times New Roman"/>
              </a:rPr>
              <a:t>u</a:t>
            </a:r>
            <a:r>
              <a:rPr sz="1200" spc="-10" dirty="0">
                <a:solidFill>
                  <a:srgbClr val="25221E"/>
                </a:solidFill>
                <a:latin typeface="Times New Roman"/>
                <a:cs typeface="Times New Roman"/>
              </a:rPr>
              <a:t>p</a:t>
            </a:r>
            <a:r>
              <a:rPr sz="1200" spc="5" dirty="0">
                <a:solidFill>
                  <a:srgbClr val="25221E"/>
                </a:solidFill>
                <a:latin typeface="Times New Roman"/>
                <a:cs typeface="Times New Roman"/>
              </a:rPr>
              <a:t>c</a:t>
            </a:r>
            <a:r>
              <a:rPr sz="1200" spc="-15" dirty="0">
                <a:solidFill>
                  <a:srgbClr val="25221E"/>
                </a:solidFill>
                <a:latin typeface="Times New Roman"/>
                <a:cs typeface="Times New Roman"/>
              </a:rPr>
              <a:t>i</a:t>
            </a:r>
            <a:r>
              <a:rPr sz="1200" spc="35" dirty="0">
                <a:solidFill>
                  <a:srgbClr val="25221E"/>
                </a:solidFill>
                <a:latin typeface="Times New Roman"/>
                <a:cs typeface="Times New Roman"/>
              </a:rPr>
              <a:t>o</a:t>
            </a:r>
            <a:r>
              <a:rPr sz="1200" spc="-25" dirty="0">
                <a:solidFill>
                  <a:srgbClr val="25221E"/>
                </a:solidFill>
                <a:latin typeface="Times New Roman"/>
                <a:cs typeface="Times New Roman"/>
              </a:rPr>
              <a:t>n</a:t>
            </a:r>
            <a:r>
              <a:rPr sz="1200" spc="5" dirty="0">
                <a:solidFill>
                  <a:srgbClr val="25221E"/>
                </a:solidFill>
                <a:latin typeface="Times New Roman"/>
                <a:cs typeface="Times New Roman"/>
              </a:rPr>
              <a:t>es</a:t>
            </a:r>
            <a:endParaRPr sz="1200">
              <a:latin typeface="Times New Roman"/>
              <a:cs typeface="Times New Roman"/>
            </a:endParaRPr>
          </a:p>
        </p:txBody>
      </p:sp>
      <p:sp>
        <p:nvSpPr>
          <p:cNvPr id="33" name="object 33"/>
          <p:cNvSpPr/>
          <p:nvPr/>
        </p:nvSpPr>
        <p:spPr>
          <a:xfrm>
            <a:off x="7997303" y="2528283"/>
            <a:ext cx="106680" cy="2291080"/>
          </a:xfrm>
          <a:custGeom>
            <a:avLst/>
            <a:gdLst/>
            <a:ahLst/>
            <a:cxnLst/>
            <a:rect l="l" t="t" r="r" b="b"/>
            <a:pathLst>
              <a:path w="106679" h="2291079">
                <a:moveTo>
                  <a:pt x="0" y="1134693"/>
                </a:moveTo>
                <a:lnTo>
                  <a:pt x="33860" y="1100285"/>
                </a:lnTo>
                <a:lnTo>
                  <a:pt x="46702" y="1060392"/>
                </a:lnTo>
                <a:lnTo>
                  <a:pt x="52487" y="1012412"/>
                </a:lnTo>
                <a:lnTo>
                  <a:pt x="53392" y="985465"/>
                </a:lnTo>
                <a:lnTo>
                  <a:pt x="53310" y="964458"/>
                </a:lnTo>
                <a:lnTo>
                  <a:pt x="52735" y="940943"/>
                </a:lnTo>
                <a:lnTo>
                  <a:pt x="51175" y="914419"/>
                </a:lnTo>
                <a:lnTo>
                  <a:pt x="48137" y="884385"/>
                </a:lnTo>
                <a:lnTo>
                  <a:pt x="44209" y="856497"/>
                </a:lnTo>
                <a:lnTo>
                  <a:pt x="40783" y="829656"/>
                </a:lnTo>
                <a:lnTo>
                  <a:pt x="38359" y="804839"/>
                </a:lnTo>
                <a:lnTo>
                  <a:pt x="37440" y="783022"/>
                </a:lnTo>
                <a:lnTo>
                  <a:pt x="38525" y="751952"/>
                </a:lnTo>
                <a:lnTo>
                  <a:pt x="48683" y="691678"/>
                </a:lnTo>
                <a:lnTo>
                  <a:pt x="67696" y="634425"/>
                </a:lnTo>
                <a:lnTo>
                  <a:pt x="91624" y="592373"/>
                </a:lnTo>
                <a:lnTo>
                  <a:pt x="106597" y="575324"/>
                </a:lnTo>
                <a:lnTo>
                  <a:pt x="91624" y="554346"/>
                </a:lnTo>
                <a:lnTo>
                  <a:pt x="67696" y="506442"/>
                </a:lnTo>
                <a:lnTo>
                  <a:pt x="48683" y="448284"/>
                </a:lnTo>
                <a:lnTo>
                  <a:pt x="38525" y="388035"/>
                </a:lnTo>
                <a:lnTo>
                  <a:pt x="37440" y="356926"/>
                </a:lnTo>
                <a:lnTo>
                  <a:pt x="38359" y="335901"/>
                </a:lnTo>
                <a:lnTo>
                  <a:pt x="40783" y="312334"/>
                </a:lnTo>
                <a:lnTo>
                  <a:pt x="44209" y="285722"/>
                </a:lnTo>
                <a:lnTo>
                  <a:pt x="48137" y="255564"/>
                </a:lnTo>
                <a:lnTo>
                  <a:pt x="51175" y="225582"/>
                </a:lnTo>
                <a:lnTo>
                  <a:pt x="52735" y="199075"/>
                </a:lnTo>
                <a:lnTo>
                  <a:pt x="53310" y="175543"/>
                </a:lnTo>
                <a:lnTo>
                  <a:pt x="53392" y="154483"/>
                </a:lnTo>
                <a:lnTo>
                  <a:pt x="52487" y="127537"/>
                </a:lnTo>
                <a:lnTo>
                  <a:pt x="46702" y="79557"/>
                </a:lnTo>
                <a:lnTo>
                  <a:pt x="33860" y="39621"/>
                </a:lnTo>
                <a:lnTo>
                  <a:pt x="11990" y="9875"/>
                </a:lnTo>
                <a:lnTo>
                  <a:pt x="0" y="0"/>
                </a:lnTo>
              </a:path>
              <a:path w="106679" h="2291079">
                <a:moveTo>
                  <a:pt x="0" y="2290691"/>
                </a:moveTo>
                <a:lnTo>
                  <a:pt x="33860" y="2256099"/>
                </a:lnTo>
                <a:lnTo>
                  <a:pt x="46702" y="2216311"/>
                </a:lnTo>
                <a:lnTo>
                  <a:pt x="52487" y="2168407"/>
                </a:lnTo>
                <a:lnTo>
                  <a:pt x="53392" y="2141464"/>
                </a:lnTo>
                <a:lnTo>
                  <a:pt x="53310" y="2120454"/>
                </a:lnTo>
                <a:lnTo>
                  <a:pt x="52735" y="2096918"/>
                </a:lnTo>
                <a:lnTo>
                  <a:pt x="51175" y="2070339"/>
                </a:lnTo>
                <a:lnTo>
                  <a:pt x="48137" y="2040195"/>
                </a:lnTo>
                <a:lnTo>
                  <a:pt x="44209" y="2013252"/>
                </a:lnTo>
                <a:lnTo>
                  <a:pt x="40783" y="1988306"/>
                </a:lnTo>
                <a:lnTo>
                  <a:pt x="38359" y="1965348"/>
                </a:lnTo>
                <a:lnTo>
                  <a:pt x="37440" y="1944371"/>
                </a:lnTo>
                <a:lnTo>
                  <a:pt x="38525" y="1912522"/>
                </a:lnTo>
                <a:lnTo>
                  <a:pt x="42108" y="1881113"/>
                </a:lnTo>
                <a:lnTo>
                  <a:pt x="48683" y="1850690"/>
                </a:lnTo>
                <a:lnTo>
                  <a:pt x="58741" y="1821797"/>
                </a:lnTo>
                <a:lnTo>
                  <a:pt x="67696" y="1794938"/>
                </a:lnTo>
                <a:lnTo>
                  <a:pt x="78657" y="1770577"/>
                </a:lnTo>
                <a:lnTo>
                  <a:pt x="91624" y="1749207"/>
                </a:lnTo>
                <a:lnTo>
                  <a:pt x="106597" y="1731322"/>
                </a:lnTo>
                <a:lnTo>
                  <a:pt x="91624" y="1713324"/>
                </a:lnTo>
                <a:lnTo>
                  <a:pt x="78657" y="1691305"/>
                </a:lnTo>
                <a:lnTo>
                  <a:pt x="67696" y="1665292"/>
                </a:lnTo>
                <a:lnTo>
                  <a:pt x="58741" y="1635310"/>
                </a:lnTo>
                <a:lnTo>
                  <a:pt x="48683" y="1606460"/>
                </a:lnTo>
                <a:lnTo>
                  <a:pt x="42108" y="1576123"/>
                </a:lnTo>
                <a:lnTo>
                  <a:pt x="38525" y="1544783"/>
                </a:lnTo>
                <a:lnTo>
                  <a:pt x="37440" y="1512924"/>
                </a:lnTo>
                <a:lnTo>
                  <a:pt x="38359" y="1491957"/>
                </a:lnTo>
                <a:lnTo>
                  <a:pt x="40783" y="1468930"/>
                </a:lnTo>
                <a:lnTo>
                  <a:pt x="44209" y="1443898"/>
                </a:lnTo>
                <a:lnTo>
                  <a:pt x="48137" y="1416912"/>
                </a:lnTo>
                <a:lnTo>
                  <a:pt x="51175" y="1386930"/>
                </a:lnTo>
                <a:lnTo>
                  <a:pt x="52735" y="1360423"/>
                </a:lnTo>
                <a:lnTo>
                  <a:pt x="53310" y="1336891"/>
                </a:lnTo>
                <a:lnTo>
                  <a:pt x="53392" y="1315831"/>
                </a:lnTo>
                <a:lnTo>
                  <a:pt x="52487" y="1288779"/>
                </a:lnTo>
                <a:lnTo>
                  <a:pt x="46702" y="1240799"/>
                </a:lnTo>
                <a:lnTo>
                  <a:pt x="33860" y="1200969"/>
                </a:lnTo>
                <a:lnTo>
                  <a:pt x="11990" y="1171223"/>
                </a:lnTo>
                <a:lnTo>
                  <a:pt x="0" y="1161348"/>
                </a:lnTo>
              </a:path>
            </a:pathLst>
          </a:custGeom>
          <a:ln w="5320">
            <a:solidFill>
              <a:srgbClr val="25221E"/>
            </a:solidFill>
          </a:ln>
        </p:spPr>
        <p:txBody>
          <a:bodyPr wrap="square" lIns="0" tIns="0" rIns="0" bIns="0" rtlCol="0"/>
          <a:lstStyle/>
          <a:p>
            <a:endParaRPr/>
          </a:p>
        </p:txBody>
      </p:sp>
      <p:sp>
        <p:nvSpPr>
          <p:cNvPr id="34" name="object 34"/>
          <p:cNvSpPr/>
          <p:nvPr/>
        </p:nvSpPr>
        <p:spPr>
          <a:xfrm>
            <a:off x="3914885" y="2059576"/>
            <a:ext cx="90805" cy="996315"/>
          </a:xfrm>
          <a:custGeom>
            <a:avLst/>
            <a:gdLst/>
            <a:ahLst/>
            <a:cxnLst/>
            <a:rect l="l" t="t" r="r" b="b"/>
            <a:pathLst>
              <a:path w="90804" h="996314">
                <a:moveTo>
                  <a:pt x="0" y="996165"/>
                </a:moveTo>
                <a:lnTo>
                  <a:pt x="10975" y="987153"/>
                </a:lnTo>
                <a:lnTo>
                  <a:pt x="19963" y="976162"/>
                </a:lnTo>
                <a:lnTo>
                  <a:pt x="26945" y="963182"/>
                </a:lnTo>
                <a:lnTo>
                  <a:pt x="31904" y="948205"/>
                </a:lnTo>
                <a:lnTo>
                  <a:pt x="38909" y="930295"/>
                </a:lnTo>
                <a:lnTo>
                  <a:pt x="43891" y="909455"/>
                </a:lnTo>
                <a:lnTo>
                  <a:pt x="46868" y="886662"/>
                </a:lnTo>
                <a:lnTo>
                  <a:pt x="47856" y="862892"/>
                </a:lnTo>
                <a:lnTo>
                  <a:pt x="46951" y="845843"/>
                </a:lnTo>
                <a:lnTo>
                  <a:pt x="44560" y="826313"/>
                </a:lnTo>
                <a:lnTo>
                  <a:pt x="41166" y="803791"/>
                </a:lnTo>
                <a:lnTo>
                  <a:pt x="37252" y="777767"/>
                </a:lnTo>
                <a:lnTo>
                  <a:pt x="36417" y="751498"/>
                </a:lnTo>
                <a:lnTo>
                  <a:pt x="34578" y="728317"/>
                </a:lnTo>
                <a:lnTo>
                  <a:pt x="32739" y="707196"/>
                </a:lnTo>
                <a:lnTo>
                  <a:pt x="31904" y="687104"/>
                </a:lnTo>
                <a:lnTo>
                  <a:pt x="35903" y="633889"/>
                </a:lnTo>
                <a:lnTo>
                  <a:pt x="47856" y="580674"/>
                </a:lnTo>
                <a:lnTo>
                  <a:pt x="67186" y="536668"/>
                </a:lnTo>
                <a:lnTo>
                  <a:pt x="90457" y="500616"/>
                </a:lnTo>
                <a:lnTo>
                  <a:pt x="78575" y="483649"/>
                </a:lnTo>
                <a:lnTo>
                  <a:pt x="56782" y="443732"/>
                </a:lnTo>
                <a:lnTo>
                  <a:pt x="40890" y="392851"/>
                </a:lnTo>
                <a:lnTo>
                  <a:pt x="32905" y="336885"/>
                </a:lnTo>
                <a:lnTo>
                  <a:pt x="31904" y="308779"/>
                </a:lnTo>
                <a:lnTo>
                  <a:pt x="32739" y="291769"/>
                </a:lnTo>
                <a:lnTo>
                  <a:pt x="34578" y="272234"/>
                </a:lnTo>
                <a:lnTo>
                  <a:pt x="36417" y="249690"/>
                </a:lnTo>
                <a:lnTo>
                  <a:pt x="37252" y="223653"/>
                </a:lnTo>
                <a:lnTo>
                  <a:pt x="41166" y="197626"/>
                </a:lnTo>
                <a:lnTo>
                  <a:pt x="44560" y="175084"/>
                </a:lnTo>
                <a:lnTo>
                  <a:pt x="46951" y="155498"/>
                </a:lnTo>
                <a:lnTo>
                  <a:pt x="47856" y="138340"/>
                </a:lnTo>
                <a:lnTo>
                  <a:pt x="46951" y="114560"/>
                </a:lnTo>
                <a:lnTo>
                  <a:pt x="44560" y="91765"/>
                </a:lnTo>
                <a:lnTo>
                  <a:pt x="37252" y="53215"/>
                </a:lnTo>
                <a:lnTo>
                  <a:pt x="11059" y="9040"/>
                </a:lnTo>
                <a:lnTo>
                  <a:pt x="0" y="0"/>
                </a:lnTo>
              </a:path>
            </a:pathLst>
          </a:custGeom>
          <a:ln w="5319">
            <a:solidFill>
              <a:srgbClr val="25221E"/>
            </a:solidFill>
          </a:ln>
        </p:spPr>
        <p:txBody>
          <a:bodyPr wrap="square" lIns="0" tIns="0" rIns="0" bIns="0" rtlCol="0"/>
          <a:lstStyle/>
          <a:p>
            <a:endParaRPr/>
          </a:p>
        </p:txBody>
      </p:sp>
      <p:sp>
        <p:nvSpPr>
          <p:cNvPr id="35" name="object 35"/>
          <p:cNvSpPr/>
          <p:nvPr/>
        </p:nvSpPr>
        <p:spPr>
          <a:xfrm>
            <a:off x="3925583" y="3220924"/>
            <a:ext cx="90805" cy="1145540"/>
          </a:xfrm>
          <a:custGeom>
            <a:avLst/>
            <a:gdLst/>
            <a:ahLst/>
            <a:cxnLst/>
            <a:rect l="l" t="t" r="r" b="b"/>
            <a:pathLst>
              <a:path w="90804" h="1145539">
                <a:moveTo>
                  <a:pt x="0" y="1145111"/>
                </a:moveTo>
                <a:lnTo>
                  <a:pt x="10962" y="1138274"/>
                </a:lnTo>
                <a:lnTo>
                  <a:pt x="19928" y="1126457"/>
                </a:lnTo>
                <a:lnTo>
                  <a:pt x="26905" y="1110663"/>
                </a:lnTo>
                <a:lnTo>
                  <a:pt x="31904" y="1091896"/>
                </a:lnTo>
                <a:lnTo>
                  <a:pt x="38869" y="1070959"/>
                </a:lnTo>
                <a:lnTo>
                  <a:pt x="43856" y="1048007"/>
                </a:lnTo>
                <a:lnTo>
                  <a:pt x="46854" y="1023067"/>
                </a:lnTo>
                <a:lnTo>
                  <a:pt x="47856" y="996165"/>
                </a:lnTo>
                <a:lnTo>
                  <a:pt x="46936" y="974982"/>
                </a:lnTo>
                <a:lnTo>
                  <a:pt x="44513" y="951361"/>
                </a:lnTo>
                <a:lnTo>
                  <a:pt x="41086" y="924802"/>
                </a:lnTo>
                <a:lnTo>
                  <a:pt x="37158" y="894802"/>
                </a:lnTo>
                <a:lnTo>
                  <a:pt x="36337" y="867025"/>
                </a:lnTo>
                <a:lnTo>
                  <a:pt x="34531" y="840250"/>
                </a:lnTo>
                <a:lnTo>
                  <a:pt x="32725" y="815481"/>
                </a:lnTo>
                <a:lnTo>
                  <a:pt x="31904" y="793722"/>
                </a:lnTo>
                <a:lnTo>
                  <a:pt x="35868" y="730312"/>
                </a:lnTo>
                <a:lnTo>
                  <a:pt x="47856" y="671055"/>
                </a:lnTo>
                <a:lnTo>
                  <a:pt x="67104" y="619811"/>
                </a:lnTo>
                <a:lnTo>
                  <a:pt x="90363" y="580392"/>
                </a:lnTo>
                <a:lnTo>
                  <a:pt x="78483" y="559455"/>
                </a:lnTo>
                <a:lnTo>
                  <a:pt x="56728" y="511563"/>
                </a:lnTo>
                <a:lnTo>
                  <a:pt x="40850" y="453537"/>
                </a:lnTo>
                <a:lnTo>
                  <a:pt x="32892" y="393224"/>
                </a:lnTo>
                <a:lnTo>
                  <a:pt x="31904" y="361994"/>
                </a:lnTo>
                <a:lnTo>
                  <a:pt x="32725" y="340987"/>
                </a:lnTo>
                <a:lnTo>
                  <a:pt x="34531" y="317472"/>
                </a:lnTo>
                <a:lnTo>
                  <a:pt x="36337" y="290948"/>
                </a:lnTo>
                <a:lnTo>
                  <a:pt x="37158" y="260913"/>
                </a:lnTo>
                <a:lnTo>
                  <a:pt x="41086" y="230874"/>
                </a:lnTo>
                <a:lnTo>
                  <a:pt x="44513" y="204319"/>
                </a:lnTo>
                <a:lnTo>
                  <a:pt x="46936" y="180721"/>
                </a:lnTo>
                <a:lnTo>
                  <a:pt x="47856" y="159551"/>
                </a:lnTo>
                <a:lnTo>
                  <a:pt x="46936" y="132649"/>
                </a:lnTo>
                <a:lnTo>
                  <a:pt x="41086" y="84757"/>
                </a:lnTo>
                <a:lnTo>
                  <a:pt x="29122" y="42630"/>
                </a:lnTo>
                <a:lnTo>
                  <a:pt x="11044" y="12215"/>
                </a:lnTo>
                <a:lnTo>
                  <a:pt x="0" y="0"/>
                </a:lnTo>
              </a:path>
            </a:pathLst>
          </a:custGeom>
          <a:ln w="5319">
            <a:solidFill>
              <a:srgbClr val="25221E"/>
            </a:solidFill>
          </a:ln>
        </p:spPr>
        <p:txBody>
          <a:bodyPr wrap="square" lIns="0" tIns="0" rIns="0" bIns="0" rtlCol="0"/>
          <a:lstStyle/>
          <a:p>
            <a:endParaRPr/>
          </a:p>
        </p:txBody>
      </p:sp>
      <p:sp>
        <p:nvSpPr>
          <p:cNvPr id="36" name="object 36"/>
          <p:cNvSpPr/>
          <p:nvPr/>
        </p:nvSpPr>
        <p:spPr>
          <a:xfrm>
            <a:off x="7348053" y="3242135"/>
            <a:ext cx="69215" cy="431800"/>
          </a:xfrm>
          <a:custGeom>
            <a:avLst/>
            <a:gdLst/>
            <a:ahLst/>
            <a:cxnLst/>
            <a:rect l="l" t="t" r="r" b="b"/>
            <a:pathLst>
              <a:path w="69215" h="431800">
                <a:moveTo>
                  <a:pt x="69156" y="0"/>
                </a:moveTo>
                <a:lnTo>
                  <a:pt x="61232" y="1837"/>
                </a:lnTo>
                <a:lnTo>
                  <a:pt x="53826" y="6675"/>
                </a:lnTo>
                <a:lnTo>
                  <a:pt x="47423" y="13501"/>
                </a:lnTo>
                <a:lnTo>
                  <a:pt x="42507" y="21304"/>
                </a:lnTo>
                <a:lnTo>
                  <a:pt x="38633" y="27056"/>
                </a:lnTo>
                <a:lnTo>
                  <a:pt x="35235" y="35289"/>
                </a:lnTo>
                <a:lnTo>
                  <a:pt x="32821" y="44507"/>
                </a:lnTo>
                <a:lnTo>
                  <a:pt x="31904" y="53215"/>
                </a:lnTo>
                <a:lnTo>
                  <a:pt x="32739" y="62143"/>
                </a:lnTo>
                <a:lnTo>
                  <a:pt x="34578" y="72549"/>
                </a:lnTo>
                <a:lnTo>
                  <a:pt x="36417" y="83940"/>
                </a:lnTo>
                <a:lnTo>
                  <a:pt x="37252" y="95824"/>
                </a:lnTo>
                <a:lnTo>
                  <a:pt x="40290" y="106873"/>
                </a:lnTo>
                <a:lnTo>
                  <a:pt x="41850" y="116425"/>
                </a:lnTo>
                <a:lnTo>
                  <a:pt x="42425" y="124992"/>
                </a:lnTo>
                <a:lnTo>
                  <a:pt x="42507" y="133084"/>
                </a:lnTo>
                <a:lnTo>
                  <a:pt x="42341" y="145080"/>
                </a:lnTo>
                <a:lnTo>
                  <a:pt x="26153" y="189900"/>
                </a:lnTo>
                <a:lnTo>
                  <a:pt x="0" y="213142"/>
                </a:lnTo>
                <a:lnTo>
                  <a:pt x="8706" y="221179"/>
                </a:lnTo>
                <a:lnTo>
                  <a:pt x="38034" y="262328"/>
                </a:lnTo>
                <a:lnTo>
                  <a:pt x="42507" y="298267"/>
                </a:lnTo>
                <a:lnTo>
                  <a:pt x="42425" y="306306"/>
                </a:lnTo>
                <a:lnTo>
                  <a:pt x="41850" y="314856"/>
                </a:lnTo>
                <a:lnTo>
                  <a:pt x="40290" y="324426"/>
                </a:lnTo>
                <a:lnTo>
                  <a:pt x="37252" y="335527"/>
                </a:lnTo>
                <a:lnTo>
                  <a:pt x="36417" y="346578"/>
                </a:lnTo>
                <a:lnTo>
                  <a:pt x="34578" y="356152"/>
                </a:lnTo>
                <a:lnTo>
                  <a:pt x="32739" y="364774"/>
                </a:lnTo>
                <a:lnTo>
                  <a:pt x="31904" y="372975"/>
                </a:lnTo>
                <a:lnTo>
                  <a:pt x="42507" y="410235"/>
                </a:lnTo>
                <a:lnTo>
                  <a:pt x="61232" y="429623"/>
                </a:lnTo>
                <a:lnTo>
                  <a:pt x="69156" y="431446"/>
                </a:lnTo>
              </a:path>
            </a:pathLst>
          </a:custGeom>
          <a:ln w="5319">
            <a:solidFill>
              <a:srgbClr val="25221E"/>
            </a:solidFill>
          </a:ln>
        </p:spPr>
        <p:txBody>
          <a:bodyPr wrap="square" lIns="0" tIns="0" rIns="0" bIns="0" rtlCol="0"/>
          <a:lstStyle/>
          <a:p>
            <a:endParaRPr/>
          </a:p>
        </p:txBody>
      </p:sp>
      <p:sp>
        <p:nvSpPr>
          <p:cNvPr id="37" name="object 37"/>
          <p:cNvSpPr txBox="1"/>
          <p:nvPr/>
        </p:nvSpPr>
        <p:spPr>
          <a:xfrm>
            <a:off x="7533754" y="2500980"/>
            <a:ext cx="95250" cy="172085"/>
          </a:xfrm>
          <a:prstGeom prst="rect">
            <a:avLst/>
          </a:prstGeom>
        </p:spPr>
        <p:txBody>
          <a:bodyPr vert="horz" wrap="square" lIns="0" tIns="0" rIns="0" bIns="0" rtlCol="0">
            <a:spAutoFit/>
          </a:bodyPr>
          <a:lstStyle/>
          <a:p>
            <a:pPr>
              <a:lnSpc>
                <a:spcPts val="1330"/>
              </a:lnSpc>
            </a:pPr>
            <a:r>
              <a:rPr sz="1200" spc="10" dirty="0">
                <a:solidFill>
                  <a:srgbClr val="25221E"/>
                </a:solidFill>
                <a:latin typeface="Times New Roman"/>
                <a:cs typeface="Times New Roman"/>
              </a:rPr>
              <a:t>T</a:t>
            </a:r>
            <a:endParaRPr sz="1200">
              <a:latin typeface="Times New Roman"/>
              <a:cs typeface="Times New Roman"/>
            </a:endParaRPr>
          </a:p>
        </p:txBody>
      </p:sp>
      <p:sp>
        <p:nvSpPr>
          <p:cNvPr id="38" name="object 38"/>
          <p:cNvSpPr txBox="1"/>
          <p:nvPr/>
        </p:nvSpPr>
        <p:spPr>
          <a:xfrm>
            <a:off x="7544920" y="2794274"/>
            <a:ext cx="86360" cy="172085"/>
          </a:xfrm>
          <a:prstGeom prst="rect">
            <a:avLst/>
          </a:prstGeom>
        </p:spPr>
        <p:txBody>
          <a:bodyPr vert="horz" wrap="square" lIns="0" tIns="0" rIns="0" bIns="0" rtlCol="0">
            <a:spAutoFit/>
          </a:bodyPr>
          <a:lstStyle/>
          <a:p>
            <a:pPr>
              <a:lnSpc>
                <a:spcPts val="1330"/>
              </a:lnSpc>
            </a:pPr>
            <a:r>
              <a:rPr sz="1200" spc="10" dirty="0">
                <a:solidFill>
                  <a:srgbClr val="25221E"/>
                </a:solidFill>
                <a:latin typeface="Times New Roman"/>
                <a:cs typeface="Times New Roman"/>
              </a:rPr>
              <a:t>S</a:t>
            </a:r>
            <a:endParaRPr sz="1200">
              <a:latin typeface="Times New Roman"/>
              <a:cs typeface="Times New Roman"/>
            </a:endParaRPr>
          </a:p>
        </p:txBody>
      </p:sp>
      <p:graphicFrame>
        <p:nvGraphicFramePr>
          <p:cNvPr id="39" name="object 39"/>
          <p:cNvGraphicFramePr>
            <a:graphicFrameLocks noGrp="1"/>
          </p:cNvGraphicFramePr>
          <p:nvPr/>
        </p:nvGraphicFramePr>
        <p:xfrm>
          <a:off x="7489056" y="2514904"/>
          <a:ext cx="180975" cy="2314723"/>
        </p:xfrm>
        <a:graphic>
          <a:graphicData uri="http://schemas.openxmlformats.org/drawingml/2006/table">
            <a:tbl>
              <a:tblPr firstRow="1" bandRow="1">
                <a:tableStyleId>{2D5ABB26-0587-4C30-8999-92F81FD0307C}</a:tableStyleId>
              </a:tblPr>
              <a:tblGrid>
                <a:gridCol w="180975">
                  <a:extLst>
                    <a:ext uri="{9D8B030D-6E8A-4147-A177-3AD203B41FA5}">
                      <a16:colId xmlns:a16="http://schemas.microsoft.com/office/drawing/2014/main" val="20000"/>
                    </a:ext>
                  </a:extLst>
                </a:gridCol>
              </a:tblGrid>
              <a:tr h="143901">
                <a:tc>
                  <a:txBody>
                    <a:bodyPr/>
                    <a:lstStyle/>
                    <a:p>
                      <a:pPr>
                        <a:lnSpc>
                          <a:spcPct val="100000"/>
                        </a:lnSpc>
                      </a:pPr>
                      <a:endParaRPr sz="8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solidFill>
                      <a:srgbClr val="FDFFC7"/>
                    </a:solidFill>
                  </a:tcPr>
                </a:tc>
                <a:extLst>
                  <a:ext uri="{0D108BD9-81ED-4DB2-BD59-A6C34878D82A}">
                    <a16:rowId xmlns:a16="http://schemas.microsoft.com/office/drawing/2014/main" val="10000"/>
                  </a:ext>
                </a:extLst>
              </a:tr>
              <a:tr h="143666">
                <a:tc>
                  <a:txBody>
                    <a:bodyPr/>
                    <a:lstStyle/>
                    <a:p>
                      <a:pPr>
                        <a:lnSpc>
                          <a:spcPct val="100000"/>
                        </a:lnSpc>
                      </a:pPr>
                      <a:endParaRPr sz="8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solidFill>
                      <a:srgbClr val="FDFFC7"/>
                    </a:solidFill>
                  </a:tcPr>
                </a:tc>
                <a:extLst>
                  <a:ext uri="{0D108BD9-81ED-4DB2-BD59-A6C34878D82A}">
                    <a16:rowId xmlns:a16="http://schemas.microsoft.com/office/drawing/2014/main" val="10001"/>
                  </a:ext>
                </a:extLst>
              </a:tr>
              <a:tr h="143892">
                <a:tc>
                  <a:txBody>
                    <a:bodyPr/>
                    <a:lstStyle/>
                    <a:p>
                      <a:pPr>
                        <a:lnSpc>
                          <a:spcPct val="100000"/>
                        </a:lnSpc>
                      </a:pPr>
                      <a:endParaRPr sz="8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solidFill>
                      <a:srgbClr val="FDFFC7"/>
                    </a:solidFill>
                  </a:tcPr>
                </a:tc>
                <a:extLst>
                  <a:ext uri="{0D108BD9-81ED-4DB2-BD59-A6C34878D82A}">
                    <a16:rowId xmlns:a16="http://schemas.microsoft.com/office/drawing/2014/main" val="10002"/>
                  </a:ext>
                </a:extLst>
              </a:tr>
              <a:tr h="146552">
                <a:tc>
                  <a:txBody>
                    <a:bodyPr/>
                    <a:lstStyle/>
                    <a:p>
                      <a:pPr>
                        <a:lnSpc>
                          <a:spcPct val="100000"/>
                        </a:lnSpc>
                      </a:pPr>
                      <a:endParaRPr sz="8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12700">
                      <a:solidFill>
                        <a:srgbClr val="25221E"/>
                      </a:solidFill>
                      <a:prstDash val="solid"/>
                    </a:lnB>
                    <a:solidFill>
                      <a:srgbClr val="FDFFC7"/>
                    </a:solidFill>
                  </a:tcPr>
                </a:tc>
                <a:extLst>
                  <a:ext uri="{0D108BD9-81ED-4DB2-BD59-A6C34878D82A}">
                    <a16:rowId xmlns:a16="http://schemas.microsoft.com/office/drawing/2014/main" val="10003"/>
                  </a:ext>
                </a:extLst>
              </a:tr>
              <a:tr h="146548">
                <a:tc>
                  <a:txBody>
                    <a:bodyPr/>
                    <a:lstStyle/>
                    <a:p>
                      <a:pPr>
                        <a:lnSpc>
                          <a:spcPct val="100000"/>
                        </a:lnSpc>
                      </a:pPr>
                      <a:endParaRPr sz="800">
                        <a:latin typeface="Times New Roman"/>
                        <a:cs typeface="Times New Roman"/>
                      </a:endParaRPr>
                    </a:p>
                  </a:txBody>
                  <a:tcPr marL="0" marR="0" marT="0" marB="0">
                    <a:lnL w="6350">
                      <a:solidFill>
                        <a:srgbClr val="25221E"/>
                      </a:solidFill>
                      <a:prstDash val="solid"/>
                    </a:lnL>
                    <a:lnR w="6350">
                      <a:solidFill>
                        <a:srgbClr val="25221E"/>
                      </a:solidFill>
                      <a:prstDash val="solid"/>
                    </a:lnR>
                    <a:lnT w="12700">
                      <a:solidFill>
                        <a:srgbClr val="25221E"/>
                      </a:solidFill>
                      <a:prstDash val="solid"/>
                    </a:lnT>
                    <a:lnB w="6350">
                      <a:solidFill>
                        <a:srgbClr val="25221E"/>
                      </a:solidFill>
                      <a:prstDash val="solid"/>
                    </a:lnB>
                    <a:solidFill>
                      <a:srgbClr val="FDFFC7"/>
                    </a:solidFill>
                  </a:tcPr>
                </a:tc>
                <a:extLst>
                  <a:ext uri="{0D108BD9-81ED-4DB2-BD59-A6C34878D82A}">
                    <a16:rowId xmlns:a16="http://schemas.microsoft.com/office/drawing/2014/main" val="10004"/>
                  </a:ext>
                </a:extLst>
              </a:tr>
              <a:tr h="431446">
                <a:tc>
                  <a:txBody>
                    <a:bodyPr/>
                    <a:lstStyle/>
                    <a:p>
                      <a:pPr marL="27305">
                        <a:lnSpc>
                          <a:spcPts val="1045"/>
                        </a:lnSpc>
                      </a:pPr>
                      <a:r>
                        <a:rPr sz="1200" spc="10" dirty="0">
                          <a:solidFill>
                            <a:srgbClr val="25221E"/>
                          </a:solidFill>
                          <a:latin typeface="Times New Roman"/>
                          <a:cs typeface="Times New Roman"/>
                        </a:rPr>
                        <a:t>I2</a:t>
                      </a:r>
                      <a:endParaRPr sz="1200">
                        <a:latin typeface="Times New Roman"/>
                        <a:cs typeface="Times New Roman"/>
                      </a:endParaRPr>
                    </a:p>
                    <a:p>
                      <a:pPr marL="30480">
                        <a:lnSpc>
                          <a:spcPts val="1140"/>
                        </a:lnSpc>
                      </a:pPr>
                      <a:r>
                        <a:rPr sz="1200" spc="10" dirty="0">
                          <a:solidFill>
                            <a:srgbClr val="25221E"/>
                          </a:solidFill>
                          <a:latin typeface="Times New Roman"/>
                          <a:cs typeface="Times New Roman"/>
                        </a:rPr>
                        <a:t>I1</a:t>
                      </a:r>
                      <a:endParaRPr sz="1200">
                        <a:latin typeface="Times New Roman"/>
                        <a:cs typeface="Times New Roman"/>
                      </a:endParaRPr>
                    </a:p>
                    <a:p>
                      <a:pPr marL="27305">
                        <a:lnSpc>
                          <a:spcPts val="1110"/>
                        </a:lnSpc>
                      </a:pPr>
                      <a:r>
                        <a:rPr sz="1200" spc="10" dirty="0">
                          <a:solidFill>
                            <a:srgbClr val="25221E"/>
                          </a:solidFill>
                          <a:latin typeface="Times New Roman"/>
                          <a:cs typeface="Times New Roman"/>
                        </a:rPr>
                        <a:t>I0</a:t>
                      </a:r>
                      <a:endParaRPr sz="12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5"/>
                  </a:ext>
                </a:extLst>
              </a:tr>
              <a:tr h="143971">
                <a:tc>
                  <a:txBody>
                    <a:bodyPr/>
                    <a:lstStyle/>
                    <a:p>
                      <a:pPr>
                        <a:lnSpc>
                          <a:spcPct val="100000"/>
                        </a:lnSpc>
                      </a:pPr>
                      <a:endParaRPr sz="8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6"/>
                  </a:ext>
                </a:extLst>
              </a:tr>
              <a:tr h="148946">
                <a:tc>
                  <a:txBody>
                    <a:bodyPr/>
                    <a:lstStyle/>
                    <a:p>
                      <a:pPr>
                        <a:lnSpc>
                          <a:spcPct val="100000"/>
                        </a:lnSpc>
                      </a:pPr>
                      <a:endParaRPr sz="8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7"/>
                  </a:ext>
                </a:extLst>
              </a:tr>
              <a:tr h="143878">
                <a:tc>
                  <a:txBody>
                    <a:bodyPr/>
                    <a:lstStyle/>
                    <a:p>
                      <a:pPr>
                        <a:lnSpc>
                          <a:spcPct val="100000"/>
                        </a:lnSpc>
                      </a:pPr>
                      <a:endParaRPr sz="8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8"/>
                  </a:ext>
                </a:extLst>
              </a:tr>
              <a:tr h="143878">
                <a:tc>
                  <a:txBody>
                    <a:bodyPr/>
                    <a:lstStyle/>
                    <a:p>
                      <a:pPr marL="4445" algn="ctr">
                        <a:lnSpc>
                          <a:spcPts val="1035"/>
                        </a:lnSpc>
                      </a:pPr>
                      <a:r>
                        <a:rPr sz="1200" dirty="0">
                          <a:solidFill>
                            <a:srgbClr val="25221E"/>
                          </a:solidFill>
                          <a:latin typeface="Times New Roman"/>
                          <a:cs typeface="Times New Roman"/>
                        </a:rPr>
                        <a:t>X</a:t>
                      </a:r>
                      <a:endParaRPr sz="12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09"/>
                  </a:ext>
                </a:extLst>
              </a:tr>
              <a:tr h="143690">
                <a:tc>
                  <a:txBody>
                    <a:bodyPr/>
                    <a:lstStyle/>
                    <a:p>
                      <a:pPr marL="6350" algn="ctr">
                        <a:lnSpc>
                          <a:spcPts val="1030"/>
                        </a:lnSpc>
                      </a:pPr>
                      <a:r>
                        <a:rPr sz="1200" dirty="0">
                          <a:solidFill>
                            <a:srgbClr val="25221E"/>
                          </a:solidFill>
                          <a:latin typeface="Times New Roman"/>
                          <a:cs typeface="Times New Roman"/>
                        </a:rPr>
                        <a:t>N</a:t>
                      </a:r>
                      <a:endParaRPr sz="12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10"/>
                  </a:ext>
                </a:extLst>
              </a:tr>
              <a:tr h="143878">
                <a:tc>
                  <a:txBody>
                    <a:bodyPr/>
                    <a:lstStyle/>
                    <a:p>
                      <a:pPr algn="ctr">
                        <a:lnSpc>
                          <a:spcPts val="1035"/>
                        </a:lnSpc>
                      </a:pPr>
                      <a:r>
                        <a:rPr sz="1200" dirty="0">
                          <a:solidFill>
                            <a:srgbClr val="25221E"/>
                          </a:solidFill>
                          <a:latin typeface="Times New Roman"/>
                          <a:cs typeface="Times New Roman"/>
                        </a:rPr>
                        <a:t>Z</a:t>
                      </a:r>
                      <a:endParaRPr sz="12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11"/>
                  </a:ext>
                </a:extLst>
              </a:tr>
              <a:tr h="143878">
                <a:tc>
                  <a:txBody>
                    <a:bodyPr/>
                    <a:lstStyle/>
                    <a:p>
                      <a:pPr marL="4445" algn="ctr">
                        <a:lnSpc>
                          <a:spcPts val="1035"/>
                        </a:lnSpc>
                      </a:pPr>
                      <a:r>
                        <a:rPr sz="1200" dirty="0">
                          <a:solidFill>
                            <a:srgbClr val="25221E"/>
                          </a:solidFill>
                          <a:latin typeface="Times New Roman"/>
                          <a:cs typeface="Times New Roman"/>
                        </a:rPr>
                        <a:t>V</a:t>
                      </a:r>
                      <a:endParaRPr sz="12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6350">
                      <a:solidFill>
                        <a:srgbClr val="25221E"/>
                      </a:solidFill>
                      <a:prstDash val="solid"/>
                    </a:lnB>
                  </a:tcPr>
                </a:tc>
                <a:extLst>
                  <a:ext uri="{0D108BD9-81ED-4DB2-BD59-A6C34878D82A}">
                    <a16:rowId xmlns:a16="http://schemas.microsoft.com/office/drawing/2014/main" val="10012"/>
                  </a:ext>
                </a:extLst>
              </a:tr>
              <a:tr h="146599">
                <a:tc>
                  <a:txBody>
                    <a:bodyPr/>
                    <a:lstStyle/>
                    <a:p>
                      <a:pPr marL="6350" algn="ctr">
                        <a:lnSpc>
                          <a:spcPts val="1055"/>
                        </a:lnSpc>
                      </a:pPr>
                      <a:r>
                        <a:rPr sz="1200" dirty="0">
                          <a:solidFill>
                            <a:srgbClr val="25221E"/>
                          </a:solidFill>
                          <a:latin typeface="Times New Roman"/>
                          <a:cs typeface="Times New Roman"/>
                        </a:rPr>
                        <a:t>C</a:t>
                      </a:r>
                      <a:endParaRPr sz="1200">
                        <a:latin typeface="Times New Roman"/>
                        <a:cs typeface="Times New Roman"/>
                      </a:endParaRPr>
                    </a:p>
                  </a:txBody>
                  <a:tcPr marL="0" marR="0" marT="0" marB="0">
                    <a:lnL w="6350">
                      <a:solidFill>
                        <a:srgbClr val="25221E"/>
                      </a:solidFill>
                      <a:prstDash val="solid"/>
                    </a:lnL>
                    <a:lnR w="6350">
                      <a:solidFill>
                        <a:srgbClr val="25221E"/>
                      </a:solidFill>
                      <a:prstDash val="solid"/>
                    </a:lnR>
                    <a:lnT w="6350">
                      <a:solidFill>
                        <a:srgbClr val="25221E"/>
                      </a:solidFill>
                      <a:prstDash val="solid"/>
                    </a:lnT>
                    <a:lnB w="12700">
                      <a:solidFill>
                        <a:srgbClr val="25221E"/>
                      </a:solidFill>
                      <a:prstDash val="solid"/>
                    </a:lnB>
                  </a:tcPr>
                </a:tc>
                <a:extLst>
                  <a:ext uri="{0D108BD9-81ED-4DB2-BD59-A6C34878D82A}">
                    <a16:rowId xmlns:a16="http://schemas.microsoft.com/office/drawing/2014/main" val="10013"/>
                  </a:ext>
                </a:extLst>
              </a:tr>
            </a:tbl>
          </a:graphicData>
        </a:graphic>
      </p:graphicFrame>
      <p:sp>
        <p:nvSpPr>
          <p:cNvPr id="40" name="object 40"/>
          <p:cNvSpPr txBox="1"/>
          <p:nvPr/>
        </p:nvSpPr>
        <p:spPr>
          <a:xfrm>
            <a:off x="1131038" y="1853715"/>
            <a:ext cx="2814320" cy="207010"/>
          </a:xfrm>
          <a:prstGeom prst="rect">
            <a:avLst/>
          </a:prstGeom>
        </p:spPr>
        <p:txBody>
          <a:bodyPr vert="horz" wrap="square" lIns="0" tIns="17145" rIns="0" bIns="0" rtlCol="0">
            <a:spAutoFit/>
          </a:bodyPr>
          <a:lstStyle/>
          <a:p>
            <a:pPr marL="12700">
              <a:lnSpc>
                <a:spcPct val="100000"/>
              </a:lnSpc>
              <a:spcBef>
                <a:spcPts val="135"/>
              </a:spcBef>
              <a:tabLst>
                <a:tab pos="1208405" algn="l"/>
                <a:tab pos="1969135" algn="l"/>
                <a:tab pos="2725420" algn="l"/>
              </a:tabLst>
            </a:pPr>
            <a:r>
              <a:rPr sz="1150" spc="-55" dirty="0">
                <a:solidFill>
                  <a:srgbClr val="25221E"/>
                </a:solidFill>
                <a:latin typeface="Times New Roman"/>
                <a:cs typeface="Times New Roman"/>
              </a:rPr>
              <a:t>3</a:t>
            </a:r>
            <a:r>
              <a:rPr sz="1150" spc="15" dirty="0">
                <a:solidFill>
                  <a:srgbClr val="25221E"/>
                </a:solidFill>
                <a:latin typeface="Times New Roman"/>
                <a:cs typeface="Times New Roman"/>
              </a:rPr>
              <a:t>1</a:t>
            </a:r>
            <a:r>
              <a:rPr sz="1150" dirty="0">
                <a:solidFill>
                  <a:srgbClr val="25221E"/>
                </a:solidFill>
                <a:latin typeface="Times New Roman"/>
                <a:cs typeface="Times New Roman"/>
              </a:rPr>
              <a:t>	</a:t>
            </a:r>
            <a:r>
              <a:rPr sz="1150" spc="-55" dirty="0">
                <a:solidFill>
                  <a:srgbClr val="25221E"/>
                </a:solidFill>
                <a:latin typeface="Times New Roman"/>
                <a:cs typeface="Times New Roman"/>
              </a:rPr>
              <a:t>1</a:t>
            </a:r>
            <a:r>
              <a:rPr sz="1150" spc="15" dirty="0">
                <a:solidFill>
                  <a:srgbClr val="25221E"/>
                </a:solidFill>
                <a:latin typeface="Times New Roman"/>
                <a:cs typeface="Times New Roman"/>
              </a:rPr>
              <a:t>6</a:t>
            </a:r>
            <a:r>
              <a:rPr sz="1150" spc="40" dirty="0">
                <a:solidFill>
                  <a:srgbClr val="25221E"/>
                </a:solidFill>
                <a:latin typeface="Times New Roman"/>
                <a:cs typeface="Times New Roman"/>
              </a:rPr>
              <a:t> </a:t>
            </a:r>
            <a:r>
              <a:rPr sz="1150" spc="15" dirty="0">
                <a:solidFill>
                  <a:srgbClr val="25221E"/>
                </a:solidFill>
                <a:latin typeface="Times New Roman"/>
                <a:cs typeface="Times New Roman"/>
              </a:rPr>
              <a:t>15</a:t>
            </a:r>
            <a:r>
              <a:rPr sz="1150" dirty="0">
                <a:solidFill>
                  <a:srgbClr val="25221E"/>
                </a:solidFill>
                <a:latin typeface="Times New Roman"/>
                <a:cs typeface="Times New Roman"/>
              </a:rPr>
              <a:t>	</a:t>
            </a:r>
            <a:r>
              <a:rPr sz="1150" spc="15" dirty="0">
                <a:solidFill>
                  <a:srgbClr val="25221E"/>
                </a:solidFill>
                <a:latin typeface="Times New Roman"/>
                <a:cs typeface="Times New Roman"/>
              </a:rPr>
              <a:t>8</a:t>
            </a:r>
            <a:r>
              <a:rPr sz="1150" spc="40" dirty="0">
                <a:solidFill>
                  <a:srgbClr val="25221E"/>
                </a:solidFill>
                <a:latin typeface="Times New Roman"/>
                <a:cs typeface="Times New Roman"/>
              </a:rPr>
              <a:t> </a:t>
            </a:r>
            <a:r>
              <a:rPr sz="1150" spc="15" dirty="0">
                <a:solidFill>
                  <a:srgbClr val="25221E"/>
                </a:solidFill>
                <a:latin typeface="Times New Roman"/>
                <a:cs typeface="Times New Roman"/>
              </a:rPr>
              <a:t>7</a:t>
            </a:r>
            <a:r>
              <a:rPr sz="1150" dirty="0">
                <a:solidFill>
                  <a:srgbClr val="25221E"/>
                </a:solidFill>
                <a:latin typeface="Times New Roman"/>
                <a:cs typeface="Times New Roman"/>
              </a:rPr>
              <a:t>	</a:t>
            </a:r>
            <a:r>
              <a:rPr sz="1150" spc="15" dirty="0">
                <a:solidFill>
                  <a:srgbClr val="25221E"/>
                </a:solidFill>
                <a:latin typeface="Times New Roman"/>
                <a:cs typeface="Times New Roman"/>
              </a:rPr>
              <a:t>0</a:t>
            </a:r>
            <a:endParaRPr sz="115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714CD-9593-4C74-B9DC-9CEB9145704E}"/>
              </a:ext>
            </a:extLst>
          </p:cNvPr>
          <p:cNvSpPr>
            <a:spLocks noGrp="1"/>
          </p:cNvSpPr>
          <p:nvPr>
            <p:ph type="title"/>
          </p:nvPr>
        </p:nvSpPr>
        <p:spPr/>
        <p:txBody>
          <a:bodyPr/>
          <a:lstStyle/>
          <a:p>
            <a:r>
              <a:rPr lang="es-ES" dirty="0"/>
              <a:t>Ejecución de Instrucciones</a:t>
            </a:r>
          </a:p>
        </p:txBody>
      </p:sp>
      <p:sp>
        <p:nvSpPr>
          <p:cNvPr id="3" name="Marcador de contenido 2">
            <a:extLst>
              <a:ext uri="{FF2B5EF4-FFF2-40B4-BE49-F238E27FC236}">
                <a16:creationId xmlns:a16="http://schemas.microsoft.com/office/drawing/2014/main" id="{9F835434-F69D-405F-8496-C23D7A3977AA}"/>
              </a:ext>
            </a:extLst>
          </p:cNvPr>
          <p:cNvSpPr>
            <a:spLocks noGrp="1"/>
          </p:cNvSpPr>
          <p:nvPr>
            <p:ph idx="1"/>
          </p:nvPr>
        </p:nvSpPr>
        <p:spPr>
          <a:xfrm>
            <a:off x="457200" y="1447800"/>
            <a:ext cx="8058150" cy="4729163"/>
          </a:xfrm>
        </p:spPr>
        <p:txBody>
          <a:bodyPr>
            <a:normAutofit/>
          </a:bodyPr>
          <a:lstStyle/>
          <a:p>
            <a:r>
              <a:rPr lang="es-ES" sz="1800" dirty="0">
                <a:effectLst/>
                <a:latin typeface="Arial" panose="020B0604020202020204" pitchFamily="34" charset="0"/>
                <a:ea typeface="Times New Roman" panose="02020603050405020304" pitchFamily="18" charset="0"/>
                <a:cs typeface="Times New Roman" panose="02020603050405020304" pitchFamily="18" charset="0"/>
              </a:rPr>
              <a:t>La unidad de control de la computadora es la que establece el funcionamiento del mismo. Este funcionamiento está basado en una secuencia sencilla, que se repite a alta velocidad (cientos de millones de veces por segundo).</a:t>
            </a:r>
          </a:p>
          <a:p>
            <a:endParaRPr lang="es-ES" sz="1800" dirty="0">
              <a:latin typeface="Arial" panose="020B0604020202020204" pitchFamily="34" charset="0"/>
              <a:cs typeface="Times New Roman" panose="02020603050405020304" pitchFamily="18" charset="0"/>
            </a:endParaRPr>
          </a:p>
          <a:p>
            <a:endParaRPr lang="es-ES" sz="1800" dirty="0">
              <a:latin typeface="Arial" panose="020B0604020202020204" pitchFamily="34" charset="0"/>
              <a:cs typeface="Times New Roman" panose="02020603050405020304" pitchFamily="18" charset="0"/>
            </a:endParaRPr>
          </a:p>
          <a:p>
            <a:endParaRPr lang="es-ES" sz="1800" dirty="0">
              <a:latin typeface="Arial" panose="020B0604020202020204" pitchFamily="34" charset="0"/>
              <a:cs typeface="Times New Roman" panose="02020603050405020304" pitchFamily="18" charset="0"/>
            </a:endParaRPr>
          </a:p>
          <a:p>
            <a:pPr marL="1226185" indent="0">
              <a:lnSpc>
                <a:spcPts val="1135"/>
              </a:lnSpc>
              <a:buNone/>
            </a:pP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1226185" indent="0">
              <a:lnSpc>
                <a:spcPts val="1135"/>
              </a:lnSpc>
              <a:buNone/>
            </a:pP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1226185" indent="0">
              <a:lnSpc>
                <a:spcPts val="1135"/>
              </a:lnSpc>
              <a:buNone/>
            </a:pPr>
            <a:endParaRPr lang="es-ES" sz="2400" dirty="0">
              <a:latin typeface="Arial" panose="020B0604020202020204" pitchFamily="34" charset="0"/>
              <a:ea typeface="Times New Roman" panose="02020603050405020304" pitchFamily="18" charset="0"/>
              <a:cs typeface="Times New Roman" panose="02020603050405020304" pitchFamily="18" charset="0"/>
            </a:endParaRPr>
          </a:p>
          <a:p>
            <a:pPr marL="1226185" indent="0">
              <a:lnSpc>
                <a:spcPts val="1135"/>
              </a:lnSpc>
              <a:buNone/>
            </a:pP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1226185" indent="0">
              <a:lnSpc>
                <a:spcPts val="1135"/>
              </a:lnSpc>
              <a:buNone/>
            </a:pPr>
            <a:r>
              <a:rPr lang="es-ES" sz="1400" b="1"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400" b="1" spc="-3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400" b="1" dirty="0">
                <a:effectLst/>
                <a:latin typeface="Arial" panose="020B0604020202020204" pitchFamily="34" charset="0"/>
                <a:ea typeface="Times New Roman" panose="02020603050405020304" pitchFamily="18" charset="0"/>
                <a:cs typeface="Times New Roman" panose="02020603050405020304" pitchFamily="18" charset="0"/>
              </a:rPr>
              <a:t>tres</a:t>
            </a:r>
            <a:r>
              <a:rPr lang="es-ES" sz="1400" b="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400" b="1" dirty="0">
                <a:effectLst/>
                <a:latin typeface="Arial" panose="020B0604020202020204" pitchFamily="34" charset="0"/>
                <a:ea typeface="Times New Roman" panose="02020603050405020304" pitchFamily="18" charset="0"/>
                <a:cs typeface="Times New Roman" panose="02020603050405020304" pitchFamily="18" charset="0"/>
              </a:rPr>
              <a:t>mecanismos</a:t>
            </a:r>
            <a:r>
              <a:rPr lang="es-ES" sz="1400" b="1"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400" b="1" dirty="0">
                <a:effectLst/>
                <a:latin typeface="Arial" panose="020B0604020202020204" pitchFamily="34" charset="0"/>
                <a:ea typeface="Times New Roman" panose="02020603050405020304" pitchFamily="18" charset="0"/>
                <a:cs typeface="Times New Roman" panose="02020603050405020304" pitchFamily="18" charset="0"/>
              </a:rPr>
              <a:t>básicos</a:t>
            </a:r>
            <a:r>
              <a:rPr lang="es-ES" sz="1400" b="1"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400" b="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400" b="1" spc="-25"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400" b="1" dirty="0">
                <a:effectLst/>
                <a:latin typeface="Arial" panose="020B0604020202020204" pitchFamily="34" charset="0"/>
                <a:ea typeface="Times New Roman" panose="02020603050405020304" pitchFamily="18" charset="0"/>
                <a:cs typeface="Times New Roman" panose="02020603050405020304" pitchFamily="18" charset="0"/>
              </a:rPr>
              <a:t>ruptura</a:t>
            </a:r>
            <a:r>
              <a:rPr lang="es-ES" sz="1400" b="1"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400" b="1" dirty="0">
                <a:effectLst/>
                <a:latin typeface="Arial" panose="020B0604020202020204" pitchFamily="34" charset="0"/>
                <a:ea typeface="Times New Roman" panose="02020603050405020304" pitchFamily="18" charset="0"/>
                <a:cs typeface="Times New Roman" panose="02020603050405020304" pitchFamily="18" charset="0"/>
              </a:rPr>
              <a:t>de</a:t>
            </a:r>
            <a:r>
              <a:rPr lang="es-ES" sz="1400" b="1"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400" b="1" dirty="0">
                <a:effectLst/>
                <a:latin typeface="Arial" panose="020B0604020202020204" pitchFamily="34" charset="0"/>
                <a:ea typeface="Times New Roman" panose="02020603050405020304" pitchFamily="18" charset="0"/>
                <a:cs typeface="Times New Roman" panose="02020603050405020304" pitchFamily="18" charset="0"/>
              </a:rPr>
              <a:t>secuencia</a:t>
            </a:r>
            <a:r>
              <a:rPr lang="es-ES" sz="1400" b="1"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400" b="1" dirty="0">
                <a:effectLst/>
                <a:latin typeface="Arial" panose="020B0604020202020204" pitchFamily="34" charset="0"/>
                <a:ea typeface="Times New Roman" panose="02020603050405020304" pitchFamily="18" charset="0"/>
                <a:cs typeface="Times New Roman" panose="02020603050405020304" pitchFamily="18" charset="0"/>
              </a:rPr>
              <a:t>son</a:t>
            </a:r>
            <a:r>
              <a:rPr lang="es-ES" sz="1400" b="1"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400" b="1" dirty="0">
                <a:effectLst/>
                <a:latin typeface="Arial" panose="020B0604020202020204" pitchFamily="34" charset="0"/>
                <a:ea typeface="Times New Roman" panose="02020603050405020304" pitchFamily="18" charset="0"/>
                <a:cs typeface="Times New Roman" panose="02020603050405020304" pitchFamily="18" charset="0"/>
              </a:rPr>
              <a:t>los</a:t>
            </a:r>
            <a:r>
              <a:rPr lang="es-ES" sz="1400" b="1" spc="-2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400" b="1" spc="-10" dirty="0">
                <a:effectLst/>
                <a:latin typeface="Arial" panose="020B0604020202020204" pitchFamily="34" charset="0"/>
                <a:ea typeface="Times New Roman" panose="02020603050405020304" pitchFamily="18" charset="0"/>
                <a:cs typeface="Times New Roman" panose="02020603050405020304" pitchFamily="18" charset="0"/>
              </a:rPr>
              <a:t>siguientes:</a:t>
            </a:r>
            <a:endParaRPr lang="es-ES" sz="1400" b="1" dirty="0">
              <a:effectLst/>
              <a:latin typeface="Times New Roman" panose="02020603050405020304" pitchFamily="18" charset="0"/>
              <a:ea typeface="Times New Roman" panose="02020603050405020304" pitchFamily="18" charset="0"/>
            </a:endParaRPr>
          </a:p>
          <a:p>
            <a:pPr marL="342900" marR="1076960" lvl="1" indent="0">
              <a:lnSpc>
                <a:spcPct val="103000"/>
              </a:lnSpc>
              <a:buSzPts val="1000"/>
              <a:buNone/>
              <a:tabLst>
                <a:tab pos="1397635" algn="l"/>
                <a:tab pos="1398270" algn="l"/>
              </a:tabLst>
            </a:pPr>
            <a:r>
              <a:rPr lang="es-ES" sz="1400" dirty="0">
                <a:effectLst/>
                <a:latin typeface="Arial" panose="020B0604020202020204" pitchFamily="34" charset="0"/>
                <a:ea typeface="Verdana" panose="020B0604030504040204" pitchFamily="34" charset="0"/>
                <a:cs typeface="Times New Roman" panose="02020603050405020304" pitchFamily="18" charset="0"/>
              </a:rPr>
              <a:t>- Las instrucciones máquina de salto o bifurcación, </a:t>
            </a:r>
            <a:endParaRPr lang="es-ES" sz="1400" dirty="0">
              <a:effectLst/>
              <a:latin typeface="Times New Roman" panose="02020603050405020304" pitchFamily="18" charset="0"/>
              <a:ea typeface="Verdana" panose="020B0604030504040204" pitchFamily="34" charset="0"/>
              <a:cs typeface="Verdana" panose="020B0604030504040204" pitchFamily="34" charset="0"/>
            </a:endParaRPr>
          </a:p>
          <a:p>
            <a:pPr marL="0" lvl="0" indent="0">
              <a:lnSpc>
                <a:spcPts val="1135"/>
              </a:lnSpc>
              <a:buSzPts val="1000"/>
              <a:buNone/>
              <a:tabLst>
                <a:tab pos="1397635" algn="l"/>
                <a:tab pos="1398270" algn="l"/>
              </a:tabLst>
            </a:pPr>
            <a:r>
              <a:rPr lang="es-ES" sz="1400" dirty="0">
                <a:latin typeface="Arial" panose="020B0604020202020204" pitchFamily="34" charset="0"/>
                <a:ea typeface="Verdana" panose="020B0604030504040204" pitchFamily="34" charset="0"/>
                <a:cs typeface="Times New Roman" panose="02020603050405020304" pitchFamily="18" charset="0"/>
              </a:rPr>
              <a:t>    - </a:t>
            </a:r>
            <a:r>
              <a:rPr lang="es-ES" sz="1400" dirty="0">
                <a:effectLst/>
                <a:latin typeface="Arial" panose="020B0604020202020204" pitchFamily="34" charset="0"/>
                <a:ea typeface="Verdana" panose="020B0604030504040204" pitchFamily="34" charset="0"/>
                <a:cs typeface="Times New Roman" panose="02020603050405020304" pitchFamily="18" charset="0"/>
              </a:rPr>
              <a:t>Las</a:t>
            </a:r>
            <a:r>
              <a:rPr lang="es-ES" sz="1400" spc="60"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interrupciones</a:t>
            </a:r>
            <a:r>
              <a:rPr lang="es-ES" sz="1400" spc="7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externas</a:t>
            </a:r>
            <a:r>
              <a:rPr lang="es-ES" sz="1400" spc="80"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o</a:t>
            </a:r>
            <a:r>
              <a:rPr lang="es-ES" sz="1400" spc="70"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internas,</a:t>
            </a:r>
            <a:r>
              <a:rPr lang="es-ES" sz="1400" spc="70" dirty="0">
                <a:effectLst/>
                <a:latin typeface="Arial" panose="020B0604020202020204" pitchFamily="34" charset="0"/>
                <a:ea typeface="Verdana" panose="020B0604030504040204" pitchFamily="34" charset="0"/>
                <a:cs typeface="Times New Roman" panose="02020603050405020304" pitchFamily="18" charset="0"/>
              </a:rPr>
              <a:t> </a:t>
            </a:r>
          </a:p>
          <a:p>
            <a:pPr marL="0" lvl="0" indent="0">
              <a:lnSpc>
                <a:spcPts val="1135"/>
              </a:lnSpc>
              <a:buSzPts val="1000"/>
              <a:buNone/>
              <a:tabLst>
                <a:tab pos="1397635" algn="l"/>
                <a:tab pos="1398270" algn="l"/>
              </a:tabLst>
            </a:pPr>
            <a:r>
              <a:rPr lang="es-ES" sz="1400" dirty="0">
                <a:effectLst/>
                <a:latin typeface="Arial" panose="020B0604020202020204" pitchFamily="34" charset="0"/>
                <a:ea typeface="Verdana" panose="020B0604030504040204" pitchFamily="34" charset="0"/>
                <a:cs typeface="Times New Roman" panose="02020603050405020304" pitchFamily="18" charset="0"/>
              </a:rPr>
              <a:t>    - La</a:t>
            </a:r>
            <a:r>
              <a:rPr lang="es-ES" sz="1400" spc="13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instrucción</a:t>
            </a:r>
            <a:r>
              <a:rPr lang="es-ES" sz="1400" spc="130"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de</a:t>
            </a:r>
            <a:r>
              <a:rPr lang="es-ES" sz="1400" spc="135"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máquina</a:t>
            </a:r>
            <a:r>
              <a:rPr lang="es-ES" sz="1400" spc="130" dirty="0">
                <a:effectLst/>
                <a:latin typeface="Arial" panose="020B0604020202020204" pitchFamily="34" charset="0"/>
                <a:ea typeface="Verdana" panose="020B0604030504040204" pitchFamily="34" charset="0"/>
                <a:cs typeface="Times New Roman" panose="02020603050405020304" pitchFamily="18" charset="0"/>
              </a:rPr>
              <a:t> </a:t>
            </a:r>
            <a:r>
              <a:rPr lang="es-ES" sz="1400" dirty="0">
                <a:effectLst/>
                <a:latin typeface="Arial" panose="020B0604020202020204" pitchFamily="34" charset="0"/>
                <a:ea typeface="Verdana" panose="020B0604030504040204" pitchFamily="34" charset="0"/>
                <a:cs typeface="Times New Roman" panose="02020603050405020304" pitchFamily="18" charset="0"/>
              </a:rPr>
              <a:t>«</a:t>
            </a:r>
            <a:r>
              <a:rPr lang="es-ES" sz="1400" b="1" dirty="0">
                <a:effectLst/>
                <a:latin typeface="Arial" panose="020B0604020202020204" pitchFamily="34" charset="0"/>
                <a:ea typeface="Verdana" panose="020B0604030504040204" pitchFamily="34" charset="0"/>
                <a:cs typeface="Times New Roman" panose="02020603050405020304" pitchFamily="18" charset="0"/>
              </a:rPr>
              <a:t>TRAP</a:t>
            </a:r>
            <a:r>
              <a:rPr lang="es-ES" sz="1400" dirty="0">
                <a:effectLst/>
                <a:latin typeface="Arial" panose="020B0604020202020204" pitchFamily="34" charset="0"/>
                <a:ea typeface="Verdana" panose="020B0604030504040204" pitchFamily="34" charset="0"/>
                <a:cs typeface="Times New Roman" panose="02020603050405020304" pitchFamily="18" charset="0"/>
              </a:rPr>
              <a:t>»</a:t>
            </a:r>
            <a:r>
              <a:rPr lang="es-E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400" dirty="0">
              <a:effectLst/>
              <a:latin typeface="Times New Roman" panose="02020603050405020304" pitchFamily="18" charset="0"/>
              <a:ea typeface="Times New Roman" panose="02020603050405020304" pitchFamily="18" charset="0"/>
            </a:endParaRPr>
          </a:p>
          <a:p>
            <a:endParaRPr lang="es-ES" dirty="0"/>
          </a:p>
        </p:txBody>
      </p:sp>
      <p:pic>
        <p:nvPicPr>
          <p:cNvPr id="6" name="image8.png">
            <a:extLst>
              <a:ext uri="{FF2B5EF4-FFF2-40B4-BE49-F238E27FC236}">
                <a16:creationId xmlns:a16="http://schemas.microsoft.com/office/drawing/2014/main" id="{45E121B3-A2F0-4C1B-896B-AEDC84798C5A}"/>
              </a:ext>
            </a:extLst>
          </p:cNvPr>
          <p:cNvPicPr>
            <a:picLocks noChangeAspect="1"/>
          </p:cNvPicPr>
          <p:nvPr/>
        </p:nvPicPr>
        <p:blipFill>
          <a:blip r:embed="rId3" cstate="print"/>
          <a:stretch>
            <a:fillRect/>
          </a:stretch>
        </p:blipFill>
        <p:spPr>
          <a:xfrm>
            <a:off x="2209800" y="2667000"/>
            <a:ext cx="3924935" cy="1190625"/>
          </a:xfrm>
          <a:prstGeom prst="rect">
            <a:avLst/>
          </a:prstGeom>
        </p:spPr>
      </p:pic>
    </p:spTree>
    <p:extLst>
      <p:ext uri="{BB962C8B-B14F-4D97-AF65-F5344CB8AC3E}">
        <p14:creationId xmlns:p14="http://schemas.microsoft.com/office/powerpoint/2010/main" val="201790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189178"/>
            <a:ext cx="7590421" cy="536044"/>
          </a:xfrm>
          <a:prstGeom prst="rect">
            <a:avLst/>
          </a:prstGeom>
        </p:spPr>
        <p:txBody>
          <a:bodyPr vert="horz" wrap="square" lIns="0" tIns="12700" rIns="0" bIns="0" rtlCol="0">
            <a:spAutoFit/>
          </a:bodyPr>
          <a:lstStyle/>
          <a:p>
            <a:pPr marL="12700">
              <a:lnSpc>
                <a:spcPct val="100000"/>
              </a:lnSpc>
              <a:spcBef>
                <a:spcPts val="100"/>
              </a:spcBef>
            </a:pPr>
            <a:r>
              <a:rPr lang="es-ES" sz="3400" spc="-5" dirty="0">
                <a:latin typeface="Arial"/>
                <a:cs typeface="Arial"/>
              </a:rPr>
              <a:t>Niveles de Ejecución: Seguridad</a:t>
            </a:r>
            <a:endParaRPr sz="3400" dirty="0">
              <a:latin typeface="Arial"/>
              <a:cs typeface="Arial"/>
            </a:endParaRPr>
          </a:p>
        </p:txBody>
      </p:sp>
      <p:sp>
        <p:nvSpPr>
          <p:cNvPr id="62" name="object 62"/>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dirty="0"/>
              <a:t>Sistemas</a:t>
            </a:r>
            <a:r>
              <a:rPr spc="-70" dirty="0"/>
              <a:t> </a:t>
            </a:r>
            <a:r>
              <a:rPr spc="-5" dirty="0"/>
              <a:t>Operativos</a:t>
            </a:r>
          </a:p>
        </p:txBody>
      </p:sp>
      <p:sp>
        <p:nvSpPr>
          <p:cNvPr id="63" name="object 63"/>
          <p:cNvSpPr txBox="1">
            <a:spLocks noGrp="1"/>
          </p:cNvSpPr>
          <p:nvPr>
            <p:ph type="sldNum" sz="quarter" idx="12"/>
          </p:nvPr>
        </p:nvSpPr>
        <p:spPr>
          <a:prstGeom prst="rect">
            <a:avLst/>
          </a:prstGeom>
        </p:spPr>
        <p:txBody>
          <a:bodyPr vert="horz" wrap="square" lIns="0" tIns="20955" rIns="0" bIns="0" rtlCol="0">
            <a:spAutoFit/>
          </a:bodyPr>
          <a:lstStyle/>
          <a:p>
            <a:pPr marL="51435">
              <a:lnSpc>
                <a:spcPct val="100000"/>
              </a:lnSpc>
              <a:spcBef>
                <a:spcPts val="165"/>
              </a:spcBef>
            </a:pPr>
            <a:fld id="{81D60167-4931-47E6-BA6A-407CBD079E47}" type="slidenum">
              <a:rPr spc="-25" dirty="0">
                <a:latin typeface="Trebuchet MS"/>
                <a:cs typeface="Trebuchet MS"/>
              </a:rPr>
              <a:t>9</a:t>
            </a:fld>
            <a:endParaRPr spc="-25" dirty="0">
              <a:latin typeface="Trebuchet MS"/>
              <a:cs typeface="Trebuchet MS"/>
            </a:endParaRPr>
          </a:p>
        </p:txBody>
      </p:sp>
      <p:sp>
        <p:nvSpPr>
          <p:cNvPr id="4" name="object 4"/>
          <p:cNvSpPr/>
          <p:nvPr/>
        </p:nvSpPr>
        <p:spPr>
          <a:xfrm>
            <a:off x="3060662" y="3909254"/>
            <a:ext cx="559996" cy="1004372"/>
          </a:xfrm>
          <a:prstGeom prst="rect">
            <a:avLst/>
          </a:prstGeom>
          <a:blipFill>
            <a:blip r:embed="rId3" cstate="print"/>
            <a:stretch>
              <a:fillRect/>
            </a:stretch>
          </a:blipFill>
        </p:spPr>
        <p:txBody>
          <a:bodyPr wrap="square" lIns="0" tIns="0" rIns="0" bIns="0" rtlCol="0"/>
          <a:lstStyle/>
          <a:p>
            <a:endParaRPr/>
          </a:p>
        </p:txBody>
      </p:sp>
      <p:grpSp>
        <p:nvGrpSpPr>
          <p:cNvPr id="5" name="object 5"/>
          <p:cNvGrpSpPr/>
          <p:nvPr/>
        </p:nvGrpSpPr>
        <p:grpSpPr>
          <a:xfrm>
            <a:off x="893795" y="4093171"/>
            <a:ext cx="437515" cy="534035"/>
            <a:chOff x="893795" y="4093171"/>
            <a:chExt cx="437515" cy="534035"/>
          </a:xfrm>
        </p:grpSpPr>
        <p:sp>
          <p:nvSpPr>
            <p:cNvPr id="6" name="object 6"/>
            <p:cNvSpPr/>
            <p:nvPr/>
          </p:nvSpPr>
          <p:spPr>
            <a:xfrm>
              <a:off x="903202" y="4102080"/>
              <a:ext cx="419100" cy="516255"/>
            </a:xfrm>
            <a:custGeom>
              <a:avLst/>
              <a:gdLst/>
              <a:ahLst/>
              <a:cxnLst/>
              <a:rect l="l" t="t" r="r" b="b"/>
              <a:pathLst>
                <a:path w="419100" h="516254">
                  <a:moveTo>
                    <a:pt x="418539" y="0"/>
                  </a:moveTo>
                  <a:lnTo>
                    <a:pt x="0" y="0"/>
                  </a:lnTo>
                  <a:lnTo>
                    <a:pt x="0" y="515791"/>
                  </a:lnTo>
                  <a:lnTo>
                    <a:pt x="418539" y="515791"/>
                  </a:lnTo>
                  <a:lnTo>
                    <a:pt x="418539" y="0"/>
                  </a:lnTo>
                  <a:close/>
                </a:path>
              </a:pathLst>
            </a:custGeom>
            <a:solidFill>
              <a:srgbClr val="ACDC7E"/>
            </a:solidFill>
          </p:spPr>
          <p:txBody>
            <a:bodyPr wrap="square" lIns="0" tIns="0" rIns="0" bIns="0" rtlCol="0"/>
            <a:lstStyle/>
            <a:p>
              <a:endParaRPr/>
            </a:p>
          </p:txBody>
        </p:sp>
        <p:sp>
          <p:nvSpPr>
            <p:cNvPr id="7" name="object 7"/>
            <p:cNvSpPr/>
            <p:nvPr/>
          </p:nvSpPr>
          <p:spPr>
            <a:xfrm>
              <a:off x="893787" y="4093171"/>
              <a:ext cx="437515" cy="534035"/>
            </a:xfrm>
            <a:custGeom>
              <a:avLst/>
              <a:gdLst/>
              <a:ahLst/>
              <a:cxnLst/>
              <a:rect l="l" t="t" r="r" b="b"/>
              <a:pathLst>
                <a:path w="437515" h="534035">
                  <a:moveTo>
                    <a:pt x="437324" y="0"/>
                  </a:moveTo>
                  <a:lnTo>
                    <a:pt x="437299" y="8928"/>
                  </a:lnTo>
                  <a:lnTo>
                    <a:pt x="432638" y="8928"/>
                  </a:lnTo>
                  <a:lnTo>
                    <a:pt x="432638" y="4483"/>
                  </a:lnTo>
                  <a:lnTo>
                    <a:pt x="437299" y="8928"/>
                  </a:lnTo>
                  <a:lnTo>
                    <a:pt x="437299" y="0"/>
                  </a:lnTo>
                  <a:lnTo>
                    <a:pt x="427939" y="0"/>
                  </a:lnTo>
                  <a:lnTo>
                    <a:pt x="418566" y="38"/>
                  </a:lnTo>
                  <a:lnTo>
                    <a:pt x="418566" y="17818"/>
                  </a:lnTo>
                  <a:lnTo>
                    <a:pt x="418566" y="515658"/>
                  </a:lnTo>
                  <a:lnTo>
                    <a:pt x="18808" y="515658"/>
                  </a:lnTo>
                  <a:lnTo>
                    <a:pt x="18808" y="17818"/>
                  </a:lnTo>
                  <a:lnTo>
                    <a:pt x="418566" y="17818"/>
                  </a:lnTo>
                  <a:lnTo>
                    <a:pt x="418566" y="38"/>
                  </a:lnTo>
                  <a:lnTo>
                    <a:pt x="9448" y="38"/>
                  </a:lnTo>
                  <a:lnTo>
                    <a:pt x="0" y="0"/>
                  </a:lnTo>
                  <a:lnTo>
                    <a:pt x="0" y="8940"/>
                  </a:lnTo>
                  <a:lnTo>
                    <a:pt x="0" y="524700"/>
                  </a:lnTo>
                  <a:lnTo>
                    <a:pt x="4521" y="524700"/>
                  </a:lnTo>
                  <a:lnTo>
                    <a:pt x="4521" y="529005"/>
                  </a:lnTo>
                  <a:lnTo>
                    <a:pt x="0" y="524700"/>
                  </a:lnTo>
                  <a:lnTo>
                    <a:pt x="0" y="533641"/>
                  </a:lnTo>
                  <a:lnTo>
                    <a:pt x="9410" y="533641"/>
                  </a:lnTo>
                  <a:lnTo>
                    <a:pt x="9194" y="533438"/>
                  </a:lnTo>
                  <a:lnTo>
                    <a:pt x="423062" y="533438"/>
                  </a:lnTo>
                  <a:lnTo>
                    <a:pt x="427939" y="533438"/>
                  </a:lnTo>
                  <a:lnTo>
                    <a:pt x="428142" y="533438"/>
                  </a:lnTo>
                  <a:lnTo>
                    <a:pt x="427939" y="533641"/>
                  </a:lnTo>
                  <a:lnTo>
                    <a:pt x="437324" y="533641"/>
                  </a:lnTo>
                  <a:lnTo>
                    <a:pt x="437324" y="524700"/>
                  </a:lnTo>
                  <a:lnTo>
                    <a:pt x="432816" y="529005"/>
                  </a:lnTo>
                  <a:lnTo>
                    <a:pt x="432816" y="524548"/>
                  </a:lnTo>
                  <a:lnTo>
                    <a:pt x="437324" y="524548"/>
                  </a:lnTo>
                  <a:lnTo>
                    <a:pt x="437324" y="8940"/>
                  </a:lnTo>
                  <a:lnTo>
                    <a:pt x="437324" y="0"/>
                  </a:lnTo>
                  <a:close/>
                </a:path>
              </a:pathLst>
            </a:custGeom>
            <a:solidFill>
              <a:srgbClr val="25221E"/>
            </a:solidFill>
          </p:spPr>
          <p:txBody>
            <a:bodyPr wrap="square" lIns="0" tIns="0" rIns="0" bIns="0" rtlCol="0"/>
            <a:lstStyle/>
            <a:p>
              <a:endParaRPr/>
            </a:p>
          </p:txBody>
        </p:sp>
      </p:grpSp>
      <p:sp>
        <p:nvSpPr>
          <p:cNvPr id="8" name="object 8"/>
          <p:cNvSpPr txBox="1"/>
          <p:nvPr/>
        </p:nvSpPr>
        <p:spPr>
          <a:xfrm>
            <a:off x="600119" y="4519807"/>
            <a:ext cx="311150" cy="149225"/>
          </a:xfrm>
          <a:prstGeom prst="rect">
            <a:avLst/>
          </a:prstGeom>
        </p:spPr>
        <p:txBody>
          <a:bodyPr vert="horz" wrap="square" lIns="0" tIns="13970" rIns="0" bIns="0" rtlCol="0">
            <a:spAutoFit/>
          </a:bodyPr>
          <a:lstStyle/>
          <a:p>
            <a:pPr marL="38100">
              <a:lnSpc>
                <a:spcPct val="100000"/>
              </a:lnSpc>
              <a:spcBef>
                <a:spcPts val="110"/>
              </a:spcBef>
            </a:pPr>
            <a:r>
              <a:rPr sz="800" spc="20" dirty="0">
                <a:solidFill>
                  <a:srgbClr val="25221E"/>
                </a:solidFill>
                <a:latin typeface="Times New Roman"/>
                <a:cs typeface="Times New Roman"/>
              </a:rPr>
              <a:t>2</a:t>
            </a:r>
            <a:r>
              <a:rPr sz="975" spc="30" baseline="34188" dirty="0">
                <a:solidFill>
                  <a:srgbClr val="25221E"/>
                </a:solidFill>
                <a:latin typeface="Times New Roman"/>
                <a:cs typeface="Times New Roman"/>
              </a:rPr>
              <a:t>31</a:t>
            </a:r>
            <a:r>
              <a:rPr sz="800" spc="20" dirty="0">
                <a:solidFill>
                  <a:srgbClr val="25221E"/>
                </a:solidFill>
                <a:latin typeface="Times New Roman"/>
                <a:cs typeface="Times New Roman"/>
              </a:rPr>
              <a:t>-1</a:t>
            </a:r>
            <a:endParaRPr sz="800">
              <a:latin typeface="Times New Roman"/>
              <a:cs typeface="Times New Roman"/>
            </a:endParaRPr>
          </a:p>
        </p:txBody>
      </p:sp>
      <p:sp>
        <p:nvSpPr>
          <p:cNvPr id="9" name="object 9"/>
          <p:cNvSpPr txBox="1"/>
          <p:nvPr/>
        </p:nvSpPr>
        <p:spPr>
          <a:xfrm>
            <a:off x="556612" y="5726026"/>
            <a:ext cx="3617595" cy="288925"/>
          </a:xfrm>
          <a:prstGeom prst="rect">
            <a:avLst/>
          </a:prstGeom>
        </p:spPr>
        <p:txBody>
          <a:bodyPr vert="horz" wrap="square" lIns="0" tIns="15875" rIns="0" bIns="0" rtlCol="0">
            <a:spAutoFit/>
          </a:bodyPr>
          <a:lstStyle/>
          <a:p>
            <a:pPr marL="12700">
              <a:lnSpc>
                <a:spcPct val="100000"/>
              </a:lnSpc>
              <a:spcBef>
                <a:spcPts val="125"/>
              </a:spcBef>
            </a:pPr>
            <a:r>
              <a:rPr sz="1700" b="1" spc="60" dirty="0">
                <a:solidFill>
                  <a:srgbClr val="25221E"/>
                </a:solidFill>
                <a:latin typeface="Times New Roman"/>
                <a:cs typeface="Times New Roman"/>
              </a:rPr>
              <a:t>Modelo </a:t>
            </a:r>
            <a:r>
              <a:rPr sz="1700" b="1" spc="75" dirty="0">
                <a:solidFill>
                  <a:srgbClr val="25221E"/>
                </a:solidFill>
                <a:latin typeface="Times New Roman"/>
                <a:cs typeface="Times New Roman"/>
              </a:rPr>
              <a:t>de </a:t>
            </a:r>
            <a:r>
              <a:rPr sz="1700" b="1" spc="60" dirty="0">
                <a:solidFill>
                  <a:srgbClr val="25221E"/>
                </a:solidFill>
                <a:latin typeface="Times New Roman"/>
                <a:cs typeface="Times New Roman"/>
              </a:rPr>
              <a:t>programación </a:t>
            </a:r>
            <a:r>
              <a:rPr sz="1700" b="1" spc="35" dirty="0">
                <a:solidFill>
                  <a:srgbClr val="25221E"/>
                </a:solidFill>
                <a:latin typeface="Times New Roman"/>
                <a:cs typeface="Times New Roman"/>
              </a:rPr>
              <a:t>de</a:t>
            </a:r>
            <a:r>
              <a:rPr sz="1700" b="1" spc="-125" dirty="0">
                <a:solidFill>
                  <a:srgbClr val="25221E"/>
                </a:solidFill>
                <a:latin typeface="Times New Roman"/>
                <a:cs typeface="Times New Roman"/>
              </a:rPr>
              <a:t> </a:t>
            </a:r>
            <a:r>
              <a:rPr sz="1700" b="1" spc="55" dirty="0">
                <a:solidFill>
                  <a:srgbClr val="25221E"/>
                </a:solidFill>
                <a:latin typeface="Times New Roman"/>
                <a:cs typeface="Times New Roman"/>
              </a:rPr>
              <a:t>usuario</a:t>
            </a:r>
            <a:endParaRPr sz="1700">
              <a:latin typeface="Times New Roman"/>
              <a:cs typeface="Times New Roman"/>
            </a:endParaRPr>
          </a:p>
        </p:txBody>
      </p:sp>
      <p:sp>
        <p:nvSpPr>
          <p:cNvPr id="10" name="object 10"/>
          <p:cNvSpPr txBox="1"/>
          <p:nvPr/>
        </p:nvSpPr>
        <p:spPr>
          <a:xfrm>
            <a:off x="4973423" y="5726026"/>
            <a:ext cx="3507104" cy="288925"/>
          </a:xfrm>
          <a:prstGeom prst="rect">
            <a:avLst/>
          </a:prstGeom>
        </p:spPr>
        <p:txBody>
          <a:bodyPr vert="horz" wrap="square" lIns="0" tIns="15875" rIns="0" bIns="0" rtlCol="0">
            <a:spAutoFit/>
          </a:bodyPr>
          <a:lstStyle/>
          <a:p>
            <a:pPr marL="12700">
              <a:lnSpc>
                <a:spcPct val="100000"/>
              </a:lnSpc>
              <a:spcBef>
                <a:spcPts val="125"/>
              </a:spcBef>
            </a:pPr>
            <a:r>
              <a:rPr sz="1700" b="1" spc="60" dirty="0">
                <a:solidFill>
                  <a:srgbClr val="25221E"/>
                </a:solidFill>
                <a:latin typeface="Times New Roman"/>
                <a:cs typeface="Times New Roman"/>
              </a:rPr>
              <a:t>Modelo </a:t>
            </a:r>
            <a:r>
              <a:rPr sz="1700" b="1" spc="75" dirty="0">
                <a:solidFill>
                  <a:srgbClr val="25221E"/>
                </a:solidFill>
                <a:latin typeface="Times New Roman"/>
                <a:cs typeface="Times New Roman"/>
              </a:rPr>
              <a:t>de </a:t>
            </a:r>
            <a:r>
              <a:rPr sz="1700" b="1" spc="60" dirty="0">
                <a:solidFill>
                  <a:srgbClr val="25221E"/>
                </a:solidFill>
                <a:latin typeface="Times New Roman"/>
                <a:cs typeface="Times New Roman"/>
              </a:rPr>
              <a:t>programación </a:t>
            </a:r>
            <a:r>
              <a:rPr sz="1700" b="1" spc="55" dirty="0">
                <a:solidFill>
                  <a:srgbClr val="25221E"/>
                </a:solidFill>
                <a:latin typeface="Times New Roman"/>
                <a:cs typeface="Times New Roman"/>
              </a:rPr>
              <a:t>de</a:t>
            </a:r>
            <a:r>
              <a:rPr sz="1700" b="1" spc="-165" dirty="0">
                <a:solidFill>
                  <a:srgbClr val="25221E"/>
                </a:solidFill>
                <a:latin typeface="Times New Roman"/>
                <a:cs typeface="Times New Roman"/>
              </a:rPr>
              <a:t> </a:t>
            </a:r>
            <a:r>
              <a:rPr sz="1700" b="1" spc="50" dirty="0">
                <a:solidFill>
                  <a:srgbClr val="25221E"/>
                </a:solidFill>
                <a:latin typeface="Times New Roman"/>
                <a:cs typeface="Times New Roman"/>
              </a:rPr>
              <a:t>núcleo</a:t>
            </a:r>
            <a:endParaRPr sz="1700">
              <a:latin typeface="Times New Roman"/>
              <a:cs typeface="Times New Roman"/>
            </a:endParaRPr>
          </a:p>
        </p:txBody>
      </p:sp>
      <p:sp>
        <p:nvSpPr>
          <p:cNvPr id="11" name="object 11"/>
          <p:cNvSpPr txBox="1"/>
          <p:nvPr/>
        </p:nvSpPr>
        <p:spPr>
          <a:xfrm>
            <a:off x="791128" y="4055577"/>
            <a:ext cx="80645" cy="149860"/>
          </a:xfrm>
          <a:prstGeom prst="rect">
            <a:avLst/>
          </a:prstGeom>
        </p:spPr>
        <p:txBody>
          <a:bodyPr vert="horz" wrap="square" lIns="0" tIns="13970" rIns="0" bIns="0" rtlCol="0">
            <a:spAutoFit/>
          </a:bodyPr>
          <a:lstStyle/>
          <a:p>
            <a:pPr marL="12700">
              <a:lnSpc>
                <a:spcPct val="100000"/>
              </a:lnSpc>
              <a:spcBef>
                <a:spcPts val="110"/>
              </a:spcBef>
            </a:pPr>
            <a:r>
              <a:rPr sz="800" spc="30" dirty="0">
                <a:solidFill>
                  <a:srgbClr val="25221E"/>
                </a:solidFill>
                <a:latin typeface="Times New Roman"/>
                <a:cs typeface="Times New Roman"/>
              </a:rPr>
              <a:t>0</a:t>
            </a:r>
            <a:endParaRPr sz="800">
              <a:latin typeface="Times New Roman"/>
              <a:cs typeface="Times New Roman"/>
            </a:endParaRPr>
          </a:p>
        </p:txBody>
      </p:sp>
      <p:grpSp>
        <p:nvGrpSpPr>
          <p:cNvPr id="12" name="object 12"/>
          <p:cNvGrpSpPr/>
          <p:nvPr/>
        </p:nvGrpSpPr>
        <p:grpSpPr>
          <a:xfrm>
            <a:off x="6608953" y="4293336"/>
            <a:ext cx="390525" cy="427355"/>
            <a:chOff x="6608953" y="4293336"/>
            <a:chExt cx="390525" cy="427355"/>
          </a:xfrm>
        </p:grpSpPr>
        <p:sp>
          <p:nvSpPr>
            <p:cNvPr id="13" name="object 13"/>
            <p:cNvSpPr/>
            <p:nvPr/>
          </p:nvSpPr>
          <p:spPr>
            <a:xfrm>
              <a:off x="6618401" y="4302255"/>
              <a:ext cx="376555" cy="409575"/>
            </a:xfrm>
            <a:custGeom>
              <a:avLst/>
              <a:gdLst/>
              <a:ahLst/>
              <a:cxnLst/>
              <a:rect l="l" t="t" r="r" b="b"/>
              <a:pathLst>
                <a:path w="376554" h="409575">
                  <a:moveTo>
                    <a:pt x="376417" y="0"/>
                  </a:moveTo>
                  <a:lnTo>
                    <a:pt x="0" y="0"/>
                  </a:lnTo>
                  <a:lnTo>
                    <a:pt x="0" y="408961"/>
                  </a:lnTo>
                  <a:lnTo>
                    <a:pt x="376417" y="408961"/>
                  </a:lnTo>
                  <a:lnTo>
                    <a:pt x="376417" y="0"/>
                  </a:lnTo>
                  <a:close/>
                </a:path>
              </a:pathLst>
            </a:custGeom>
            <a:solidFill>
              <a:srgbClr val="ACDC7E"/>
            </a:solidFill>
          </p:spPr>
          <p:txBody>
            <a:bodyPr wrap="square" lIns="0" tIns="0" rIns="0" bIns="0" rtlCol="0"/>
            <a:lstStyle/>
            <a:p>
              <a:endParaRPr/>
            </a:p>
          </p:txBody>
        </p:sp>
        <p:sp>
          <p:nvSpPr>
            <p:cNvPr id="14" name="object 14"/>
            <p:cNvSpPr/>
            <p:nvPr/>
          </p:nvSpPr>
          <p:spPr>
            <a:xfrm>
              <a:off x="6608953" y="4293336"/>
              <a:ext cx="390525" cy="427355"/>
            </a:xfrm>
            <a:custGeom>
              <a:avLst/>
              <a:gdLst/>
              <a:ahLst/>
              <a:cxnLst/>
              <a:rect l="l" t="t" r="r" b="b"/>
              <a:pathLst>
                <a:path w="390525" h="427354">
                  <a:moveTo>
                    <a:pt x="390525" y="0"/>
                  </a:moveTo>
                  <a:lnTo>
                    <a:pt x="385800" y="0"/>
                  </a:lnTo>
                  <a:lnTo>
                    <a:pt x="386080" y="533"/>
                  </a:lnTo>
                  <a:lnTo>
                    <a:pt x="376428" y="533"/>
                  </a:lnTo>
                  <a:lnTo>
                    <a:pt x="376428" y="18313"/>
                  </a:lnTo>
                  <a:lnTo>
                    <a:pt x="376428" y="409473"/>
                  </a:lnTo>
                  <a:lnTo>
                    <a:pt x="14097" y="409473"/>
                  </a:lnTo>
                  <a:lnTo>
                    <a:pt x="14097" y="18313"/>
                  </a:lnTo>
                  <a:lnTo>
                    <a:pt x="376428" y="18313"/>
                  </a:lnTo>
                  <a:lnTo>
                    <a:pt x="376428" y="533"/>
                  </a:lnTo>
                  <a:lnTo>
                    <a:pt x="9728" y="533"/>
                  </a:lnTo>
                  <a:lnTo>
                    <a:pt x="9448" y="0"/>
                  </a:lnTo>
                  <a:lnTo>
                    <a:pt x="0" y="0"/>
                  </a:lnTo>
                  <a:lnTo>
                    <a:pt x="0" y="8864"/>
                  </a:lnTo>
                  <a:lnTo>
                    <a:pt x="0" y="417880"/>
                  </a:lnTo>
                  <a:lnTo>
                    <a:pt x="4191" y="417880"/>
                  </a:lnTo>
                  <a:lnTo>
                    <a:pt x="4191" y="418363"/>
                  </a:lnTo>
                  <a:lnTo>
                    <a:pt x="5118" y="418363"/>
                  </a:lnTo>
                  <a:lnTo>
                    <a:pt x="5118" y="422808"/>
                  </a:lnTo>
                  <a:lnTo>
                    <a:pt x="0" y="417880"/>
                  </a:lnTo>
                  <a:lnTo>
                    <a:pt x="0" y="426974"/>
                  </a:lnTo>
                  <a:lnTo>
                    <a:pt x="5118" y="426974"/>
                  </a:lnTo>
                  <a:lnTo>
                    <a:pt x="5118" y="427253"/>
                  </a:lnTo>
                  <a:lnTo>
                    <a:pt x="381495" y="427253"/>
                  </a:lnTo>
                  <a:lnTo>
                    <a:pt x="385800" y="427253"/>
                  </a:lnTo>
                  <a:lnTo>
                    <a:pt x="387959" y="427253"/>
                  </a:lnTo>
                  <a:lnTo>
                    <a:pt x="387959" y="426974"/>
                  </a:lnTo>
                  <a:lnTo>
                    <a:pt x="390525" y="426974"/>
                  </a:lnTo>
                  <a:lnTo>
                    <a:pt x="390525" y="418363"/>
                  </a:lnTo>
                  <a:lnTo>
                    <a:pt x="390525" y="417880"/>
                  </a:lnTo>
                  <a:lnTo>
                    <a:pt x="390525" y="9423"/>
                  </a:lnTo>
                  <a:lnTo>
                    <a:pt x="390271" y="9423"/>
                  </a:lnTo>
                  <a:lnTo>
                    <a:pt x="390271" y="418363"/>
                  </a:lnTo>
                  <a:lnTo>
                    <a:pt x="387959" y="422821"/>
                  </a:lnTo>
                  <a:lnTo>
                    <a:pt x="387959" y="418363"/>
                  </a:lnTo>
                  <a:lnTo>
                    <a:pt x="390271" y="418363"/>
                  </a:lnTo>
                  <a:lnTo>
                    <a:pt x="390271" y="9423"/>
                  </a:lnTo>
                  <a:lnTo>
                    <a:pt x="388442" y="9423"/>
                  </a:lnTo>
                  <a:lnTo>
                    <a:pt x="388442" y="4965"/>
                  </a:lnTo>
                  <a:lnTo>
                    <a:pt x="390525" y="8864"/>
                  </a:lnTo>
                  <a:lnTo>
                    <a:pt x="390525" y="0"/>
                  </a:lnTo>
                  <a:close/>
                </a:path>
              </a:pathLst>
            </a:custGeom>
            <a:solidFill>
              <a:srgbClr val="25221E"/>
            </a:solidFill>
          </p:spPr>
          <p:txBody>
            <a:bodyPr wrap="square" lIns="0" tIns="0" rIns="0" bIns="0" rtlCol="0"/>
            <a:lstStyle/>
            <a:p>
              <a:endParaRPr/>
            </a:p>
          </p:txBody>
        </p:sp>
      </p:grpSp>
      <p:grpSp>
        <p:nvGrpSpPr>
          <p:cNvPr id="15" name="object 15"/>
          <p:cNvGrpSpPr/>
          <p:nvPr/>
        </p:nvGrpSpPr>
        <p:grpSpPr>
          <a:xfrm>
            <a:off x="5353177" y="3991051"/>
            <a:ext cx="395605" cy="898525"/>
            <a:chOff x="5353177" y="3991051"/>
            <a:chExt cx="395605" cy="898525"/>
          </a:xfrm>
        </p:grpSpPr>
        <p:sp>
          <p:nvSpPr>
            <p:cNvPr id="16" name="object 16"/>
            <p:cNvSpPr/>
            <p:nvPr/>
          </p:nvSpPr>
          <p:spPr>
            <a:xfrm>
              <a:off x="5362549" y="3999912"/>
              <a:ext cx="376555" cy="880744"/>
            </a:xfrm>
            <a:custGeom>
              <a:avLst/>
              <a:gdLst/>
              <a:ahLst/>
              <a:cxnLst/>
              <a:rect l="l" t="t" r="r" b="b"/>
              <a:pathLst>
                <a:path w="376554" h="880745">
                  <a:moveTo>
                    <a:pt x="376210" y="0"/>
                  </a:moveTo>
                  <a:lnTo>
                    <a:pt x="0" y="0"/>
                  </a:lnTo>
                  <a:lnTo>
                    <a:pt x="0" y="880355"/>
                  </a:lnTo>
                  <a:lnTo>
                    <a:pt x="376210" y="880355"/>
                  </a:lnTo>
                  <a:lnTo>
                    <a:pt x="376210" y="0"/>
                  </a:lnTo>
                  <a:close/>
                </a:path>
              </a:pathLst>
            </a:custGeom>
            <a:solidFill>
              <a:srgbClr val="ACDC7E"/>
            </a:solidFill>
          </p:spPr>
          <p:txBody>
            <a:bodyPr wrap="square" lIns="0" tIns="0" rIns="0" bIns="0" rtlCol="0"/>
            <a:lstStyle/>
            <a:p>
              <a:endParaRPr/>
            </a:p>
          </p:txBody>
        </p:sp>
        <p:sp>
          <p:nvSpPr>
            <p:cNvPr id="17" name="object 17"/>
            <p:cNvSpPr/>
            <p:nvPr/>
          </p:nvSpPr>
          <p:spPr>
            <a:xfrm>
              <a:off x="5353177" y="3991051"/>
              <a:ext cx="395605" cy="898525"/>
            </a:xfrm>
            <a:custGeom>
              <a:avLst/>
              <a:gdLst/>
              <a:ahLst/>
              <a:cxnLst/>
              <a:rect l="l" t="t" r="r" b="b"/>
              <a:pathLst>
                <a:path w="395604" h="898525">
                  <a:moveTo>
                    <a:pt x="395008" y="0"/>
                  </a:moveTo>
                  <a:lnTo>
                    <a:pt x="385546" y="0"/>
                  </a:lnTo>
                  <a:lnTo>
                    <a:pt x="386130" y="558"/>
                  </a:lnTo>
                  <a:lnTo>
                    <a:pt x="376174" y="558"/>
                  </a:lnTo>
                  <a:lnTo>
                    <a:pt x="376174" y="18338"/>
                  </a:lnTo>
                  <a:lnTo>
                    <a:pt x="376174" y="880668"/>
                  </a:lnTo>
                  <a:lnTo>
                    <a:pt x="18745" y="880668"/>
                  </a:lnTo>
                  <a:lnTo>
                    <a:pt x="18745" y="18338"/>
                  </a:lnTo>
                  <a:lnTo>
                    <a:pt x="376174" y="18338"/>
                  </a:lnTo>
                  <a:lnTo>
                    <a:pt x="376174" y="558"/>
                  </a:lnTo>
                  <a:lnTo>
                    <a:pt x="9956" y="558"/>
                  </a:lnTo>
                  <a:lnTo>
                    <a:pt x="9372" y="0"/>
                  </a:lnTo>
                  <a:lnTo>
                    <a:pt x="0" y="0"/>
                  </a:lnTo>
                  <a:lnTo>
                    <a:pt x="0" y="8864"/>
                  </a:lnTo>
                  <a:lnTo>
                    <a:pt x="0" y="889215"/>
                  </a:lnTo>
                  <a:lnTo>
                    <a:pt x="4292" y="889215"/>
                  </a:lnTo>
                  <a:lnTo>
                    <a:pt x="4292" y="889558"/>
                  </a:lnTo>
                  <a:lnTo>
                    <a:pt x="5067" y="889558"/>
                  </a:lnTo>
                  <a:lnTo>
                    <a:pt x="5067" y="894003"/>
                  </a:lnTo>
                  <a:lnTo>
                    <a:pt x="0" y="889215"/>
                  </a:lnTo>
                  <a:lnTo>
                    <a:pt x="0" y="898067"/>
                  </a:lnTo>
                  <a:lnTo>
                    <a:pt x="5067" y="898067"/>
                  </a:lnTo>
                  <a:lnTo>
                    <a:pt x="5067" y="898448"/>
                  </a:lnTo>
                  <a:lnTo>
                    <a:pt x="381241" y="898448"/>
                  </a:lnTo>
                  <a:lnTo>
                    <a:pt x="385546" y="898448"/>
                  </a:lnTo>
                  <a:lnTo>
                    <a:pt x="389890" y="898448"/>
                  </a:lnTo>
                  <a:lnTo>
                    <a:pt x="389890" y="898067"/>
                  </a:lnTo>
                  <a:lnTo>
                    <a:pt x="395008" y="898067"/>
                  </a:lnTo>
                  <a:lnTo>
                    <a:pt x="395008" y="889558"/>
                  </a:lnTo>
                  <a:lnTo>
                    <a:pt x="395008" y="889215"/>
                  </a:lnTo>
                  <a:lnTo>
                    <a:pt x="395008" y="9448"/>
                  </a:lnTo>
                  <a:lnTo>
                    <a:pt x="394639" y="9448"/>
                  </a:lnTo>
                  <a:lnTo>
                    <a:pt x="394639" y="889558"/>
                  </a:lnTo>
                  <a:lnTo>
                    <a:pt x="389890" y="894016"/>
                  </a:lnTo>
                  <a:lnTo>
                    <a:pt x="389890" y="889558"/>
                  </a:lnTo>
                  <a:lnTo>
                    <a:pt x="394639" y="889558"/>
                  </a:lnTo>
                  <a:lnTo>
                    <a:pt x="394639" y="9448"/>
                  </a:lnTo>
                  <a:lnTo>
                    <a:pt x="390880" y="9448"/>
                  </a:lnTo>
                  <a:lnTo>
                    <a:pt x="390880" y="5003"/>
                  </a:lnTo>
                  <a:lnTo>
                    <a:pt x="395008" y="8864"/>
                  </a:lnTo>
                  <a:lnTo>
                    <a:pt x="395008" y="0"/>
                  </a:lnTo>
                  <a:close/>
                </a:path>
              </a:pathLst>
            </a:custGeom>
            <a:solidFill>
              <a:srgbClr val="25221E"/>
            </a:solidFill>
          </p:spPr>
          <p:txBody>
            <a:bodyPr wrap="square" lIns="0" tIns="0" rIns="0" bIns="0" rtlCol="0"/>
            <a:lstStyle/>
            <a:p>
              <a:endParaRPr/>
            </a:p>
          </p:txBody>
        </p:sp>
      </p:grpSp>
      <p:sp>
        <p:nvSpPr>
          <p:cNvPr id="18" name="object 18"/>
          <p:cNvSpPr/>
          <p:nvPr/>
        </p:nvSpPr>
        <p:spPr>
          <a:xfrm>
            <a:off x="7959554" y="3908702"/>
            <a:ext cx="491707" cy="969426"/>
          </a:xfrm>
          <a:prstGeom prst="rect">
            <a:avLst/>
          </a:prstGeom>
          <a:blipFill>
            <a:blip r:embed="rId4" cstate="print"/>
            <a:stretch>
              <a:fillRect/>
            </a:stretch>
          </a:blipFill>
        </p:spPr>
        <p:txBody>
          <a:bodyPr wrap="square" lIns="0" tIns="0" rIns="0" bIns="0" rtlCol="0"/>
          <a:lstStyle/>
          <a:p>
            <a:endParaRPr/>
          </a:p>
        </p:txBody>
      </p:sp>
      <p:sp>
        <p:nvSpPr>
          <p:cNvPr id="19" name="object 19"/>
          <p:cNvSpPr txBox="1"/>
          <p:nvPr/>
        </p:nvSpPr>
        <p:spPr>
          <a:xfrm>
            <a:off x="6523921" y="4262268"/>
            <a:ext cx="76835" cy="142240"/>
          </a:xfrm>
          <a:prstGeom prst="rect">
            <a:avLst/>
          </a:prstGeom>
        </p:spPr>
        <p:txBody>
          <a:bodyPr vert="horz" wrap="square" lIns="0" tIns="13970" rIns="0" bIns="0" rtlCol="0">
            <a:spAutoFit/>
          </a:bodyPr>
          <a:lstStyle/>
          <a:p>
            <a:pPr marL="12700">
              <a:lnSpc>
                <a:spcPct val="100000"/>
              </a:lnSpc>
              <a:spcBef>
                <a:spcPts val="110"/>
              </a:spcBef>
            </a:pPr>
            <a:r>
              <a:rPr sz="750" spc="25" dirty="0">
                <a:solidFill>
                  <a:srgbClr val="25221E"/>
                </a:solidFill>
                <a:latin typeface="Times New Roman"/>
                <a:cs typeface="Times New Roman"/>
              </a:rPr>
              <a:t>0</a:t>
            </a:r>
            <a:endParaRPr sz="750">
              <a:latin typeface="Times New Roman"/>
              <a:cs typeface="Times New Roman"/>
            </a:endParaRPr>
          </a:p>
        </p:txBody>
      </p:sp>
      <p:sp>
        <p:nvSpPr>
          <p:cNvPr id="20" name="object 20"/>
          <p:cNvSpPr txBox="1"/>
          <p:nvPr/>
        </p:nvSpPr>
        <p:spPr>
          <a:xfrm>
            <a:off x="5076015" y="4770355"/>
            <a:ext cx="295910" cy="142240"/>
          </a:xfrm>
          <a:prstGeom prst="rect">
            <a:avLst/>
          </a:prstGeom>
        </p:spPr>
        <p:txBody>
          <a:bodyPr vert="horz" wrap="square" lIns="0" tIns="13970" rIns="0" bIns="0" rtlCol="0">
            <a:spAutoFit/>
          </a:bodyPr>
          <a:lstStyle/>
          <a:p>
            <a:pPr marL="38100">
              <a:lnSpc>
                <a:spcPct val="100000"/>
              </a:lnSpc>
              <a:spcBef>
                <a:spcPts val="110"/>
              </a:spcBef>
            </a:pPr>
            <a:r>
              <a:rPr sz="750" spc="20" dirty="0">
                <a:solidFill>
                  <a:srgbClr val="25221E"/>
                </a:solidFill>
                <a:latin typeface="Times New Roman"/>
                <a:cs typeface="Times New Roman"/>
              </a:rPr>
              <a:t>2</a:t>
            </a:r>
            <a:r>
              <a:rPr sz="900" spc="30" baseline="32407" dirty="0">
                <a:solidFill>
                  <a:srgbClr val="25221E"/>
                </a:solidFill>
                <a:latin typeface="Times New Roman"/>
                <a:cs typeface="Times New Roman"/>
              </a:rPr>
              <a:t>32</a:t>
            </a:r>
            <a:r>
              <a:rPr sz="750" spc="20" dirty="0">
                <a:solidFill>
                  <a:srgbClr val="25221E"/>
                </a:solidFill>
                <a:latin typeface="Times New Roman"/>
                <a:cs typeface="Times New Roman"/>
              </a:rPr>
              <a:t>-1</a:t>
            </a:r>
            <a:endParaRPr sz="750">
              <a:latin typeface="Times New Roman"/>
              <a:cs typeface="Times New Roman"/>
            </a:endParaRPr>
          </a:p>
        </p:txBody>
      </p:sp>
      <p:sp>
        <p:nvSpPr>
          <p:cNvPr id="21" name="object 21"/>
          <p:cNvSpPr txBox="1"/>
          <p:nvPr/>
        </p:nvSpPr>
        <p:spPr>
          <a:xfrm>
            <a:off x="6339838" y="4607105"/>
            <a:ext cx="295275" cy="142240"/>
          </a:xfrm>
          <a:prstGeom prst="rect">
            <a:avLst/>
          </a:prstGeom>
        </p:spPr>
        <p:txBody>
          <a:bodyPr vert="horz" wrap="square" lIns="0" tIns="13970" rIns="0" bIns="0" rtlCol="0">
            <a:spAutoFit/>
          </a:bodyPr>
          <a:lstStyle/>
          <a:p>
            <a:pPr marL="38100">
              <a:lnSpc>
                <a:spcPct val="100000"/>
              </a:lnSpc>
              <a:spcBef>
                <a:spcPts val="110"/>
              </a:spcBef>
            </a:pPr>
            <a:r>
              <a:rPr sz="750" spc="20" dirty="0">
                <a:solidFill>
                  <a:srgbClr val="25221E"/>
                </a:solidFill>
                <a:latin typeface="Times New Roman"/>
                <a:cs typeface="Times New Roman"/>
              </a:rPr>
              <a:t>2</a:t>
            </a:r>
            <a:r>
              <a:rPr sz="900" spc="30" baseline="27777" dirty="0">
                <a:solidFill>
                  <a:srgbClr val="25221E"/>
                </a:solidFill>
                <a:latin typeface="Times New Roman"/>
                <a:cs typeface="Times New Roman"/>
              </a:rPr>
              <a:t>16</a:t>
            </a:r>
            <a:r>
              <a:rPr sz="750" spc="20" dirty="0">
                <a:solidFill>
                  <a:srgbClr val="25221E"/>
                </a:solidFill>
                <a:latin typeface="Times New Roman"/>
                <a:cs typeface="Times New Roman"/>
              </a:rPr>
              <a:t>-1</a:t>
            </a:r>
            <a:endParaRPr sz="750">
              <a:latin typeface="Times New Roman"/>
              <a:cs typeface="Times New Roman"/>
            </a:endParaRPr>
          </a:p>
        </p:txBody>
      </p:sp>
      <p:sp>
        <p:nvSpPr>
          <p:cNvPr id="22" name="object 22"/>
          <p:cNvSpPr txBox="1"/>
          <p:nvPr/>
        </p:nvSpPr>
        <p:spPr>
          <a:xfrm>
            <a:off x="5264162" y="4868077"/>
            <a:ext cx="662940" cy="393065"/>
          </a:xfrm>
          <a:prstGeom prst="rect">
            <a:avLst/>
          </a:prstGeom>
        </p:spPr>
        <p:txBody>
          <a:bodyPr vert="horz" wrap="square" lIns="0" tIns="26034" rIns="0" bIns="0" rtlCol="0">
            <a:spAutoFit/>
          </a:bodyPr>
          <a:lstStyle/>
          <a:p>
            <a:pPr marL="12700" marR="5080">
              <a:lnSpc>
                <a:spcPts val="1410"/>
              </a:lnSpc>
              <a:spcBef>
                <a:spcPts val="204"/>
              </a:spcBef>
            </a:pPr>
            <a:r>
              <a:rPr sz="1200" b="1" spc="60" dirty="0">
                <a:solidFill>
                  <a:srgbClr val="25221E"/>
                </a:solidFill>
                <a:latin typeface="Times New Roman"/>
                <a:cs typeface="Times New Roman"/>
              </a:rPr>
              <a:t>Mapa de  </a:t>
            </a:r>
            <a:r>
              <a:rPr sz="1200" b="1" spc="75" dirty="0">
                <a:solidFill>
                  <a:srgbClr val="25221E"/>
                </a:solidFill>
                <a:latin typeface="Times New Roman"/>
                <a:cs typeface="Times New Roman"/>
              </a:rPr>
              <a:t>m</a:t>
            </a:r>
            <a:r>
              <a:rPr sz="1200" b="1" spc="60" dirty="0">
                <a:solidFill>
                  <a:srgbClr val="25221E"/>
                </a:solidFill>
                <a:latin typeface="Times New Roman"/>
                <a:cs typeface="Times New Roman"/>
              </a:rPr>
              <a:t>e</a:t>
            </a:r>
            <a:r>
              <a:rPr sz="1200" b="1" spc="75" dirty="0">
                <a:solidFill>
                  <a:srgbClr val="25221E"/>
                </a:solidFill>
                <a:latin typeface="Times New Roman"/>
                <a:cs typeface="Times New Roman"/>
              </a:rPr>
              <a:t>m</a:t>
            </a:r>
            <a:r>
              <a:rPr sz="1200" b="1" spc="30" dirty="0">
                <a:solidFill>
                  <a:srgbClr val="25221E"/>
                </a:solidFill>
                <a:latin typeface="Times New Roman"/>
                <a:cs typeface="Times New Roman"/>
              </a:rPr>
              <a:t>o</a:t>
            </a:r>
            <a:r>
              <a:rPr sz="1200" b="1" spc="60" dirty="0">
                <a:solidFill>
                  <a:srgbClr val="25221E"/>
                </a:solidFill>
                <a:latin typeface="Times New Roman"/>
                <a:cs typeface="Times New Roman"/>
              </a:rPr>
              <a:t>r</a:t>
            </a:r>
            <a:r>
              <a:rPr sz="1200" b="1" spc="30" dirty="0">
                <a:solidFill>
                  <a:srgbClr val="25221E"/>
                </a:solidFill>
                <a:latin typeface="Times New Roman"/>
                <a:cs typeface="Times New Roman"/>
              </a:rPr>
              <a:t>i</a:t>
            </a:r>
            <a:r>
              <a:rPr sz="1200" b="1" spc="50" dirty="0">
                <a:solidFill>
                  <a:srgbClr val="25221E"/>
                </a:solidFill>
                <a:latin typeface="Times New Roman"/>
                <a:cs typeface="Times New Roman"/>
              </a:rPr>
              <a:t>a</a:t>
            </a:r>
            <a:endParaRPr sz="1200">
              <a:latin typeface="Times New Roman"/>
              <a:cs typeface="Times New Roman"/>
            </a:endParaRPr>
          </a:p>
        </p:txBody>
      </p:sp>
      <p:sp>
        <p:nvSpPr>
          <p:cNvPr id="23" name="object 23"/>
          <p:cNvSpPr txBox="1"/>
          <p:nvPr/>
        </p:nvSpPr>
        <p:spPr>
          <a:xfrm>
            <a:off x="6492151" y="4750284"/>
            <a:ext cx="648335" cy="388620"/>
          </a:xfrm>
          <a:prstGeom prst="rect">
            <a:avLst/>
          </a:prstGeom>
        </p:spPr>
        <p:txBody>
          <a:bodyPr vert="horz" wrap="square" lIns="0" tIns="29209" rIns="0" bIns="0" rtlCol="0">
            <a:spAutoFit/>
          </a:bodyPr>
          <a:lstStyle/>
          <a:p>
            <a:pPr marL="201930" marR="5080" indent="-189865">
              <a:lnSpc>
                <a:spcPts val="1380"/>
              </a:lnSpc>
              <a:spcBef>
                <a:spcPts val="229"/>
              </a:spcBef>
            </a:pPr>
            <a:r>
              <a:rPr sz="1200" b="1" spc="60" dirty="0">
                <a:solidFill>
                  <a:srgbClr val="25221E"/>
                </a:solidFill>
                <a:latin typeface="Times New Roman"/>
                <a:cs typeface="Times New Roman"/>
              </a:rPr>
              <a:t>Mapa</a:t>
            </a:r>
            <a:r>
              <a:rPr sz="1200" b="1" spc="-20" dirty="0">
                <a:solidFill>
                  <a:srgbClr val="25221E"/>
                </a:solidFill>
                <a:latin typeface="Times New Roman"/>
                <a:cs typeface="Times New Roman"/>
              </a:rPr>
              <a:t> </a:t>
            </a:r>
            <a:r>
              <a:rPr sz="1200" b="1" spc="40" dirty="0">
                <a:solidFill>
                  <a:srgbClr val="25221E"/>
                </a:solidFill>
                <a:latin typeface="Times New Roman"/>
                <a:cs typeface="Times New Roman"/>
              </a:rPr>
              <a:t>de  </a:t>
            </a:r>
            <a:r>
              <a:rPr sz="1200" b="1" spc="50" dirty="0">
                <a:solidFill>
                  <a:srgbClr val="25221E"/>
                </a:solidFill>
                <a:latin typeface="Times New Roman"/>
                <a:cs typeface="Times New Roman"/>
              </a:rPr>
              <a:t>E/S</a:t>
            </a:r>
            <a:endParaRPr sz="1200">
              <a:latin typeface="Times New Roman"/>
              <a:cs typeface="Times New Roman"/>
            </a:endParaRPr>
          </a:p>
        </p:txBody>
      </p:sp>
      <p:sp>
        <p:nvSpPr>
          <p:cNvPr id="24" name="object 24"/>
          <p:cNvSpPr txBox="1"/>
          <p:nvPr/>
        </p:nvSpPr>
        <p:spPr>
          <a:xfrm>
            <a:off x="7819348" y="4882223"/>
            <a:ext cx="975994" cy="388620"/>
          </a:xfrm>
          <a:prstGeom prst="rect">
            <a:avLst/>
          </a:prstGeom>
        </p:spPr>
        <p:txBody>
          <a:bodyPr vert="horz" wrap="square" lIns="0" tIns="29845" rIns="0" bIns="0" rtlCol="0">
            <a:spAutoFit/>
          </a:bodyPr>
          <a:lstStyle/>
          <a:p>
            <a:pPr marL="12700" marR="5080" indent="160655">
              <a:lnSpc>
                <a:spcPts val="1370"/>
              </a:lnSpc>
              <a:spcBef>
                <a:spcPts val="235"/>
              </a:spcBef>
            </a:pPr>
            <a:r>
              <a:rPr sz="1200" b="1" spc="50" dirty="0">
                <a:solidFill>
                  <a:srgbClr val="25221E"/>
                </a:solidFill>
                <a:latin typeface="Times New Roman"/>
                <a:cs typeface="Times New Roman"/>
              </a:rPr>
              <a:t>Juego </a:t>
            </a:r>
            <a:r>
              <a:rPr sz="1200" b="1" spc="40" dirty="0">
                <a:solidFill>
                  <a:srgbClr val="25221E"/>
                </a:solidFill>
                <a:latin typeface="Times New Roman"/>
                <a:cs typeface="Times New Roman"/>
              </a:rPr>
              <a:t>de  </a:t>
            </a:r>
            <a:r>
              <a:rPr sz="1200" b="1" spc="15" dirty="0">
                <a:solidFill>
                  <a:srgbClr val="25221E"/>
                </a:solidFill>
                <a:latin typeface="Times New Roman"/>
                <a:cs typeface="Times New Roman"/>
              </a:rPr>
              <a:t>I</a:t>
            </a:r>
            <a:r>
              <a:rPr sz="1200" b="1" spc="70" dirty="0">
                <a:solidFill>
                  <a:srgbClr val="25221E"/>
                </a:solidFill>
                <a:latin typeface="Times New Roman"/>
                <a:cs typeface="Times New Roman"/>
              </a:rPr>
              <a:t>n</a:t>
            </a:r>
            <a:r>
              <a:rPr sz="1200" b="1" spc="50" dirty="0">
                <a:solidFill>
                  <a:srgbClr val="25221E"/>
                </a:solidFill>
                <a:latin typeface="Times New Roman"/>
                <a:cs typeface="Times New Roman"/>
              </a:rPr>
              <a:t>s</a:t>
            </a:r>
            <a:r>
              <a:rPr sz="1200" b="1" spc="10" dirty="0">
                <a:solidFill>
                  <a:srgbClr val="25221E"/>
                </a:solidFill>
                <a:latin typeface="Times New Roman"/>
                <a:cs typeface="Times New Roman"/>
              </a:rPr>
              <a:t>t</a:t>
            </a:r>
            <a:r>
              <a:rPr sz="1200" b="1" spc="60" dirty="0">
                <a:solidFill>
                  <a:srgbClr val="25221E"/>
                </a:solidFill>
                <a:latin typeface="Times New Roman"/>
                <a:cs typeface="Times New Roman"/>
              </a:rPr>
              <a:t>r</a:t>
            </a:r>
            <a:r>
              <a:rPr sz="1200" b="1" spc="35" dirty="0">
                <a:solidFill>
                  <a:srgbClr val="25221E"/>
                </a:solidFill>
                <a:latin typeface="Times New Roman"/>
                <a:cs typeface="Times New Roman"/>
              </a:rPr>
              <a:t>u</a:t>
            </a:r>
            <a:r>
              <a:rPr sz="1200" b="1" spc="60" dirty="0">
                <a:solidFill>
                  <a:srgbClr val="25221E"/>
                </a:solidFill>
                <a:latin typeface="Times New Roman"/>
                <a:cs typeface="Times New Roman"/>
              </a:rPr>
              <a:t>c</a:t>
            </a:r>
            <a:r>
              <a:rPr sz="1200" b="1" spc="25" dirty="0">
                <a:solidFill>
                  <a:srgbClr val="25221E"/>
                </a:solidFill>
                <a:latin typeface="Times New Roman"/>
                <a:cs typeface="Times New Roman"/>
              </a:rPr>
              <a:t>c</a:t>
            </a:r>
            <a:r>
              <a:rPr sz="1200" b="1" spc="30" dirty="0">
                <a:solidFill>
                  <a:srgbClr val="25221E"/>
                </a:solidFill>
                <a:latin typeface="Times New Roman"/>
                <a:cs typeface="Times New Roman"/>
              </a:rPr>
              <a:t>i</a:t>
            </a:r>
            <a:r>
              <a:rPr sz="1200" b="1" spc="65" dirty="0">
                <a:solidFill>
                  <a:srgbClr val="25221E"/>
                </a:solidFill>
                <a:latin typeface="Times New Roman"/>
                <a:cs typeface="Times New Roman"/>
              </a:rPr>
              <a:t>o</a:t>
            </a:r>
            <a:r>
              <a:rPr sz="1200" b="1" spc="35" dirty="0">
                <a:solidFill>
                  <a:srgbClr val="25221E"/>
                </a:solidFill>
                <a:latin typeface="Times New Roman"/>
                <a:cs typeface="Times New Roman"/>
              </a:rPr>
              <a:t>n</a:t>
            </a:r>
            <a:r>
              <a:rPr sz="1200" b="1" spc="60" dirty="0">
                <a:solidFill>
                  <a:srgbClr val="25221E"/>
                </a:solidFill>
                <a:latin typeface="Times New Roman"/>
                <a:cs typeface="Times New Roman"/>
              </a:rPr>
              <a:t>e</a:t>
            </a:r>
            <a:r>
              <a:rPr sz="1200" b="1" spc="40" dirty="0">
                <a:solidFill>
                  <a:srgbClr val="25221E"/>
                </a:solidFill>
                <a:latin typeface="Times New Roman"/>
                <a:cs typeface="Times New Roman"/>
              </a:rPr>
              <a:t>s</a:t>
            </a:r>
            <a:endParaRPr sz="1200">
              <a:latin typeface="Times New Roman"/>
              <a:cs typeface="Times New Roman"/>
            </a:endParaRPr>
          </a:p>
        </p:txBody>
      </p:sp>
      <p:sp>
        <p:nvSpPr>
          <p:cNvPr id="25" name="object 25"/>
          <p:cNvSpPr txBox="1"/>
          <p:nvPr/>
        </p:nvSpPr>
        <p:spPr>
          <a:xfrm>
            <a:off x="5260098" y="3957478"/>
            <a:ext cx="76835" cy="142240"/>
          </a:xfrm>
          <a:prstGeom prst="rect">
            <a:avLst/>
          </a:prstGeom>
        </p:spPr>
        <p:txBody>
          <a:bodyPr vert="horz" wrap="square" lIns="0" tIns="13970" rIns="0" bIns="0" rtlCol="0">
            <a:spAutoFit/>
          </a:bodyPr>
          <a:lstStyle/>
          <a:p>
            <a:pPr marL="12700">
              <a:lnSpc>
                <a:spcPct val="100000"/>
              </a:lnSpc>
              <a:spcBef>
                <a:spcPts val="110"/>
              </a:spcBef>
            </a:pPr>
            <a:r>
              <a:rPr sz="750" spc="25" dirty="0">
                <a:solidFill>
                  <a:srgbClr val="25221E"/>
                </a:solidFill>
                <a:latin typeface="Times New Roman"/>
                <a:cs typeface="Times New Roman"/>
              </a:rPr>
              <a:t>0</a:t>
            </a:r>
            <a:endParaRPr sz="750">
              <a:latin typeface="Times New Roman"/>
              <a:cs typeface="Times New Roman"/>
            </a:endParaRPr>
          </a:p>
        </p:txBody>
      </p:sp>
      <p:sp>
        <p:nvSpPr>
          <p:cNvPr id="26" name="object 26"/>
          <p:cNvSpPr txBox="1"/>
          <p:nvPr/>
        </p:nvSpPr>
        <p:spPr>
          <a:xfrm>
            <a:off x="7677255" y="1392975"/>
            <a:ext cx="1320800" cy="213995"/>
          </a:xfrm>
          <a:prstGeom prst="rect">
            <a:avLst/>
          </a:prstGeom>
        </p:spPr>
        <p:txBody>
          <a:bodyPr vert="horz" wrap="square" lIns="0" tIns="17145" rIns="0" bIns="0" rtlCol="0">
            <a:spAutoFit/>
          </a:bodyPr>
          <a:lstStyle/>
          <a:p>
            <a:pPr marL="12700">
              <a:lnSpc>
                <a:spcPct val="100000"/>
              </a:lnSpc>
              <a:spcBef>
                <a:spcPts val="135"/>
              </a:spcBef>
            </a:pPr>
            <a:r>
              <a:rPr sz="1200" b="1" spc="40" dirty="0">
                <a:solidFill>
                  <a:srgbClr val="25221E"/>
                </a:solidFill>
                <a:latin typeface="Times New Roman"/>
                <a:cs typeface="Times New Roman"/>
              </a:rPr>
              <a:t>Registro de</a:t>
            </a:r>
            <a:r>
              <a:rPr sz="1200" b="1" spc="-35" dirty="0">
                <a:solidFill>
                  <a:srgbClr val="25221E"/>
                </a:solidFill>
                <a:latin typeface="Times New Roman"/>
                <a:cs typeface="Times New Roman"/>
              </a:rPr>
              <a:t> </a:t>
            </a:r>
            <a:r>
              <a:rPr sz="1200" b="1" spc="45" dirty="0">
                <a:solidFill>
                  <a:srgbClr val="25221E"/>
                </a:solidFill>
                <a:latin typeface="Times New Roman"/>
                <a:cs typeface="Times New Roman"/>
              </a:rPr>
              <a:t>estado</a:t>
            </a:r>
            <a:endParaRPr sz="1200">
              <a:latin typeface="Times New Roman"/>
              <a:cs typeface="Times New Roman"/>
            </a:endParaRPr>
          </a:p>
        </p:txBody>
      </p:sp>
      <p:graphicFrame>
        <p:nvGraphicFramePr>
          <p:cNvPr id="27" name="object 27"/>
          <p:cNvGraphicFramePr>
            <a:graphicFrameLocks noGrp="1"/>
          </p:cNvGraphicFramePr>
          <p:nvPr/>
        </p:nvGraphicFramePr>
        <p:xfrm>
          <a:off x="5037835" y="1563369"/>
          <a:ext cx="2421889" cy="853435"/>
        </p:xfrm>
        <a:graphic>
          <a:graphicData uri="http://schemas.openxmlformats.org/drawingml/2006/table">
            <a:tbl>
              <a:tblPr firstRow="1" bandRow="1">
                <a:tableStyleId>{2D5ABB26-0587-4C30-8999-92F81FD0307C}</a:tableStyleId>
              </a:tblPr>
              <a:tblGrid>
                <a:gridCol w="1213485">
                  <a:extLst>
                    <a:ext uri="{9D8B030D-6E8A-4147-A177-3AD203B41FA5}">
                      <a16:colId xmlns:a16="http://schemas.microsoft.com/office/drawing/2014/main" val="20000"/>
                    </a:ext>
                  </a:extLst>
                </a:gridCol>
                <a:gridCol w="601979">
                  <a:extLst>
                    <a:ext uri="{9D8B030D-6E8A-4147-A177-3AD203B41FA5}">
                      <a16:colId xmlns:a16="http://schemas.microsoft.com/office/drawing/2014/main" val="20001"/>
                    </a:ext>
                  </a:extLst>
                </a:gridCol>
                <a:gridCol w="606425">
                  <a:extLst>
                    <a:ext uri="{9D8B030D-6E8A-4147-A177-3AD203B41FA5}">
                      <a16:colId xmlns:a16="http://schemas.microsoft.com/office/drawing/2014/main" val="20002"/>
                    </a:ext>
                  </a:extLst>
                </a:gridCol>
              </a:tblGrid>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0"/>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1"/>
                  </a:ext>
                </a:extLst>
              </a:tr>
              <a:tr h="106680">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2"/>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3"/>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4"/>
                  </a:ext>
                </a:extLst>
              </a:tr>
              <a:tr h="106680">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5"/>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6"/>
                  </a:ext>
                </a:extLst>
              </a:tr>
              <a:tr h="106680">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19050">
                      <a:solidFill>
                        <a:srgbClr val="25221E"/>
                      </a:solidFill>
                      <a:prstDash val="solid"/>
                    </a:lnB>
                  </a:tcPr>
                </a:tc>
                <a:extLst>
                  <a:ext uri="{0D108BD9-81ED-4DB2-BD59-A6C34878D82A}">
                    <a16:rowId xmlns:a16="http://schemas.microsoft.com/office/drawing/2014/main" val="10007"/>
                  </a:ext>
                </a:extLst>
              </a:tr>
            </a:tbl>
          </a:graphicData>
        </a:graphic>
      </p:graphicFrame>
      <p:sp>
        <p:nvSpPr>
          <p:cNvPr id="28" name="object 28"/>
          <p:cNvSpPr/>
          <p:nvPr/>
        </p:nvSpPr>
        <p:spPr>
          <a:xfrm>
            <a:off x="5042522" y="1563318"/>
            <a:ext cx="9525" cy="858519"/>
          </a:xfrm>
          <a:custGeom>
            <a:avLst/>
            <a:gdLst/>
            <a:ahLst/>
            <a:cxnLst/>
            <a:rect l="l" t="t" r="r" b="b"/>
            <a:pathLst>
              <a:path w="9525" h="858519">
                <a:moveTo>
                  <a:pt x="9461" y="4470"/>
                </a:moveTo>
                <a:lnTo>
                  <a:pt x="4737" y="0"/>
                </a:lnTo>
                <a:lnTo>
                  <a:pt x="0" y="0"/>
                </a:lnTo>
                <a:lnTo>
                  <a:pt x="0" y="4470"/>
                </a:lnTo>
                <a:lnTo>
                  <a:pt x="0" y="106819"/>
                </a:lnTo>
                <a:lnTo>
                  <a:pt x="0" y="858100"/>
                </a:lnTo>
                <a:lnTo>
                  <a:pt x="9461" y="858100"/>
                </a:lnTo>
                <a:lnTo>
                  <a:pt x="9461" y="111290"/>
                </a:lnTo>
                <a:lnTo>
                  <a:pt x="9461" y="4470"/>
                </a:lnTo>
                <a:close/>
              </a:path>
            </a:pathLst>
          </a:custGeom>
          <a:solidFill>
            <a:srgbClr val="25221E"/>
          </a:solidFill>
        </p:spPr>
        <p:txBody>
          <a:bodyPr wrap="square" lIns="0" tIns="0" rIns="0" bIns="0" rtlCol="0"/>
          <a:lstStyle/>
          <a:p>
            <a:endParaRPr/>
          </a:p>
        </p:txBody>
      </p:sp>
      <p:graphicFrame>
        <p:nvGraphicFramePr>
          <p:cNvPr id="29" name="object 29"/>
          <p:cNvGraphicFramePr>
            <a:graphicFrameLocks noGrp="1"/>
          </p:cNvGraphicFramePr>
          <p:nvPr/>
        </p:nvGraphicFramePr>
        <p:xfrm>
          <a:off x="5035537" y="2523489"/>
          <a:ext cx="2421890" cy="966465"/>
        </p:xfrm>
        <a:graphic>
          <a:graphicData uri="http://schemas.openxmlformats.org/drawingml/2006/table">
            <a:tbl>
              <a:tblPr firstRow="1" bandRow="1">
                <a:tableStyleId>{2D5ABB26-0587-4C30-8999-92F81FD0307C}</a:tableStyleId>
              </a:tblPr>
              <a:tblGrid>
                <a:gridCol w="1213485">
                  <a:extLst>
                    <a:ext uri="{9D8B030D-6E8A-4147-A177-3AD203B41FA5}">
                      <a16:colId xmlns:a16="http://schemas.microsoft.com/office/drawing/2014/main" val="20000"/>
                    </a:ext>
                  </a:extLst>
                </a:gridCol>
                <a:gridCol w="1208405">
                  <a:extLst>
                    <a:ext uri="{9D8B030D-6E8A-4147-A177-3AD203B41FA5}">
                      <a16:colId xmlns:a16="http://schemas.microsoft.com/office/drawing/2014/main" val="20001"/>
                    </a:ext>
                  </a:extLst>
                </a:gridCol>
              </a:tblGrid>
              <a:tr h="109220">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19050">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19050">
                      <a:solidFill>
                        <a:srgbClr val="25221E"/>
                      </a:solidFill>
                      <a:prstDash val="solid"/>
                    </a:lnT>
                    <a:lnB w="9525">
                      <a:solidFill>
                        <a:srgbClr val="25221E"/>
                      </a:solidFill>
                      <a:prstDash val="solid"/>
                    </a:lnB>
                  </a:tcPr>
                </a:tc>
                <a:extLst>
                  <a:ext uri="{0D108BD9-81ED-4DB2-BD59-A6C34878D82A}">
                    <a16:rowId xmlns:a16="http://schemas.microsoft.com/office/drawing/2014/main" val="10000"/>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1"/>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2"/>
                  </a:ext>
                </a:extLst>
              </a:tr>
              <a:tr h="106680">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3"/>
                  </a:ext>
                </a:extLst>
              </a:tr>
              <a:tr h="106680">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4"/>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5"/>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6"/>
                  </a:ext>
                </a:extLst>
              </a:tr>
              <a:tr h="108584">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12700">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12700">
                      <a:solidFill>
                        <a:srgbClr val="25221E"/>
                      </a:solidFill>
                      <a:prstDash val="solid"/>
                    </a:lnB>
                  </a:tcPr>
                </a:tc>
                <a:extLst>
                  <a:ext uri="{0D108BD9-81ED-4DB2-BD59-A6C34878D82A}">
                    <a16:rowId xmlns:a16="http://schemas.microsoft.com/office/drawing/2014/main" val="10007"/>
                  </a:ext>
                </a:extLst>
              </a:tr>
              <a:tr h="108585">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12700">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12700">
                      <a:solidFill>
                        <a:srgbClr val="25221E"/>
                      </a:solidFill>
                      <a:prstDash val="solid"/>
                    </a:lnT>
                    <a:lnB w="9525">
                      <a:solidFill>
                        <a:srgbClr val="25221E"/>
                      </a:solidFill>
                      <a:prstDash val="solid"/>
                    </a:lnB>
                  </a:tcPr>
                </a:tc>
                <a:extLst>
                  <a:ext uri="{0D108BD9-81ED-4DB2-BD59-A6C34878D82A}">
                    <a16:rowId xmlns:a16="http://schemas.microsoft.com/office/drawing/2014/main" val="10008"/>
                  </a:ext>
                </a:extLst>
              </a:tr>
            </a:tbl>
          </a:graphicData>
        </a:graphic>
      </p:graphicFrame>
      <p:sp>
        <p:nvSpPr>
          <p:cNvPr id="30" name="object 30"/>
          <p:cNvSpPr/>
          <p:nvPr/>
        </p:nvSpPr>
        <p:spPr>
          <a:xfrm>
            <a:off x="5042522" y="2523845"/>
            <a:ext cx="9525" cy="974090"/>
          </a:xfrm>
          <a:custGeom>
            <a:avLst/>
            <a:gdLst/>
            <a:ahLst/>
            <a:cxnLst/>
            <a:rect l="l" t="t" r="r" b="b"/>
            <a:pathLst>
              <a:path w="9525" h="974089">
                <a:moveTo>
                  <a:pt x="9461" y="4394"/>
                </a:moveTo>
                <a:lnTo>
                  <a:pt x="4737" y="0"/>
                </a:lnTo>
                <a:lnTo>
                  <a:pt x="0" y="0"/>
                </a:lnTo>
                <a:lnTo>
                  <a:pt x="0" y="4394"/>
                </a:lnTo>
                <a:lnTo>
                  <a:pt x="0" y="111061"/>
                </a:lnTo>
                <a:lnTo>
                  <a:pt x="0" y="973620"/>
                </a:lnTo>
                <a:lnTo>
                  <a:pt x="9461" y="973620"/>
                </a:lnTo>
                <a:lnTo>
                  <a:pt x="9461" y="866952"/>
                </a:lnTo>
                <a:lnTo>
                  <a:pt x="4737" y="862495"/>
                </a:lnTo>
                <a:lnTo>
                  <a:pt x="9461" y="862495"/>
                </a:lnTo>
                <a:lnTo>
                  <a:pt x="9461" y="115531"/>
                </a:lnTo>
                <a:lnTo>
                  <a:pt x="9461" y="4394"/>
                </a:lnTo>
                <a:close/>
              </a:path>
            </a:pathLst>
          </a:custGeom>
          <a:solidFill>
            <a:srgbClr val="25221E"/>
          </a:solidFill>
        </p:spPr>
        <p:txBody>
          <a:bodyPr wrap="square" lIns="0" tIns="0" rIns="0" bIns="0" rtlCol="0"/>
          <a:lstStyle/>
          <a:p>
            <a:endParaRPr/>
          </a:p>
        </p:txBody>
      </p:sp>
      <p:sp>
        <p:nvSpPr>
          <p:cNvPr id="31" name="object 31"/>
          <p:cNvSpPr/>
          <p:nvPr/>
        </p:nvSpPr>
        <p:spPr>
          <a:xfrm>
            <a:off x="6251524" y="2523845"/>
            <a:ext cx="9525" cy="115570"/>
          </a:xfrm>
          <a:custGeom>
            <a:avLst/>
            <a:gdLst/>
            <a:ahLst/>
            <a:cxnLst/>
            <a:rect l="l" t="t" r="r" b="b"/>
            <a:pathLst>
              <a:path w="9525" h="115569">
                <a:moveTo>
                  <a:pt x="4724" y="0"/>
                </a:moveTo>
                <a:lnTo>
                  <a:pt x="0" y="4394"/>
                </a:lnTo>
                <a:lnTo>
                  <a:pt x="0" y="115531"/>
                </a:lnTo>
                <a:lnTo>
                  <a:pt x="9448" y="115531"/>
                </a:lnTo>
                <a:lnTo>
                  <a:pt x="9448" y="4394"/>
                </a:lnTo>
                <a:lnTo>
                  <a:pt x="4724" y="0"/>
                </a:lnTo>
                <a:close/>
              </a:path>
              <a:path w="9525" h="115569">
                <a:moveTo>
                  <a:pt x="4724" y="0"/>
                </a:moveTo>
                <a:lnTo>
                  <a:pt x="0" y="0"/>
                </a:lnTo>
                <a:lnTo>
                  <a:pt x="0" y="4394"/>
                </a:lnTo>
                <a:lnTo>
                  <a:pt x="4724" y="0"/>
                </a:lnTo>
                <a:close/>
              </a:path>
            </a:pathLst>
          </a:custGeom>
          <a:solidFill>
            <a:srgbClr val="25221E"/>
          </a:solidFill>
        </p:spPr>
        <p:txBody>
          <a:bodyPr wrap="square" lIns="0" tIns="0" rIns="0" bIns="0" rtlCol="0"/>
          <a:lstStyle/>
          <a:p>
            <a:endParaRPr/>
          </a:p>
        </p:txBody>
      </p:sp>
      <p:sp>
        <p:nvSpPr>
          <p:cNvPr id="32" name="object 32"/>
          <p:cNvSpPr/>
          <p:nvPr/>
        </p:nvSpPr>
        <p:spPr>
          <a:xfrm>
            <a:off x="5042522" y="3599840"/>
            <a:ext cx="2427605" cy="111125"/>
          </a:xfrm>
          <a:custGeom>
            <a:avLst/>
            <a:gdLst/>
            <a:ahLst/>
            <a:cxnLst/>
            <a:rect l="l" t="t" r="r" b="b"/>
            <a:pathLst>
              <a:path w="2427604" h="111125">
                <a:moveTo>
                  <a:pt x="2427198" y="0"/>
                </a:moveTo>
                <a:lnTo>
                  <a:pt x="2427147" y="4419"/>
                </a:lnTo>
                <a:lnTo>
                  <a:pt x="2425204" y="4419"/>
                </a:lnTo>
                <a:lnTo>
                  <a:pt x="2425179" y="2527"/>
                </a:lnTo>
                <a:lnTo>
                  <a:pt x="2427147" y="4419"/>
                </a:lnTo>
                <a:lnTo>
                  <a:pt x="2427147" y="0"/>
                </a:lnTo>
                <a:lnTo>
                  <a:pt x="2422550" y="0"/>
                </a:lnTo>
                <a:lnTo>
                  <a:pt x="2423185" y="609"/>
                </a:lnTo>
                <a:lnTo>
                  <a:pt x="5372" y="609"/>
                </a:lnTo>
                <a:lnTo>
                  <a:pt x="4737" y="0"/>
                </a:lnTo>
                <a:lnTo>
                  <a:pt x="0" y="0"/>
                </a:lnTo>
                <a:lnTo>
                  <a:pt x="0" y="4457"/>
                </a:lnTo>
                <a:lnTo>
                  <a:pt x="0" y="111036"/>
                </a:lnTo>
                <a:lnTo>
                  <a:pt x="9461" y="111036"/>
                </a:lnTo>
                <a:lnTo>
                  <a:pt x="9461" y="8229"/>
                </a:lnTo>
                <a:lnTo>
                  <a:pt x="2417826" y="8229"/>
                </a:lnTo>
                <a:lnTo>
                  <a:pt x="2417826" y="111099"/>
                </a:lnTo>
                <a:lnTo>
                  <a:pt x="2427198" y="111099"/>
                </a:lnTo>
                <a:lnTo>
                  <a:pt x="2427198" y="4457"/>
                </a:lnTo>
                <a:lnTo>
                  <a:pt x="2427198" y="0"/>
                </a:lnTo>
                <a:close/>
              </a:path>
            </a:pathLst>
          </a:custGeom>
          <a:solidFill>
            <a:srgbClr val="25221E"/>
          </a:solidFill>
        </p:spPr>
        <p:txBody>
          <a:bodyPr wrap="square" lIns="0" tIns="0" rIns="0" bIns="0" rtlCol="0"/>
          <a:lstStyle/>
          <a:p>
            <a:endParaRPr/>
          </a:p>
        </p:txBody>
      </p:sp>
      <p:sp>
        <p:nvSpPr>
          <p:cNvPr id="33" name="object 33"/>
          <p:cNvSpPr/>
          <p:nvPr/>
        </p:nvSpPr>
        <p:spPr>
          <a:xfrm>
            <a:off x="7968412" y="2323693"/>
            <a:ext cx="9525" cy="365125"/>
          </a:xfrm>
          <a:custGeom>
            <a:avLst/>
            <a:gdLst/>
            <a:ahLst/>
            <a:cxnLst/>
            <a:rect l="l" t="t" r="r" b="b"/>
            <a:pathLst>
              <a:path w="9525" h="365125">
                <a:moveTo>
                  <a:pt x="9461" y="4457"/>
                </a:moveTo>
                <a:lnTo>
                  <a:pt x="4724" y="0"/>
                </a:lnTo>
                <a:lnTo>
                  <a:pt x="0" y="0"/>
                </a:lnTo>
                <a:lnTo>
                  <a:pt x="0" y="4457"/>
                </a:lnTo>
                <a:lnTo>
                  <a:pt x="0" y="120142"/>
                </a:lnTo>
                <a:lnTo>
                  <a:pt x="0" y="124612"/>
                </a:lnTo>
                <a:lnTo>
                  <a:pt x="0" y="240131"/>
                </a:lnTo>
                <a:lnTo>
                  <a:pt x="0" y="244513"/>
                </a:lnTo>
                <a:lnTo>
                  <a:pt x="0" y="364502"/>
                </a:lnTo>
                <a:lnTo>
                  <a:pt x="9461" y="364502"/>
                </a:lnTo>
                <a:lnTo>
                  <a:pt x="9461" y="244513"/>
                </a:lnTo>
                <a:lnTo>
                  <a:pt x="9461" y="124612"/>
                </a:lnTo>
                <a:lnTo>
                  <a:pt x="9461" y="4457"/>
                </a:lnTo>
                <a:close/>
              </a:path>
            </a:pathLst>
          </a:custGeom>
          <a:solidFill>
            <a:srgbClr val="25221E"/>
          </a:solidFill>
        </p:spPr>
        <p:txBody>
          <a:bodyPr wrap="square" lIns="0" tIns="0" rIns="0" bIns="0" rtlCol="0"/>
          <a:lstStyle/>
          <a:p>
            <a:endParaRPr/>
          </a:p>
        </p:txBody>
      </p:sp>
      <p:sp>
        <p:nvSpPr>
          <p:cNvPr id="34" name="object 34"/>
          <p:cNvSpPr txBox="1"/>
          <p:nvPr/>
        </p:nvSpPr>
        <p:spPr>
          <a:xfrm>
            <a:off x="8522403" y="1890532"/>
            <a:ext cx="393065" cy="632460"/>
          </a:xfrm>
          <a:prstGeom prst="rect">
            <a:avLst/>
          </a:prstGeom>
        </p:spPr>
        <p:txBody>
          <a:bodyPr vert="vert270" wrap="square" lIns="0" tIns="12700" rIns="0" bIns="0" rtlCol="0">
            <a:spAutoFit/>
          </a:bodyPr>
          <a:lstStyle/>
          <a:p>
            <a:pPr marL="69850" marR="5080" indent="-57785">
              <a:lnSpc>
                <a:spcPts val="1450"/>
              </a:lnSpc>
              <a:spcBef>
                <a:spcPts val="100"/>
              </a:spcBef>
            </a:pPr>
            <a:r>
              <a:rPr sz="1300" spc="-30" dirty="0">
                <a:solidFill>
                  <a:srgbClr val="25221E"/>
                </a:solidFill>
                <a:latin typeface="Times New Roman"/>
                <a:cs typeface="Times New Roman"/>
              </a:rPr>
              <a:t>Octeto</a:t>
            </a:r>
            <a:r>
              <a:rPr sz="1300" spc="-114" dirty="0">
                <a:solidFill>
                  <a:srgbClr val="25221E"/>
                </a:solidFill>
                <a:latin typeface="Times New Roman"/>
                <a:cs typeface="Times New Roman"/>
              </a:rPr>
              <a:t> </a:t>
            </a:r>
            <a:r>
              <a:rPr sz="1300" spc="-25" dirty="0">
                <a:solidFill>
                  <a:srgbClr val="25221E"/>
                </a:solidFill>
                <a:latin typeface="Times New Roman"/>
                <a:cs typeface="Times New Roman"/>
              </a:rPr>
              <a:t>de  </a:t>
            </a:r>
            <a:r>
              <a:rPr sz="1300" spc="-35" dirty="0">
                <a:solidFill>
                  <a:srgbClr val="25221E"/>
                </a:solidFill>
                <a:latin typeface="Times New Roman"/>
                <a:cs typeface="Times New Roman"/>
              </a:rPr>
              <a:t>Sistema</a:t>
            </a:r>
            <a:endParaRPr sz="1300">
              <a:latin typeface="Times New Roman"/>
              <a:cs typeface="Times New Roman"/>
            </a:endParaRPr>
          </a:p>
        </p:txBody>
      </p:sp>
      <p:sp>
        <p:nvSpPr>
          <p:cNvPr id="35" name="object 35"/>
          <p:cNvSpPr txBox="1"/>
          <p:nvPr/>
        </p:nvSpPr>
        <p:spPr>
          <a:xfrm>
            <a:off x="8522218" y="2860653"/>
            <a:ext cx="393065" cy="626745"/>
          </a:xfrm>
          <a:prstGeom prst="rect">
            <a:avLst/>
          </a:prstGeom>
        </p:spPr>
        <p:txBody>
          <a:bodyPr vert="vert270" wrap="square" lIns="0" tIns="13335" rIns="0" bIns="0" rtlCol="0">
            <a:spAutoFit/>
          </a:bodyPr>
          <a:lstStyle/>
          <a:p>
            <a:pPr marL="64769" marR="5080" indent="-52705">
              <a:lnSpc>
                <a:spcPts val="1450"/>
              </a:lnSpc>
              <a:spcBef>
                <a:spcPts val="105"/>
              </a:spcBef>
            </a:pPr>
            <a:r>
              <a:rPr sz="1300" spc="-40" dirty="0">
                <a:solidFill>
                  <a:srgbClr val="25221E"/>
                </a:solidFill>
                <a:latin typeface="Times New Roman"/>
                <a:cs typeface="Times New Roman"/>
              </a:rPr>
              <a:t>Octeto</a:t>
            </a:r>
            <a:r>
              <a:rPr sz="1300" spc="-70" dirty="0">
                <a:solidFill>
                  <a:srgbClr val="25221E"/>
                </a:solidFill>
                <a:latin typeface="Times New Roman"/>
                <a:cs typeface="Times New Roman"/>
              </a:rPr>
              <a:t> </a:t>
            </a:r>
            <a:r>
              <a:rPr sz="1300" spc="-45" dirty="0">
                <a:solidFill>
                  <a:srgbClr val="25221E"/>
                </a:solidFill>
                <a:latin typeface="Times New Roman"/>
                <a:cs typeface="Times New Roman"/>
              </a:rPr>
              <a:t>de  </a:t>
            </a:r>
            <a:r>
              <a:rPr sz="1300" spc="-35" dirty="0">
                <a:solidFill>
                  <a:srgbClr val="25221E"/>
                </a:solidFill>
                <a:latin typeface="Times New Roman"/>
                <a:cs typeface="Times New Roman"/>
              </a:rPr>
              <a:t>Usuario</a:t>
            </a:r>
            <a:endParaRPr sz="1300">
              <a:latin typeface="Times New Roman"/>
              <a:cs typeface="Times New Roman"/>
            </a:endParaRPr>
          </a:p>
        </p:txBody>
      </p:sp>
      <p:sp>
        <p:nvSpPr>
          <p:cNvPr id="36" name="object 36"/>
          <p:cNvSpPr txBox="1"/>
          <p:nvPr/>
        </p:nvSpPr>
        <p:spPr>
          <a:xfrm>
            <a:off x="8162843" y="1677897"/>
            <a:ext cx="170815" cy="1991995"/>
          </a:xfrm>
          <a:prstGeom prst="rect">
            <a:avLst/>
          </a:prstGeom>
        </p:spPr>
        <p:txBody>
          <a:bodyPr vert="horz" wrap="square" lIns="0" tIns="15240" rIns="0" bIns="0" rtlCol="0">
            <a:spAutoFit/>
          </a:bodyPr>
          <a:lstStyle/>
          <a:p>
            <a:pPr marL="17780">
              <a:lnSpc>
                <a:spcPts val="1080"/>
              </a:lnSpc>
              <a:spcBef>
                <a:spcPts val="120"/>
              </a:spcBef>
            </a:pPr>
            <a:r>
              <a:rPr sz="1000" spc="10" dirty="0">
                <a:solidFill>
                  <a:srgbClr val="25221E"/>
                </a:solidFill>
                <a:latin typeface="Times New Roman"/>
                <a:cs typeface="Times New Roman"/>
              </a:rPr>
              <a:t>15</a:t>
            </a:r>
            <a:endParaRPr sz="1000">
              <a:latin typeface="Times New Roman"/>
              <a:cs typeface="Times New Roman"/>
            </a:endParaRPr>
          </a:p>
          <a:p>
            <a:pPr marL="12700">
              <a:lnSpc>
                <a:spcPts val="950"/>
              </a:lnSpc>
            </a:pPr>
            <a:r>
              <a:rPr sz="1000" spc="45" dirty="0">
                <a:solidFill>
                  <a:srgbClr val="25221E"/>
                </a:solidFill>
                <a:latin typeface="Times New Roman"/>
                <a:cs typeface="Times New Roman"/>
              </a:rPr>
              <a:t>14</a:t>
            </a:r>
            <a:endParaRPr sz="1000">
              <a:latin typeface="Times New Roman"/>
              <a:cs typeface="Times New Roman"/>
            </a:endParaRPr>
          </a:p>
          <a:p>
            <a:pPr marL="17780">
              <a:lnSpc>
                <a:spcPts val="935"/>
              </a:lnSpc>
            </a:pPr>
            <a:r>
              <a:rPr sz="1000" spc="45" dirty="0">
                <a:solidFill>
                  <a:srgbClr val="25221E"/>
                </a:solidFill>
                <a:latin typeface="Times New Roman"/>
                <a:cs typeface="Times New Roman"/>
              </a:rPr>
              <a:t>13</a:t>
            </a:r>
            <a:endParaRPr sz="1000">
              <a:latin typeface="Times New Roman"/>
              <a:cs typeface="Times New Roman"/>
            </a:endParaRPr>
          </a:p>
          <a:p>
            <a:pPr marL="17145">
              <a:lnSpc>
                <a:spcPts val="944"/>
              </a:lnSpc>
            </a:pPr>
            <a:r>
              <a:rPr sz="1000" spc="5" dirty="0">
                <a:solidFill>
                  <a:srgbClr val="25221E"/>
                </a:solidFill>
                <a:latin typeface="Times New Roman"/>
                <a:cs typeface="Times New Roman"/>
              </a:rPr>
              <a:t>12</a:t>
            </a:r>
            <a:endParaRPr sz="1000">
              <a:latin typeface="Times New Roman"/>
              <a:cs typeface="Times New Roman"/>
            </a:endParaRPr>
          </a:p>
          <a:p>
            <a:pPr marL="20955">
              <a:lnSpc>
                <a:spcPts val="965"/>
              </a:lnSpc>
            </a:pPr>
            <a:r>
              <a:rPr sz="1000" spc="20" dirty="0">
                <a:solidFill>
                  <a:srgbClr val="25221E"/>
                </a:solidFill>
                <a:latin typeface="Times New Roman"/>
                <a:cs typeface="Times New Roman"/>
              </a:rPr>
              <a:t>11</a:t>
            </a:r>
            <a:endParaRPr sz="1000">
              <a:latin typeface="Times New Roman"/>
              <a:cs typeface="Times New Roman"/>
            </a:endParaRPr>
          </a:p>
          <a:p>
            <a:pPr marL="12700">
              <a:lnSpc>
                <a:spcPts val="960"/>
              </a:lnSpc>
            </a:pPr>
            <a:r>
              <a:rPr sz="1000" spc="45" dirty="0">
                <a:solidFill>
                  <a:srgbClr val="25221E"/>
                </a:solidFill>
                <a:latin typeface="Times New Roman"/>
                <a:cs typeface="Times New Roman"/>
              </a:rPr>
              <a:t>10</a:t>
            </a:r>
            <a:endParaRPr sz="1000">
              <a:latin typeface="Times New Roman"/>
              <a:cs typeface="Times New Roman"/>
            </a:endParaRPr>
          </a:p>
          <a:p>
            <a:pPr marL="49530">
              <a:lnSpc>
                <a:spcPts val="944"/>
              </a:lnSpc>
            </a:pPr>
            <a:r>
              <a:rPr sz="1000" spc="35" dirty="0">
                <a:solidFill>
                  <a:srgbClr val="25221E"/>
                </a:solidFill>
                <a:latin typeface="Times New Roman"/>
                <a:cs typeface="Times New Roman"/>
              </a:rPr>
              <a:t>9</a:t>
            </a:r>
            <a:endParaRPr sz="1000">
              <a:latin typeface="Times New Roman"/>
              <a:cs typeface="Times New Roman"/>
            </a:endParaRPr>
          </a:p>
          <a:p>
            <a:pPr marL="50165">
              <a:lnSpc>
                <a:spcPts val="944"/>
              </a:lnSpc>
            </a:pPr>
            <a:r>
              <a:rPr sz="1000" spc="35" dirty="0">
                <a:solidFill>
                  <a:srgbClr val="25221E"/>
                </a:solidFill>
                <a:latin typeface="Times New Roman"/>
                <a:cs typeface="Times New Roman"/>
              </a:rPr>
              <a:t>8</a:t>
            </a:r>
            <a:endParaRPr sz="1000">
              <a:latin typeface="Times New Roman"/>
              <a:cs typeface="Times New Roman"/>
            </a:endParaRPr>
          </a:p>
          <a:p>
            <a:pPr marL="50165">
              <a:lnSpc>
                <a:spcPts val="944"/>
              </a:lnSpc>
            </a:pPr>
            <a:r>
              <a:rPr sz="1000" spc="35" dirty="0">
                <a:solidFill>
                  <a:srgbClr val="25221E"/>
                </a:solidFill>
                <a:latin typeface="Times New Roman"/>
                <a:cs typeface="Times New Roman"/>
              </a:rPr>
              <a:t>7</a:t>
            </a:r>
            <a:endParaRPr sz="1000">
              <a:latin typeface="Times New Roman"/>
              <a:cs typeface="Times New Roman"/>
            </a:endParaRPr>
          </a:p>
          <a:p>
            <a:pPr marL="49530">
              <a:lnSpc>
                <a:spcPts val="969"/>
              </a:lnSpc>
            </a:pPr>
            <a:r>
              <a:rPr sz="1000" spc="35" dirty="0">
                <a:solidFill>
                  <a:srgbClr val="25221E"/>
                </a:solidFill>
                <a:latin typeface="Times New Roman"/>
                <a:cs typeface="Times New Roman"/>
              </a:rPr>
              <a:t>6</a:t>
            </a:r>
            <a:endParaRPr sz="1000">
              <a:latin typeface="Times New Roman"/>
              <a:cs typeface="Times New Roman"/>
            </a:endParaRPr>
          </a:p>
          <a:p>
            <a:pPr marL="50165">
              <a:lnSpc>
                <a:spcPts val="965"/>
              </a:lnSpc>
            </a:pPr>
            <a:r>
              <a:rPr sz="1000" spc="35" dirty="0">
                <a:solidFill>
                  <a:srgbClr val="25221E"/>
                </a:solidFill>
                <a:latin typeface="Times New Roman"/>
                <a:cs typeface="Times New Roman"/>
              </a:rPr>
              <a:t>5</a:t>
            </a:r>
            <a:endParaRPr sz="1000">
              <a:latin typeface="Times New Roman"/>
              <a:cs typeface="Times New Roman"/>
            </a:endParaRPr>
          </a:p>
          <a:p>
            <a:pPr marL="50165">
              <a:lnSpc>
                <a:spcPts val="944"/>
              </a:lnSpc>
            </a:pPr>
            <a:r>
              <a:rPr sz="1000" spc="35" dirty="0">
                <a:solidFill>
                  <a:srgbClr val="25221E"/>
                </a:solidFill>
                <a:latin typeface="Times New Roman"/>
                <a:cs typeface="Times New Roman"/>
              </a:rPr>
              <a:t>4</a:t>
            </a:r>
            <a:endParaRPr sz="1000">
              <a:latin typeface="Times New Roman"/>
              <a:cs typeface="Times New Roman"/>
            </a:endParaRPr>
          </a:p>
          <a:p>
            <a:pPr marL="54610">
              <a:lnSpc>
                <a:spcPts val="940"/>
              </a:lnSpc>
            </a:pPr>
            <a:r>
              <a:rPr sz="1000" spc="35" dirty="0">
                <a:solidFill>
                  <a:srgbClr val="25221E"/>
                </a:solidFill>
                <a:latin typeface="Times New Roman"/>
                <a:cs typeface="Times New Roman"/>
              </a:rPr>
              <a:t>3</a:t>
            </a:r>
            <a:endParaRPr sz="1000">
              <a:latin typeface="Times New Roman"/>
              <a:cs typeface="Times New Roman"/>
            </a:endParaRPr>
          </a:p>
          <a:p>
            <a:pPr marL="49530">
              <a:lnSpc>
                <a:spcPts val="944"/>
              </a:lnSpc>
            </a:pPr>
            <a:r>
              <a:rPr sz="1000" spc="40" dirty="0">
                <a:solidFill>
                  <a:srgbClr val="25221E"/>
                </a:solidFill>
                <a:latin typeface="Times New Roman"/>
                <a:cs typeface="Times New Roman"/>
              </a:rPr>
              <a:t>2</a:t>
            </a:r>
            <a:endParaRPr sz="1000">
              <a:latin typeface="Times New Roman"/>
              <a:cs typeface="Times New Roman"/>
            </a:endParaRPr>
          </a:p>
          <a:p>
            <a:pPr marL="53340">
              <a:lnSpc>
                <a:spcPts val="950"/>
              </a:lnSpc>
            </a:pPr>
            <a:r>
              <a:rPr sz="1000" spc="40" dirty="0">
                <a:solidFill>
                  <a:srgbClr val="25221E"/>
                </a:solidFill>
                <a:latin typeface="Times New Roman"/>
                <a:cs typeface="Times New Roman"/>
              </a:rPr>
              <a:t>1</a:t>
            </a:r>
            <a:endParaRPr sz="1000">
              <a:latin typeface="Times New Roman"/>
              <a:cs typeface="Times New Roman"/>
            </a:endParaRPr>
          </a:p>
          <a:p>
            <a:pPr marL="49530">
              <a:lnSpc>
                <a:spcPts val="1070"/>
              </a:lnSpc>
            </a:pPr>
            <a:r>
              <a:rPr sz="1000" spc="40" dirty="0">
                <a:solidFill>
                  <a:srgbClr val="25221E"/>
                </a:solidFill>
                <a:latin typeface="Times New Roman"/>
                <a:cs typeface="Times New Roman"/>
              </a:rPr>
              <a:t>0</a:t>
            </a:r>
            <a:endParaRPr sz="1000">
              <a:latin typeface="Times New Roman"/>
              <a:cs typeface="Times New Roman"/>
            </a:endParaRPr>
          </a:p>
        </p:txBody>
      </p:sp>
      <p:sp>
        <p:nvSpPr>
          <p:cNvPr id="37" name="object 37"/>
          <p:cNvSpPr/>
          <p:nvPr/>
        </p:nvSpPr>
        <p:spPr>
          <a:xfrm>
            <a:off x="8453005" y="1861210"/>
            <a:ext cx="24130" cy="169545"/>
          </a:xfrm>
          <a:custGeom>
            <a:avLst/>
            <a:gdLst/>
            <a:ahLst/>
            <a:cxnLst/>
            <a:rect l="l" t="t" r="r" b="b"/>
            <a:pathLst>
              <a:path w="24129" h="169544">
                <a:moveTo>
                  <a:pt x="23558" y="0"/>
                </a:moveTo>
                <a:lnTo>
                  <a:pt x="14097" y="0"/>
                </a:lnTo>
                <a:lnTo>
                  <a:pt x="14097" y="26885"/>
                </a:lnTo>
                <a:lnTo>
                  <a:pt x="9461" y="35737"/>
                </a:lnTo>
                <a:lnTo>
                  <a:pt x="9461" y="71247"/>
                </a:lnTo>
                <a:lnTo>
                  <a:pt x="4724" y="84645"/>
                </a:lnTo>
                <a:lnTo>
                  <a:pt x="4724" y="120154"/>
                </a:lnTo>
                <a:lnTo>
                  <a:pt x="0" y="129006"/>
                </a:lnTo>
                <a:lnTo>
                  <a:pt x="0" y="169049"/>
                </a:lnTo>
                <a:lnTo>
                  <a:pt x="9461" y="169049"/>
                </a:lnTo>
                <a:lnTo>
                  <a:pt x="9461" y="129006"/>
                </a:lnTo>
                <a:lnTo>
                  <a:pt x="14097" y="120154"/>
                </a:lnTo>
                <a:lnTo>
                  <a:pt x="14097" y="84645"/>
                </a:lnTo>
                <a:lnTo>
                  <a:pt x="18834" y="71247"/>
                </a:lnTo>
                <a:lnTo>
                  <a:pt x="18834" y="49060"/>
                </a:lnTo>
                <a:lnTo>
                  <a:pt x="23558" y="35737"/>
                </a:lnTo>
                <a:lnTo>
                  <a:pt x="23558" y="0"/>
                </a:lnTo>
                <a:close/>
              </a:path>
            </a:pathLst>
          </a:custGeom>
          <a:solidFill>
            <a:srgbClr val="25221E"/>
          </a:solidFill>
        </p:spPr>
        <p:txBody>
          <a:bodyPr wrap="square" lIns="0" tIns="0" rIns="0" bIns="0" rtlCol="0"/>
          <a:lstStyle/>
          <a:p>
            <a:endParaRPr/>
          </a:p>
        </p:txBody>
      </p:sp>
      <p:sp>
        <p:nvSpPr>
          <p:cNvPr id="38" name="object 38"/>
          <p:cNvSpPr/>
          <p:nvPr/>
        </p:nvSpPr>
        <p:spPr>
          <a:xfrm>
            <a:off x="8420075" y="1727898"/>
            <a:ext cx="56515" cy="133350"/>
          </a:xfrm>
          <a:custGeom>
            <a:avLst/>
            <a:gdLst/>
            <a:ahLst/>
            <a:cxnLst/>
            <a:rect l="l" t="t" r="r" b="b"/>
            <a:pathLst>
              <a:path w="56515" h="133350">
                <a:moveTo>
                  <a:pt x="56489" y="102196"/>
                </a:moveTo>
                <a:lnTo>
                  <a:pt x="51765" y="88874"/>
                </a:lnTo>
                <a:lnTo>
                  <a:pt x="51765" y="80022"/>
                </a:lnTo>
                <a:lnTo>
                  <a:pt x="47028" y="71081"/>
                </a:lnTo>
                <a:lnTo>
                  <a:pt x="47028" y="62230"/>
                </a:lnTo>
                <a:lnTo>
                  <a:pt x="42392" y="53301"/>
                </a:lnTo>
                <a:lnTo>
                  <a:pt x="42392" y="44437"/>
                </a:lnTo>
                <a:lnTo>
                  <a:pt x="32931" y="26644"/>
                </a:lnTo>
                <a:lnTo>
                  <a:pt x="28206" y="22263"/>
                </a:lnTo>
                <a:lnTo>
                  <a:pt x="23558" y="13322"/>
                </a:lnTo>
                <a:lnTo>
                  <a:pt x="18834" y="8864"/>
                </a:lnTo>
                <a:lnTo>
                  <a:pt x="9461" y="4470"/>
                </a:lnTo>
                <a:lnTo>
                  <a:pt x="4724" y="0"/>
                </a:lnTo>
                <a:lnTo>
                  <a:pt x="0" y="8864"/>
                </a:lnTo>
                <a:lnTo>
                  <a:pt x="4724" y="13322"/>
                </a:lnTo>
                <a:lnTo>
                  <a:pt x="9461" y="13322"/>
                </a:lnTo>
                <a:lnTo>
                  <a:pt x="14109" y="22263"/>
                </a:lnTo>
                <a:lnTo>
                  <a:pt x="23558" y="31115"/>
                </a:lnTo>
                <a:lnTo>
                  <a:pt x="32931" y="48907"/>
                </a:lnTo>
                <a:lnTo>
                  <a:pt x="32931" y="57759"/>
                </a:lnTo>
                <a:lnTo>
                  <a:pt x="37655" y="62230"/>
                </a:lnTo>
                <a:lnTo>
                  <a:pt x="37655" y="71081"/>
                </a:lnTo>
                <a:lnTo>
                  <a:pt x="42392" y="84416"/>
                </a:lnTo>
                <a:lnTo>
                  <a:pt x="42392" y="102196"/>
                </a:lnTo>
                <a:lnTo>
                  <a:pt x="47028" y="111061"/>
                </a:lnTo>
                <a:lnTo>
                  <a:pt x="47028" y="133311"/>
                </a:lnTo>
                <a:lnTo>
                  <a:pt x="56489" y="133311"/>
                </a:lnTo>
                <a:lnTo>
                  <a:pt x="56489" y="102196"/>
                </a:lnTo>
                <a:close/>
              </a:path>
            </a:pathLst>
          </a:custGeom>
          <a:solidFill>
            <a:srgbClr val="25221E"/>
          </a:solidFill>
        </p:spPr>
        <p:txBody>
          <a:bodyPr wrap="square" lIns="0" tIns="0" rIns="0" bIns="0" rtlCol="0"/>
          <a:lstStyle/>
          <a:p>
            <a:endParaRPr/>
          </a:p>
        </p:txBody>
      </p:sp>
      <p:sp>
        <p:nvSpPr>
          <p:cNvPr id="39" name="object 39"/>
          <p:cNvSpPr/>
          <p:nvPr/>
        </p:nvSpPr>
        <p:spPr>
          <a:xfrm>
            <a:off x="8420075" y="2994951"/>
            <a:ext cx="104139" cy="654050"/>
          </a:xfrm>
          <a:custGeom>
            <a:avLst/>
            <a:gdLst/>
            <a:ahLst/>
            <a:cxnLst/>
            <a:rect l="l" t="t" r="r" b="b"/>
            <a:pathLst>
              <a:path w="104140" h="654050">
                <a:moveTo>
                  <a:pt x="103517" y="186829"/>
                </a:moveTo>
                <a:lnTo>
                  <a:pt x="94068" y="186829"/>
                </a:lnTo>
                <a:lnTo>
                  <a:pt x="89331" y="186829"/>
                </a:lnTo>
                <a:lnTo>
                  <a:pt x="79971" y="195694"/>
                </a:lnTo>
                <a:lnTo>
                  <a:pt x="75234" y="204622"/>
                </a:lnTo>
                <a:lnTo>
                  <a:pt x="65862" y="213474"/>
                </a:lnTo>
                <a:lnTo>
                  <a:pt x="61137" y="222415"/>
                </a:lnTo>
                <a:lnTo>
                  <a:pt x="56489" y="231267"/>
                </a:lnTo>
                <a:lnTo>
                  <a:pt x="51765" y="244589"/>
                </a:lnTo>
                <a:lnTo>
                  <a:pt x="47028" y="253453"/>
                </a:lnTo>
                <a:lnTo>
                  <a:pt x="47028" y="266776"/>
                </a:lnTo>
                <a:lnTo>
                  <a:pt x="37655" y="293497"/>
                </a:lnTo>
                <a:lnTo>
                  <a:pt x="37655" y="306984"/>
                </a:lnTo>
                <a:lnTo>
                  <a:pt x="32931" y="320306"/>
                </a:lnTo>
                <a:lnTo>
                  <a:pt x="32931" y="360349"/>
                </a:lnTo>
                <a:lnTo>
                  <a:pt x="32931" y="395846"/>
                </a:lnTo>
                <a:lnTo>
                  <a:pt x="37655" y="409181"/>
                </a:lnTo>
                <a:lnTo>
                  <a:pt x="37655" y="444754"/>
                </a:lnTo>
                <a:lnTo>
                  <a:pt x="42392" y="453618"/>
                </a:lnTo>
                <a:lnTo>
                  <a:pt x="42392" y="489191"/>
                </a:lnTo>
                <a:lnTo>
                  <a:pt x="47028" y="498055"/>
                </a:lnTo>
                <a:lnTo>
                  <a:pt x="47028" y="524700"/>
                </a:lnTo>
                <a:lnTo>
                  <a:pt x="47028" y="546950"/>
                </a:lnTo>
                <a:lnTo>
                  <a:pt x="42392" y="555828"/>
                </a:lnTo>
                <a:lnTo>
                  <a:pt x="42392" y="577989"/>
                </a:lnTo>
                <a:lnTo>
                  <a:pt x="37655" y="587082"/>
                </a:lnTo>
                <a:lnTo>
                  <a:pt x="37655" y="596011"/>
                </a:lnTo>
                <a:lnTo>
                  <a:pt x="32931" y="604888"/>
                </a:lnTo>
                <a:lnTo>
                  <a:pt x="32931" y="613727"/>
                </a:lnTo>
                <a:lnTo>
                  <a:pt x="23558" y="622655"/>
                </a:lnTo>
                <a:lnTo>
                  <a:pt x="18834" y="631520"/>
                </a:lnTo>
                <a:lnTo>
                  <a:pt x="9461" y="640448"/>
                </a:lnTo>
                <a:lnTo>
                  <a:pt x="4724" y="640448"/>
                </a:lnTo>
                <a:lnTo>
                  <a:pt x="0" y="644842"/>
                </a:lnTo>
                <a:lnTo>
                  <a:pt x="4724" y="653770"/>
                </a:lnTo>
                <a:lnTo>
                  <a:pt x="14109" y="644842"/>
                </a:lnTo>
                <a:lnTo>
                  <a:pt x="23558" y="640448"/>
                </a:lnTo>
                <a:lnTo>
                  <a:pt x="32931" y="631520"/>
                </a:lnTo>
                <a:lnTo>
                  <a:pt x="37655" y="622655"/>
                </a:lnTo>
                <a:lnTo>
                  <a:pt x="37655" y="613727"/>
                </a:lnTo>
                <a:lnTo>
                  <a:pt x="42392" y="604888"/>
                </a:lnTo>
                <a:lnTo>
                  <a:pt x="47028" y="596011"/>
                </a:lnTo>
                <a:lnTo>
                  <a:pt x="47028" y="587082"/>
                </a:lnTo>
                <a:lnTo>
                  <a:pt x="51765" y="577989"/>
                </a:lnTo>
                <a:lnTo>
                  <a:pt x="51765" y="569137"/>
                </a:lnTo>
                <a:lnTo>
                  <a:pt x="56489" y="560285"/>
                </a:lnTo>
                <a:lnTo>
                  <a:pt x="56489" y="524700"/>
                </a:lnTo>
                <a:lnTo>
                  <a:pt x="56489" y="489191"/>
                </a:lnTo>
                <a:lnTo>
                  <a:pt x="51765" y="475869"/>
                </a:lnTo>
                <a:lnTo>
                  <a:pt x="51765" y="453618"/>
                </a:lnTo>
                <a:lnTo>
                  <a:pt x="47028" y="440283"/>
                </a:lnTo>
                <a:lnTo>
                  <a:pt x="47028" y="404710"/>
                </a:lnTo>
                <a:lnTo>
                  <a:pt x="42392" y="395846"/>
                </a:lnTo>
                <a:lnTo>
                  <a:pt x="42392" y="360349"/>
                </a:lnTo>
                <a:lnTo>
                  <a:pt x="42392" y="333629"/>
                </a:lnTo>
                <a:lnTo>
                  <a:pt x="47028" y="320306"/>
                </a:lnTo>
                <a:lnTo>
                  <a:pt x="47028" y="293497"/>
                </a:lnTo>
                <a:lnTo>
                  <a:pt x="51765" y="284568"/>
                </a:lnTo>
                <a:lnTo>
                  <a:pt x="56489" y="271246"/>
                </a:lnTo>
                <a:lnTo>
                  <a:pt x="56489" y="257911"/>
                </a:lnTo>
                <a:lnTo>
                  <a:pt x="61137" y="249059"/>
                </a:lnTo>
                <a:lnTo>
                  <a:pt x="65862" y="235737"/>
                </a:lnTo>
                <a:lnTo>
                  <a:pt x="70586" y="226809"/>
                </a:lnTo>
                <a:lnTo>
                  <a:pt x="75234" y="217944"/>
                </a:lnTo>
                <a:lnTo>
                  <a:pt x="79971" y="209016"/>
                </a:lnTo>
                <a:lnTo>
                  <a:pt x="89331" y="200152"/>
                </a:lnTo>
                <a:lnTo>
                  <a:pt x="94068" y="191300"/>
                </a:lnTo>
                <a:lnTo>
                  <a:pt x="103517" y="186829"/>
                </a:lnTo>
                <a:close/>
              </a:path>
              <a:path w="104140" h="654050">
                <a:moveTo>
                  <a:pt x="103517" y="177977"/>
                </a:moveTo>
                <a:lnTo>
                  <a:pt x="94068" y="173507"/>
                </a:lnTo>
                <a:lnTo>
                  <a:pt x="89331" y="164655"/>
                </a:lnTo>
                <a:lnTo>
                  <a:pt x="79971" y="155714"/>
                </a:lnTo>
                <a:lnTo>
                  <a:pt x="75234" y="146862"/>
                </a:lnTo>
                <a:lnTo>
                  <a:pt x="70586" y="133540"/>
                </a:lnTo>
                <a:lnTo>
                  <a:pt x="61137" y="115747"/>
                </a:lnTo>
                <a:lnTo>
                  <a:pt x="56489" y="102425"/>
                </a:lnTo>
                <a:lnTo>
                  <a:pt x="51765" y="89103"/>
                </a:lnTo>
                <a:lnTo>
                  <a:pt x="51765" y="75780"/>
                </a:lnTo>
                <a:lnTo>
                  <a:pt x="47028" y="66840"/>
                </a:lnTo>
                <a:lnTo>
                  <a:pt x="47028" y="40195"/>
                </a:lnTo>
                <a:lnTo>
                  <a:pt x="42392" y="26873"/>
                </a:lnTo>
                <a:lnTo>
                  <a:pt x="42392" y="0"/>
                </a:lnTo>
                <a:lnTo>
                  <a:pt x="32931" y="0"/>
                </a:lnTo>
                <a:lnTo>
                  <a:pt x="32931" y="40195"/>
                </a:lnTo>
                <a:lnTo>
                  <a:pt x="37655" y="53517"/>
                </a:lnTo>
                <a:lnTo>
                  <a:pt x="37655" y="66840"/>
                </a:lnTo>
                <a:lnTo>
                  <a:pt x="42392" y="80162"/>
                </a:lnTo>
                <a:lnTo>
                  <a:pt x="42392" y="93497"/>
                </a:lnTo>
                <a:lnTo>
                  <a:pt x="47028" y="102425"/>
                </a:lnTo>
                <a:lnTo>
                  <a:pt x="56489" y="129070"/>
                </a:lnTo>
                <a:lnTo>
                  <a:pt x="61137" y="137934"/>
                </a:lnTo>
                <a:lnTo>
                  <a:pt x="65862" y="151257"/>
                </a:lnTo>
                <a:lnTo>
                  <a:pt x="75234" y="160185"/>
                </a:lnTo>
                <a:lnTo>
                  <a:pt x="79971" y="169049"/>
                </a:lnTo>
                <a:lnTo>
                  <a:pt x="89331" y="177977"/>
                </a:lnTo>
                <a:lnTo>
                  <a:pt x="94068" y="186829"/>
                </a:lnTo>
                <a:lnTo>
                  <a:pt x="103517" y="177977"/>
                </a:lnTo>
                <a:close/>
              </a:path>
            </a:pathLst>
          </a:custGeom>
          <a:solidFill>
            <a:srgbClr val="25221E"/>
          </a:solidFill>
        </p:spPr>
        <p:txBody>
          <a:bodyPr wrap="square" lIns="0" tIns="0" rIns="0" bIns="0" rtlCol="0"/>
          <a:lstStyle/>
          <a:p>
            <a:endParaRPr/>
          </a:p>
        </p:txBody>
      </p:sp>
      <p:sp>
        <p:nvSpPr>
          <p:cNvPr id="40" name="object 40"/>
          <p:cNvSpPr/>
          <p:nvPr/>
        </p:nvSpPr>
        <p:spPr>
          <a:xfrm>
            <a:off x="8453005" y="2830601"/>
            <a:ext cx="24130" cy="164465"/>
          </a:xfrm>
          <a:custGeom>
            <a:avLst/>
            <a:gdLst/>
            <a:ahLst/>
            <a:cxnLst/>
            <a:rect l="l" t="t" r="r" b="b"/>
            <a:pathLst>
              <a:path w="24129" h="164464">
                <a:moveTo>
                  <a:pt x="23558" y="0"/>
                </a:moveTo>
                <a:lnTo>
                  <a:pt x="14097" y="0"/>
                </a:lnTo>
                <a:lnTo>
                  <a:pt x="14097" y="26644"/>
                </a:lnTo>
                <a:lnTo>
                  <a:pt x="9461" y="35496"/>
                </a:lnTo>
                <a:lnTo>
                  <a:pt x="9461" y="71081"/>
                </a:lnTo>
                <a:lnTo>
                  <a:pt x="4724" y="79933"/>
                </a:lnTo>
                <a:lnTo>
                  <a:pt x="4724" y="119989"/>
                </a:lnTo>
                <a:lnTo>
                  <a:pt x="0" y="128841"/>
                </a:lnTo>
                <a:lnTo>
                  <a:pt x="0" y="164350"/>
                </a:lnTo>
                <a:lnTo>
                  <a:pt x="9461" y="164350"/>
                </a:lnTo>
                <a:lnTo>
                  <a:pt x="9461" y="128841"/>
                </a:lnTo>
                <a:lnTo>
                  <a:pt x="14097" y="119989"/>
                </a:lnTo>
                <a:lnTo>
                  <a:pt x="14097" y="84404"/>
                </a:lnTo>
                <a:lnTo>
                  <a:pt x="18834" y="71081"/>
                </a:lnTo>
                <a:lnTo>
                  <a:pt x="18834" y="48818"/>
                </a:lnTo>
                <a:lnTo>
                  <a:pt x="23558" y="35496"/>
                </a:lnTo>
                <a:lnTo>
                  <a:pt x="23558" y="0"/>
                </a:lnTo>
                <a:close/>
              </a:path>
            </a:pathLst>
          </a:custGeom>
          <a:solidFill>
            <a:srgbClr val="25221E"/>
          </a:solidFill>
        </p:spPr>
        <p:txBody>
          <a:bodyPr wrap="square" lIns="0" tIns="0" rIns="0" bIns="0" rtlCol="0"/>
          <a:lstStyle/>
          <a:p>
            <a:endParaRPr/>
          </a:p>
        </p:txBody>
      </p:sp>
      <p:sp>
        <p:nvSpPr>
          <p:cNvPr id="41" name="object 41"/>
          <p:cNvSpPr/>
          <p:nvPr/>
        </p:nvSpPr>
        <p:spPr>
          <a:xfrm>
            <a:off x="8420075" y="2030259"/>
            <a:ext cx="104139" cy="800735"/>
          </a:xfrm>
          <a:custGeom>
            <a:avLst/>
            <a:gdLst/>
            <a:ahLst/>
            <a:cxnLst/>
            <a:rect l="l" t="t" r="r" b="b"/>
            <a:pathLst>
              <a:path w="104140" h="800735">
                <a:moveTo>
                  <a:pt x="56489" y="769226"/>
                </a:moveTo>
                <a:lnTo>
                  <a:pt x="51765" y="755904"/>
                </a:lnTo>
                <a:lnTo>
                  <a:pt x="51765" y="747052"/>
                </a:lnTo>
                <a:lnTo>
                  <a:pt x="47028" y="738111"/>
                </a:lnTo>
                <a:lnTo>
                  <a:pt x="47028" y="729259"/>
                </a:lnTo>
                <a:lnTo>
                  <a:pt x="42392" y="720318"/>
                </a:lnTo>
                <a:lnTo>
                  <a:pt x="42392" y="711466"/>
                </a:lnTo>
                <a:lnTo>
                  <a:pt x="32931" y="693521"/>
                </a:lnTo>
                <a:lnTo>
                  <a:pt x="28206" y="689051"/>
                </a:lnTo>
                <a:lnTo>
                  <a:pt x="23558" y="680199"/>
                </a:lnTo>
                <a:lnTo>
                  <a:pt x="18834" y="675728"/>
                </a:lnTo>
                <a:lnTo>
                  <a:pt x="9461" y="671258"/>
                </a:lnTo>
                <a:lnTo>
                  <a:pt x="4724" y="666877"/>
                </a:lnTo>
                <a:lnTo>
                  <a:pt x="0" y="675728"/>
                </a:lnTo>
                <a:lnTo>
                  <a:pt x="23558" y="698144"/>
                </a:lnTo>
                <a:lnTo>
                  <a:pt x="32931" y="715937"/>
                </a:lnTo>
                <a:lnTo>
                  <a:pt x="32931" y="724789"/>
                </a:lnTo>
                <a:lnTo>
                  <a:pt x="37655" y="733640"/>
                </a:lnTo>
                <a:lnTo>
                  <a:pt x="37655" y="742581"/>
                </a:lnTo>
                <a:lnTo>
                  <a:pt x="42392" y="751433"/>
                </a:lnTo>
                <a:lnTo>
                  <a:pt x="42392" y="769226"/>
                </a:lnTo>
                <a:lnTo>
                  <a:pt x="47028" y="778078"/>
                </a:lnTo>
                <a:lnTo>
                  <a:pt x="47028" y="800341"/>
                </a:lnTo>
                <a:lnTo>
                  <a:pt x="56489" y="800341"/>
                </a:lnTo>
                <a:lnTo>
                  <a:pt x="56489" y="769226"/>
                </a:lnTo>
                <a:close/>
              </a:path>
              <a:path w="104140" h="800735">
                <a:moveTo>
                  <a:pt x="103517" y="177901"/>
                </a:moveTo>
                <a:lnTo>
                  <a:pt x="94068" y="168973"/>
                </a:lnTo>
                <a:lnTo>
                  <a:pt x="89331" y="160121"/>
                </a:lnTo>
                <a:lnTo>
                  <a:pt x="79971" y="151257"/>
                </a:lnTo>
                <a:lnTo>
                  <a:pt x="65862" y="124383"/>
                </a:lnTo>
                <a:lnTo>
                  <a:pt x="56489" y="97726"/>
                </a:lnTo>
                <a:lnTo>
                  <a:pt x="51765" y="88874"/>
                </a:lnTo>
                <a:lnTo>
                  <a:pt x="51765" y="75476"/>
                </a:lnTo>
                <a:lnTo>
                  <a:pt x="47028" y="62153"/>
                </a:lnTo>
                <a:lnTo>
                  <a:pt x="47028" y="35509"/>
                </a:lnTo>
                <a:lnTo>
                  <a:pt x="42392" y="22186"/>
                </a:lnTo>
                <a:lnTo>
                  <a:pt x="42392" y="0"/>
                </a:lnTo>
                <a:lnTo>
                  <a:pt x="32931" y="0"/>
                </a:lnTo>
                <a:lnTo>
                  <a:pt x="32931" y="39966"/>
                </a:lnTo>
                <a:lnTo>
                  <a:pt x="37655" y="48831"/>
                </a:lnTo>
                <a:lnTo>
                  <a:pt x="37655" y="62153"/>
                </a:lnTo>
                <a:lnTo>
                  <a:pt x="42392" y="75476"/>
                </a:lnTo>
                <a:lnTo>
                  <a:pt x="42392" y="88874"/>
                </a:lnTo>
                <a:lnTo>
                  <a:pt x="47028" y="102196"/>
                </a:lnTo>
                <a:lnTo>
                  <a:pt x="51765" y="115519"/>
                </a:lnTo>
                <a:lnTo>
                  <a:pt x="56489" y="124383"/>
                </a:lnTo>
                <a:lnTo>
                  <a:pt x="61137" y="137934"/>
                </a:lnTo>
                <a:lnTo>
                  <a:pt x="65862" y="146799"/>
                </a:lnTo>
                <a:lnTo>
                  <a:pt x="75234" y="155651"/>
                </a:lnTo>
                <a:lnTo>
                  <a:pt x="79971" y="164579"/>
                </a:lnTo>
                <a:lnTo>
                  <a:pt x="89331" y="173443"/>
                </a:lnTo>
                <a:lnTo>
                  <a:pt x="92481" y="179400"/>
                </a:lnTo>
                <a:lnTo>
                  <a:pt x="79971" y="191236"/>
                </a:lnTo>
                <a:lnTo>
                  <a:pt x="75234" y="200088"/>
                </a:lnTo>
                <a:lnTo>
                  <a:pt x="65862" y="209016"/>
                </a:lnTo>
                <a:lnTo>
                  <a:pt x="61137" y="222338"/>
                </a:lnTo>
                <a:lnTo>
                  <a:pt x="56489" y="231203"/>
                </a:lnTo>
                <a:lnTo>
                  <a:pt x="51765" y="244525"/>
                </a:lnTo>
                <a:lnTo>
                  <a:pt x="47028" y="253453"/>
                </a:lnTo>
                <a:lnTo>
                  <a:pt x="47028" y="266776"/>
                </a:lnTo>
                <a:lnTo>
                  <a:pt x="37655" y="293433"/>
                </a:lnTo>
                <a:lnTo>
                  <a:pt x="37655" y="306755"/>
                </a:lnTo>
                <a:lnTo>
                  <a:pt x="32931" y="320078"/>
                </a:lnTo>
                <a:lnTo>
                  <a:pt x="32931" y="355650"/>
                </a:lnTo>
                <a:lnTo>
                  <a:pt x="32931" y="395630"/>
                </a:lnTo>
                <a:lnTo>
                  <a:pt x="37655" y="408952"/>
                </a:lnTo>
                <a:lnTo>
                  <a:pt x="37655" y="444690"/>
                </a:lnTo>
                <a:lnTo>
                  <a:pt x="39014" y="444042"/>
                </a:lnTo>
                <a:lnTo>
                  <a:pt x="42392" y="453542"/>
                </a:lnTo>
                <a:lnTo>
                  <a:pt x="42392" y="489127"/>
                </a:lnTo>
                <a:lnTo>
                  <a:pt x="47028" y="497979"/>
                </a:lnTo>
                <a:lnTo>
                  <a:pt x="47028" y="524624"/>
                </a:lnTo>
                <a:lnTo>
                  <a:pt x="47028" y="546887"/>
                </a:lnTo>
                <a:lnTo>
                  <a:pt x="42392" y="555739"/>
                </a:lnTo>
                <a:lnTo>
                  <a:pt x="42392" y="578002"/>
                </a:lnTo>
                <a:lnTo>
                  <a:pt x="37655" y="586854"/>
                </a:lnTo>
                <a:lnTo>
                  <a:pt x="37655" y="595706"/>
                </a:lnTo>
                <a:lnTo>
                  <a:pt x="32931" y="604647"/>
                </a:lnTo>
                <a:lnTo>
                  <a:pt x="32931" y="613498"/>
                </a:lnTo>
                <a:lnTo>
                  <a:pt x="28206" y="617969"/>
                </a:lnTo>
                <a:lnTo>
                  <a:pt x="23558" y="626821"/>
                </a:lnTo>
                <a:lnTo>
                  <a:pt x="4724" y="644613"/>
                </a:lnTo>
                <a:lnTo>
                  <a:pt x="0" y="644613"/>
                </a:lnTo>
                <a:lnTo>
                  <a:pt x="4724" y="653465"/>
                </a:lnTo>
                <a:lnTo>
                  <a:pt x="9461" y="653465"/>
                </a:lnTo>
                <a:lnTo>
                  <a:pt x="14109" y="649084"/>
                </a:lnTo>
                <a:lnTo>
                  <a:pt x="23558" y="644613"/>
                </a:lnTo>
                <a:lnTo>
                  <a:pt x="28206" y="635762"/>
                </a:lnTo>
                <a:lnTo>
                  <a:pt x="32931" y="631291"/>
                </a:lnTo>
                <a:lnTo>
                  <a:pt x="37655" y="622439"/>
                </a:lnTo>
                <a:lnTo>
                  <a:pt x="37655" y="617969"/>
                </a:lnTo>
                <a:lnTo>
                  <a:pt x="42392" y="609117"/>
                </a:lnTo>
                <a:lnTo>
                  <a:pt x="47028" y="600176"/>
                </a:lnTo>
                <a:lnTo>
                  <a:pt x="47028" y="591324"/>
                </a:lnTo>
                <a:lnTo>
                  <a:pt x="51765" y="578002"/>
                </a:lnTo>
                <a:lnTo>
                  <a:pt x="51765" y="569061"/>
                </a:lnTo>
                <a:lnTo>
                  <a:pt x="56489" y="560209"/>
                </a:lnTo>
                <a:lnTo>
                  <a:pt x="56489" y="524624"/>
                </a:lnTo>
                <a:lnTo>
                  <a:pt x="56489" y="489127"/>
                </a:lnTo>
                <a:lnTo>
                  <a:pt x="51765" y="475792"/>
                </a:lnTo>
                <a:lnTo>
                  <a:pt x="51765" y="453542"/>
                </a:lnTo>
                <a:lnTo>
                  <a:pt x="47028" y="440220"/>
                </a:lnTo>
                <a:lnTo>
                  <a:pt x="47028" y="404482"/>
                </a:lnTo>
                <a:lnTo>
                  <a:pt x="42392" y="395630"/>
                </a:lnTo>
                <a:lnTo>
                  <a:pt x="42392" y="355650"/>
                </a:lnTo>
                <a:lnTo>
                  <a:pt x="42392" y="333400"/>
                </a:lnTo>
                <a:lnTo>
                  <a:pt x="47028" y="320078"/>
                </a:lnTo>
                <a:lnTo>
                  <a:pt x="47028" y="293433"/>
                </a:lnTo>
                <a:lnTo>
                  <a:pt x="51765" y="280111"/>
                </a:lnTo>
                <a:lnTo>
                  <a:pt x="56489" y="271170"/>
                </a:lnTo>
                <a:lnTo>
                  <a:pt x="56489" y="257848"/>
                </a:lnTo>
                <a:lnTo>
                  <a:pt x="61137" y="244525"/>
                </a:lnTo>
                <a:lnTo>
                  <a:pt x="70586" y="226809"/>
                </a:lnTo>
                <a:lnTo>
                  <a:pt x="75234" y="213410"/>
                </a:lnTo>
                <a:lnTo>
                  <a:pt x="79971" y="204558"/>
                </a:lnTo>
                <a:lnTo>
                  <a:pt x="103517" y="182372"/>
                </a:lnTo>
                <a:lnTo>
                  <a:pt x="103517" y="177901"/>
                </a:lnTo>
                <a:close/>
              </a:path>
            </a:pathLst>
          </a:custGeom>
          <a:solidFill>
            <a:srgbClr val="25221E"/>
          </a:solidFill>
        </p:spPr>
        <p:txBody>
          <a:bodyPr wrap="square" lIns="0" tIns="0" rIns="0" bIns="0" rtlCol="0"/>
          <a:lstStyle/>
          <a:p>
            <a:endParaRPr/>
          </a:p>
        </p:txBody>
      </p:sp>
      <p:sp>
        <p:nvSpPr>
          <p:cNvPr id="42" name="object 42"/>
          <p:cNvSpPr txBox="1"/>
          <p:nvPr/>
        </p:nvSpPr>
        <p:spPr>
          <a:xfrm>
            <a:off x="8015284" y="1711138"/>
            <a:ext cx="83820" cy="144145"/>
          </a:xfrm>
          <a:prstGeom prst="rect">
            <a:avLst/>
          </a:prstGeom>
        </p:spPr>
        <p:txBody>
          <a:bodyPr vert="horz" wrap="square" lIns="0" tIns="0" rIns="0" bIns="0" rtlCol="0">
            <a:spAutoFit/>
          </a:bodyPr>
          <a:lstStyle/>
          <a:p>
            <a:pPr>
              <a:lnSpc>
                <a:spcPts val="1110"/>
              </a:lnSpc>
            </a:pPr>
            <a:r>
              <a:rPr sz="1000" spc="45" dirty="0">
                <a:solidFill>
                  <a:srgbClr val="25221E"/>
                </a:solidFill>
                <a:latin typeface="Times New Roman"/>
                <a:cs typeface="Times New Roman"/>
              </a:rPr>
              <a:t>T</a:t>
            </a:r>
            <a:endParaRPr sz="1000">
              <a:latin typeface="Times New Roman"/>
              <a:cs typeface="Times New Roman"/>
            </a:endParaRPr>
          </a:p>
        </p:txBody>
      </p:sp>
      <p:sp>
        <p:nvSpPr>
          <p:cNvPr id="43" name="object 43"/>
          <p:cNvSpPr txBox="1"/>
          <p:nvPr/>
        </p:nvSpPr>
        <p:spPr>
          <a:xfrm>
            <a:off x="8019763" y="1954327"/>
            <a:ext cx="76835" cy="144145"/>
          </a:xfrm>
          <a:prstGeom prst="rect">
            <a:avLst/>
          </a:prstGeom>
        </p:spPr>
        <p:txBody>
          <a:bodyPr vert="horz" wrap="square" lIns="0" tIns="0" rIns="0" bIns="0" rtlCol="0">
            <a:spAutoFit/>
          </a:bodyPr>
          <a:lstStyle/>
          <a:p>
            <a:pPr>
              <a:lnSpc>
                <a:spcPts val="1110"/>
              </a:lnSpc>
            </a:pPr>
            <a:r>
              <a:rPr sz="1000" spc="40" dirty="0">
                <a:solidFill>
                  <a:srgbClr val="25221E"/>
                </a:solidFill>
                <a:latin typeface="Times New Roman"/>
                <a:cs typeface="Times New Roman"/>
              </a:rPr>
              <a:t>S</a:t>
            </a:r>
            <a:endParaRPr sz="1000">
              <a:latin typeface="Times New Roman"/>
              <a:cs typeface="Times New Roman"/>
            </a:endParaRPr>
          </a:p>
        </p:txBody>
      </p:sp>
      <p:sp>
        <p:nvSpPr>
          <p:cNvPr id="44" name="object 44"/>
          <p:cNvSpPr/>
          <p:nvPr/>
        </p:nvSpPr>
        <p:spPr>
          <a:xfrm>
            <a:off x="7968412" y="1719046"/>
            <a:ext cx="9525" cy="1934210"/>
          </a:xfrm>
          <a:custGeom>
            <a:avLst/>
            <a:gdLst/>
            <a:ahLst/>
            <a:cxnLst/>
            <a:rect l="l" t="t" r="r" b="b"/>
            <a:pathLst>
              <a:path w="9525" h="1934210">
                <a:moveTo>
                  <a:pt x="9461" y="969149"/>
                </a:moveTo>
                <a:lnTo>
                  <a:pt x="4724" y="964679"/>
                </a:lnTo>
                <a:lnTo>
                  <a:pt x="0" y="964679"/>
                </a:lnTo>
                <a:lnTo>
                  <a:pt x="0" y="969149"/>
                </a:lnTo>
                <a:lnTo>
                  <a:pt x="0" y="1084910"/>
                </a:lnTo>
                <a:lnTo>
                  <a:pt x="0" y="1934070"/>
                </a:lnTo>
                <a:lnTo>
                  <a:pt x="9461" y="1934070"/>
                </a:lnTo>
                <a:lnTo>
                  <a:pt x="9461" y="1089291"/>
                </a:lnTo>
                <a:lnTo>
                  <a:pt x="9461" y="969149"/>
                </a:lnTo>
                <a:close/>
              </a:path>
              <a:path w="9525" h="1934210">
                <a:moveTo>
                  <a:pt x="9461" y="4394"/>
                </a:moveTo>
                <a:lnTo>
                  <a:pt x="4724" y="0"/>
                </a:lnTo>
                <a:lnTo>
                  <a:pt x="0" y="0"/>
                </a:lnTo>
                <a:lnTo>
                  <a:pt x="0" y="4394"/>
                </a:lnTo>
                <a:lnTo>
                  <a:pt x="0" y="119913"/>
                </a:lnTo>
                <a:lnTo>
                  <a:pt x="0" y="609104"/>
                </a:lnTo>
                <a:lnTo>
                  <a:pt x="9461" y="609104"/>
                </a:lnTo>
                <a:lnTo>
                  <a:pt x="9461" y="124371"/>
                </a:lnTo>
                <a:lnTo>
                  <a:pt x="9461" y="4394"/>
                </a:lnTo>
                <a:close/>
              </a:path>
            </a:pathLst>
          </a:custGeom>
          <a:solidFill>
            <a:srgbClr val="25221E"/>
          </a:solidFill>
        </p:spPr>
        <p:txBody>
          <a:bodyPr wrap="square" lIns="0" tIns="0" rIns="0" bIns="0" rtlCol="0"/>
          <a:lstStyle/>
          <a:p>
            <a:endParaRPr/>
          </a:p>
        </p:txBody>
      </p:sp>
      <p:graphicFrame>
        <p:nvGraphicFramePr>
          <p:cNvPr id="45" name="object 45"/>
          <p:cNvGraphicFramePr>
            <a:graphicFrameLocks noGrp="1"/>
          </p:cNvGraphicFramePr>
          <p:nvPr/>
        </p:nvGraphicFramePr>
        <p:xfrm>
          <a:off x="7973136" y="1719579"/>
          <a:ext cx="160020" cy="1929121"/>
        </p:xfrm>
        <a:graphic>
          <a:graphicData uri="http://schemas.openxmlformats.org/drawingml/2006/table">
            <a:tbl>
              <a:tblPr firstRow="1" bandRow="1">
                <a:tableStyleId>{2D5ABB26-0587-4C30-8999-92F81FD0307C}</a:tableStyleId>
              </a:tblPr>
              <a:tblGrid>
                <a:gridCol w="160020">
                  <a:extLst>
                    <a:ext uri="{9D8B030D-6E8A-4147-A177-3AD203B41FA5}">
                      <a16:colId xmlns:a16="http://schemas.microsoft.com/office/drawing/2014/main" val="20000"/>
                    </a:ext>
                  </a:extLst>
                </a:gridCol>
              </a:tblGrid>
              <a:tr h="119379">
                <a:tc>
                  <a:txBody>
                    <a:bodyPr/>
                    <a:lstStyle/>
                    <a:p>
                      <a:pPr>
                        <a:lnSpc>
                          <a:spcPct val="100000"/>
                        </a:lnSpc>
                      </a:pPr>
                      <a:endParaRPr sz="600">
                        <a:latin typeface="Times New Roman"/>
                        <a:cs typeface="Times New Roman"/>
                      </a:endParaRPr>
                    </a:p>
                  </a:txBody>
                  <a:tcPr marL="0" marR="0" marT="0" marB="0">
                    <a:lnL w="6350">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solidFill>
                      <a:srgbClr val="FDFFC7"/>
                    </a:solidFill>
                  </a:tcPr>
                </a:tc>
                <a:extLst>
                  <a:ext uri="{0D108BD9-81ED-4DB2-BD59-A6C34878D82A}">
                    <a16:rowId xmlns:a16="http://schemas.microsoft.com/office/drawing/2014/main" val="10000"/>
                  </a:ext>
                </a:extLst>
              </a:tr>
              <a:tr h="120650">
                <a:tc>
                  <a:txBody>
                    <a:bodyPr/>
                    <a:lstStyle/>
                    <a:p>
                      <a:pPr>
                        <a:lnSpc>
                          <a:spcPct val="100000"/>
                        </a:lnSpc>
                      </a:pPr>
                      <a:endParaRPr sz="600">
                        <a:latin typeface="Times New Roman"/>
                        <a:cs typeface="Times New Roman"/>
                      </a:endParaRPr>
                    </a:p>
                  </a:txBody>
                  <a:tcPr marL="0" marR="0" marT="0" marB="0">
                    <a:lnL w="6350">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solidFill>
                      <a:srgbClr val="FDFFC7"/>
                    </a:solidFill>
                  </a:tcPr>
                </a:tc>
                <a:extLst>
                  <a:ext uri="{0D108BD9-81ED-4DB2-BD59-A6C34878D82A}">
                    <a16:rowId xmlns:a16="http://schemas.microsoft.com/office/drawing/2014/main" val="10001"/>
                  </a:ext>
                </a:extLst>
              </a:tr>
              <a:tr h="119379">
                <a:tc>
                  <a:txBody>
                    <a:bodyPr/>
                    <a:lstStyle/>
                    <a:p>
                      <a:pPr>
                        <a:lnSpc>
                          <a:spcPct val="100000"/>
                        </a:lnSpc>
                      </a:pPr>
                      <a:endParaRPr sz="600">
                        <a:latin typeface="Times New Roman"/>
                        <a:cs typeface="Times New Roman"/>
                      </a:endParaRPr>
                    </a:p>
                  </a:txBody>
                  <a:tcPr marL="0" marR="0" marT="0" marB="0">
                    <a:lnL w="6350">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solidFill>
                      <a:srgbClr val="FDFFC7"/>
                    </a:solidFill>
                  </a:tcPr>
                </a:tc>
                <a:extLst>
                  <a:ext uri="{0D108BD9-81ED-4DB2-BD59-A6C34878D82A}">
                    <a16:rowId xmlns:a16="http://schemas.microsoft.com/office/drawing/2014/main" val="10002"/>
                  </a:ext>
                </a:extLst>
              </a:tr>
              <a:tr h="122554">
                <a:tc>
                  <a:txBody>
                    <a:bodyPr/>
                    <a:lstStyle/>
                    <a:p>
                      <a:pPr>
                        <a:lnSpc>
                          <a:spcPct val="100000"/>
                        </a:lnSpc>
                      </a:pPr>
                      <a:endParaRPr sz="600">
                        <a:latin typeface="Times New Roman"/>
                        <a:cs typeface="Times New Roman"/>
                      </a:endParaRPr>
                    </a:p>
                  </a:txBody>
                  <a:tcPr marL="0" marR="0" marT="0" marB="0">
                    <a:lnL w="6350">
                      <a:solidFill>
                        <a:srgbClr val="25221E"/>
                      </a:solidFill>
                      <a:prstDash val="solid"/>
                    </a:lnL>
                    <a:lnR w="9525">
                      <a:solidFill>
                        <a:srgbClr val="25221E"/>
                      </a:solidFill>
                      <a:prstDash val="solid"/>
                    </a:lnR>
                    <a:lnT w="9525">
                      <a:solidFill>
                        <a:srgbClr val="25221E"/>
                      </a:solidFill>
                      <a:prstDash val="solid"/>
                    </a:lnT>
                    <a:lnB w="12700">
                      <a:solidFill>
                        <a:srgbClr val="25221E"/>
                      </a:solidFill>
                      <a:prstDash val="solid"/>
                    </a:lnB>
                    <a:solidFill>
                      <a:srgbClr val="FDFFC7"/>
                    </a:solidFill>
                  </a:tcPr>
                </a:tc>
                <a:extLst>
                  <a:ext uri="{0D108BD9-81ED-4DB2-BD59-A6C34878D82A}">
                    <a16:rowId xmlns:a16="http://schemas.microsoft.com/office/drawing/2014/main" val="10003"/>
                  </a:ext>
                </a:extLst>
              </a:tr>
              <a:tr h="122555">
                <a:tc>
                  <a:txBody>
                    <a:bodyPr/>
                    <a:lstStyle/>
                    <a:p>
                      <a:pPr>
                        <a:lnSpc>
                          <a:spcPct val="100000"/>
                        </a:lnSpc>
                      </a:pPr>
                      <a:endParaRPr sz="600">
                        <a:latin typeface="Times New Roman"/>
                        <a:cs typeface="Times New Roman"/>
                      </a:endParaRPr>
                    </a:p>
                  </a:txBody>
                  <a:tcPr marL="0" marR="0" marT="0" marB="0">
                    <a:lnL w="6350">
                      <a:solidFill>
                        <a:srgbClr val="25221E"/>
                      </a:solidFill>
                      <a:prstDash val="solid"/>
                    </a:lnL>
                    <a:lnR w="9525">
                      <a:solidFill>
                        <a:srgbClr val="25221E"/>
                      </a:solidFill>
                      <a:prstDash val="solid"/>
                    </a:lnR>
                    <a:lnT w="12700">
                      <a:solidFill>
                        <a:srgbClr val="25221E"/>
                      </a:solidFill>
                      <a:prstDash val="solid"/>
                    </a:lnT>
                    <a:lnB w="9525">
                      <a:solidFill>
                        <a:srgbClr val="25221E"/>
                      </a:solidFill>
                      <a:prstDash val="solid"/>
                    </a:lnB>
                    <a:solidFill>
                      <a:srgbClr val="FDFFC7"/>
                    </a:solidFill>
                  </a:tcPr>
                </a:tc>
                <a:extLst>
                  <a:ext uri="{0D108BD9-81ED-4DB2-BD59-A6C34878D82A}">
                    <a16:rowId xmlns:a16="http://schemas.microsoft.com/office/drawing/2014/main" val="10004"/>
                  </a:ext>
                </a:extLst>
              </a:tr>
              <a:tr h="119379">
                <a:tc>
                  <a:txBody>
                    <a:bodyPr/>
                    <a:lstStyle/>
                    <a:p>
                      <a:pPr marL="25400">
                        <a:lnSpc>
                          <a:spcPts val="840"/>
                        </a:lnSpc>
                      </a:pPr>
                      <a:r>
                        <a:rPr sz="1000" spc="20" dirty="0">
                          <a:solidFill>
                            <a:srgbClr val="25221E"/>
                          </a:solidFill>
                          <a:latin typeface="Times New Roman"/>
                          <a:cs typeface="Times New Roman"/>
                        </a:rPr>
                        <a:t>I2</a:t>
                      </a:r>
                      <a:endParaRPr sz="1000">
                        <a:latin typeface="Times New Roman"/>
                        <a:cs typeface="Times New Roman"/>
                      </a:endParaRPr>
                    </a:p>
                  </a:txBody>
                  <a:tcPr marL="0" marR="0" marT="0" marB="0">
                    <a:lnL w="6350">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solidFill>
                      <a:srgbClr val="FDFFC7"/>
                    </a:solidFill>
                  </a:tcPr>
                </a:tc>
                <a:extLst>
                  <a:ext uri="{0D108BD9-81ED-4DB2-BD59-A6C34878D82A}">
                    <a16:rowId xmlns:a16="http://schemas.microsoft.com/office/drawing/2014/main" val="10005"/>
                  </a:ext>
                </a:extLst>
              </a:tr>
              <a:tr h="120650">
                <a:tc>
                  <a:txBody>
                    <a:bodyPr/>
                    <a:lstStyle/>
                    <a:p>
                      <a:pPr marL="29209">
                        <a:lnSpc>
                          <a:spcPts val="850"/>
                        </a:lnSpc>
                      </a:pPr>
                      <a:r>
                        <a:rPr sz="1000" spc="5" dirty="0">
                          <a:solidFill>
                            <a:srgbClr val="25221E"/>
                          </a:solidFill>
                          <a:latin typeface="Times New Roman"/>
                          <a:cs typeface="Times New Roman"/>
                        </a:rPr>
                        <a:t>I1</a:t>
                      </a:r>
                      <a:endParaRPr sz="1000">
                        <a:latin typeface="Times New Roman"/>
                        <a:cs typeface="Times New Roman"/>
                      </a:endParaRPr>
                    </a:p>
                  </a:txBody>
                  <a:tcPr marL="0" marR="0" marT="0" marB="0">
                    <a:lnL w="6350">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solidFill>
                      <a:srgbClr val="FDFFC7"/>
                    </a:solidFill>
                  </a:tcPr>
                </a:tc>
                <a:extLst>
                  <a:ext uri="{0D108BD9-81ED-4DB2-BD59-A6C34878D82A}">
                    <a16:rowId xmlns:a16="http://schemas.microsoft.com/office/drawing/2014/main" val="10006"/>
                  </a:ext>
                </a:extLst>
              </a:tr>
              <a:tr h="119379">
                <a:tc>
                  <a:txBody>
                    <a:bodyPr/>
                    <a:lstStyle/>
                    <a:p>
                      <a:pPr marL="25400">
                        <a:lnSpc>
                          <a:spcPts val="840"/>
                        </a:lnSpc>
                      </a:pPr>
                      <a:r>
                        <a:rPr sz="1000" spc="20" dirty="0">
                          <a:solidFill>
                            <a:srgbClr val="504C4B"/>
                          </a:solidFill>
                          <a:latin typeface="Times New Roman"/>
                          <a:cs typeface="Times New Roman"/>
                        </a:rPr>
                        <a:t>I0</a:t>
                      </a:r>
                      <a:endParaRPr sz="1000">
                        <a:latin typeface="Times New Roman"/>
                        <a:cs typeface="Times New Roman"/>
                      </a:endParaRPr>
                    </a:p>
                  </a:txBody>
                  <a:tcPr marL="0" marR="0" marT="0" marB="0">
                    <a:lnL w="6350">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solidFill>
                      <a:srgbClr val="FDFFC7"/>
                    </a:solidFill>
                  </a:tcPr>
                </a:tc>
                <a:extLst>
                  <a:ext uri="{0D108BD9-81ED-4DB2-BD59-A6C34878D82A}">
                    <a16:rowId xmlns:a16="http://schemas.microsoft.com/office/drawing/2014/main" val="10007"/>
                  </a:ext>
                </a:extLst>
              </a:tr>
              <a:tr h="122554">
                <a:tc>
                  <a:txBody>
                    <a:bodyPr/>
                    <a:lstStyle/>
                    <a:p>
                      <a:pPr>
                        <a:lnSpc>
                          <a:spcPct val="100000"/>
                        </a:lnSpc>
                      </a:pPr>
                      <a:endParaRPr sz="600">
                        <a:latin typeface="Times New Roman"/>
                        <a:cs typeface="Times New Roman"/>
                      </a:endParaRPr>
                    </a:p>
                  </a:txBody>
                  <a:tcPr marL="0" marR="0" marT="0" marB="0">
                    <a:lnL w="6350">
                      <a:solidFill>
                        <a:srgbClr val="25221E"/>
                      </a:solidFill>
                      <a:prstDash val="solid"/>
                    </a:lnL>
                    <a:lnR w="9525">
                      <a:solidFill>
                        <a:srgbClr val="25221E"/>
                      </a:solidFill>
                      <a:prstDash val="solid"/>
                    </a:lnR>
                    <a:lnT w="9525">
                      <a:solidFill>
                        <a:srgbClr val="25221E"/>
                      </a:solidFill>
                      <a:prstDash val="solid"/>
                    </a:lnT>
                    <a:lnB w="12700">
                      <a:solidFill>
                        <a:srgbClr val="25221E"/>
                      </a:solidFill>
                      <a:prstDash val="solid"/>
                    </a:lnB>
                  </a:tcPr>
                </a:tc>
                <a:extLst>
                  <a:ext uri="{0D108BD9-81ED-4DB2-BD59-A6C34878D82A}">
                    <a16:rowId xmlns:a16="http://schemas.microsoft.com/office/drawing/2014/main" val="10008"/>
                  </a:ext>
                </a:extLst>
              </a:tr>
              <a:tr h="122555">
                <a:tc>
                  <a:txBody>
                    <a:bodyPr/>
                    <a:lstStyle/>
                    <a:p>
                      <a:pPr>
                        <a:lnSpc>
                          <a:spcPct val="100000"/>
                        </a:lnSpc>
                      </a:pPr>
                      <a:endParaRPr sz="600">
                        <a:latin typeface="Times New Roman"/>
                        <a:cs typeface="Times New Roman"/>
                      </a:endParaRPr>
                    </a:p>
                  </a:txBody>
                  <a:tcPr marL="0" marR="0" marT="0" marB="0">
                    <a:lnL w="6350">
                      <a:solidFill>
                        <a:srgbClr val="25221E"/>
                      </a:solidFill>
                      <a:prstDash val="solid"/>
                    </a:lnL>
                    <a:lnR w="9525">
                      <a:solidFill>
                        <a:srgbClr val="25221E"/>
                      </a:solidFill>
                      <a:prstDash val="solid"/>
                    </a:lnR>
                    <a:lnT w="12700">
                      <a:solidFill>
                        <a:srgbClr val="25221E"/>
                      </a:solidFill>
                      <a:prstDash val="solid"/>
                    </a:lnT>
                    <a:lnB w="9525">
                      <a:solidFill>
                        <a:srgbClr val="25221E"/>
                      </a:solidFill>
                      <a:prstDash val="solid"/>
                    </a:lnB>
                  </a:tcPr>
                </a:tc>
                <a:extLst>
                  <a:ext uri="{0D108BD9-81ED-4DB2-BD59-A6C34878D82A}">
                    <a16:rowId xmlns:a16="http://schemas.microsoft.com/office/drawing/2014/main" val="10009"/>
                  </a:ext>
                </a:extLst>
              </a:tr>
              <a:tr h="119379">
                <a:tc>
                  <a:txBody>
                    <a:bodyPr/>
                    <a:lstStyle/>
                    <a:p>
                      <a:pPr>
                        <a:lnSpc>
                          <a:spcPct val="100000"/>
                        </a:lnSpc>
                      </a:pPr>
                      <a:endParaRPr sz="600">
                        <a:latin typeface="Times New Roman"/>
                        <a:cs typeface="Times New Roman"/>
                      </a:endParaRPr>
                    </a:p>
                  </a:txBody>
                  <a:tcPr marL="0" marR="0" marT="0" marB="0">
                    <a:lnL w="6350">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10"/>
                  </a:ext>
                </a:extLst>
              </a:tr>
              <a:tr h="120650">
                <a:tc>
                  <a:txBody>
                    <a:bodyPr/>
                    <a:lstStyle/>
                    <a:p>
                      <a:pPr marL="29845">
                        <a:lnSpc>
                          <a:spcPts val="850"/>
                        </a:lnSpc>
                      </a:pPr>
                      <a:r>
                        <a:rPr sz="1000" dirty="0">
                          <a:solidFill>
                            <a:srgbClr val="25221E"/>
                          </a:solidFill>
                          <a:latin typeface="Times New Roman"/>
                          <a:cs typeface="Times New Roman"/>
                        </a:rPr>
                        <a:t>X</a:t>
                      </a:r>
                      <a:endParaRPr sz="1000">
                        <a:latin typeface="Times New Roman"/>
                        <a:cs typeface="Times New Roman"/>
                      </a:endParaRPr>
                    </a:p>
                  </a:txBody>
                  <a:tcPr marL="0" marR="0" marT="0" marB="0">
                    <a:lnL w="6350">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11"/>
                  </a:ext>
                </a:extLst>
              </a:tr>
              <a:tr h="119379">
                <a:tc>
                  <a:txBody>
                    <a:bodyPr/>
                    <a:lstStyle/>
                    <a:p>
                      <a:pPr marL="30480">
                        <a:lnSpc>
                          <a:spcPts val="840"/>
                        </a:lnSpc>
                      </a:pPr>
                      <a:r>
                        <a:rPr sz="1000" dirty="0">
                          <a:solidFill>
                            <a:srgbClr val="25221E"/>
                          </a:solidFill>
                          <a:latin typeface="Times New Roman"/>
                          <a:cs typeface="Times New Roman"/>
                        </a:rPr>
                        <a:t>N</a:t>
                      </a:r>
                      <a:endParaRPr sz="1000">
                        <a:latin typeface="Times New Roman"/>
                        <a:cs typeface="Times New Roman"/>
                      </a:endParaRPr>
                    </a:p>
                  </a:txBody>
                  <a:tcPr marL="0" marR="0" marT="0" marB="0">
                    <a:lnL w="6350">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12"/>
                  </a:ext>
                </a:extLst>
              </a:tr>
              <a:tr h="120650">
                <a:tc>
                  <a:txBody>
                    <a:bodyPr/>
                    <a:lstStyle/>
                    <a:p>
                      <a:pPr marL="39370">
                        <a:lnSpc>
                          <a:spcPts val="850"/>
                        </a:lnSpc>
                      </a:pPr>
                      <a:r>
                        <a:rPr sz="1000" dirty="0">
                          <a:solidFill>
                            <a:srgbClr val="25221E"/>
                          </a:solidFill>
                          <a:latin typeface="Times New Roman"/>
                          <a:cs typeface="Times New Roman"/>
                        </a:rPr>
                        <a:t>Z</a:t>
                      </a:r>
                      <a:endParaRPr sz="1000">
                        <a:latin typeface="Times New Roman"/>
                        <a:cs typeface="Times New Roman"/>
                      </a:endParaRPr>
                    </a:p>
                  </a:txBody>
                  <a:tcPr marL="0" marR="0" marT="0" marB="0">
                    <a:lnL w="6350">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13"/>
                  </a:ext>
                </a:extLst>
              </a:tr>
              <a:tr h="119379">
                <a:tc>
                  <a:txBody>
                    <a:bodyPr/>
                    <a:lstStyle/>
                    <a:p>
                      <a:pPr marL="29845">
                        <a:lnSpc>
                          <a:spcPts val="840"/>
                        </a:lnSpc>
                      </a:pPr>
                      <a:r>
                        <a:rPr sz="1000" dirty="0">
                          <a:solidFill>
                            <a:srgbClr val="25221E"/>
                          </a:solidFill>
                          <a:latin typeface="Times New Roman"/>
                          <a:cs typeface="Times New Roman"/>
                        </a:rPr>
                        <a:t>V</a:t>
                      </a:r>
                      <a:endParaRPr sz="1000">
                        <a:latin typeface="Times New Roman"/>
                        <a:cs typeface="Times New Roman"/>
                      </a:endParaRPr>
                    </a:p>
                  </a:txBody>
                  <a:tcPr marL="0" marR="0" marT="0" marB="0">
                    <a:lnL w="6350">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14"/>
                  </a:ext>
                </a:extLst>
              </a:tr>
              <a:tr h="120650">
                <a:tc>
                  <a:txBody>
                    <a:bodyPr/>
                    <a:lstStyle/>
                    <a:p>
                      <a:pPr marL="36195">
                        <a:lnSpc>
                          <a:spcPts val="850"/>
                        </a:lnSpc>
                      </a:pPr>
                      <a:r>
                        <a:rPr sz="1000" dirty="0">
                          <a:solidFill>
                            <a:srgbClr val="25221E"/>
                          </a:solidFill>
                          <a:latin typeface="Times New Roman"/>
                          <a:cs typeface="Times New Roman"/>
                        </a:rPr>
                        <a:t>C</a:t>
                      </a:r>
                      <a:endParaRPr sz="1000">
                        <a:latin typeface="Times New Roman"/>
                        <a:cs typeface="Times New Roman"/>
                      </a:endParaRPr>
                    </a:p>
                  </a:txBody>
                  <a:tcPr marL="0" marR="0" marT="0" marB="0">
                    <a:lnL w="6350">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15"/>
                  </a:ext>
                </a:extLst>
              </a:tr>
            </a:tbl>
          </a:graphicData>
        </a:graphic>
      </p:graphicFrame>
      <p:sp>
        <p:nvSpPr>
          <p:cNvPr id="46" name="object 46"/>
          <p:cNvSpPr txBox="1"/>
          <p:nvPr/>
        </p:nvSpPr>
        <p:spPr>
          <a:xfrm>
            <a:off x="4803542" y="1523418"/>
            <a:ext cx="223520" cy="2002155"/>
          </a:xfrm>
          <a:prstGeom prst="rect">
            <a:avLst/>
          </a:prstGeom>
        </p:spPr>
        <p:txBody>
          <a:bodyPr vert="horz" wrap="square" lIns="0" tIns="57150" rIns="0" bIns="0" rtlCol="0">
            <a:spAutoFit/>
          </a:bodyPr>
          <a:lstStyle/>
          <a:p>
            <a:pPr marL="46990" marR="5080" indent="-12065">
              <a:lnSpc>
                <a:spcPct val="69900"/>
              </a:lnSpc>
              <a:spcBef>
                <a:spcPts val="450"/>
              </a:spcBef>
            </a:pPr>
            <a:r>
              <a:rPr sz="1000" spc="-30" dirty="0">
                <a:solidFill>
                  <a:srgbClr val="25221E"/>
                </a:solidFill>
                <a:latin typeface="Times New Roman"/>
                <a:cs typeface="Times New Roman"/>
              </a:rPr>
              <a:t>D0  </a:t>
            </a:r>
            <a:r>
              <a:rPr sz="1000" spc="25" dirty="0">
                <a:solidFill>
                  <a:srgbClr val="25221E"/>
                </a:solidFill>
                <a:latin typeface="Times New Roman"/>
                <a:cs typeface="Times New Roman"/>
              </a:rPr>
              <a:t>D1</a:t>
            </a:r>
            <a:endParaRPr sz="1000">
              <a:latin typeface="Times New Roman"/>
              <a:cs typeface="Times New Roman"/>
            </a:endParaRPr>
          </a:p>
          <a:p>
            <a:pPr marL="35560">
              <a:lnSpc>
                <a:spcPts val="665"/>
              </a:lnSpc>
            </a:pPr>
            <a:r>
              <a:rPr sz="1000" spc="-35" dirty="0">
                <a:solidFill>
                  <a:srgbClr val="25221E"/>
                </a:solidFill>
                <a:latin typeface="Times New Roman"/>
                <a:cs typeface="Times New Roman"/>
              </a:rPr>
              <a:t>D2</a:t>
            </a:r>
            <a:endParaRPr sz="1000">
              <a:latin typeface="Times New Roman"/>
              <a:cs typeface="Times New Roman"/>
            </a:endParaRPr>
          </a:p>
          <a:p>
            <a:pPr marL="41275">
              <a:lnSpc>
                <a:spcPts val="844"/>
              </a:lnSpc>
            </a:pPr>
            <a:r>
              <a:rPr sz="1000" spc="25" dirty="0">
                <a:solidFill>
                  <a:srgbClr val="25221E"/>
                </a:solidFill>
                <a:latin typeface="Times New Roman"/>
                <a:cs typeface="Times New Roman"/>
              </a:rPr>
              <a:t>D3</a:t>
            </a:r>
            <a:endParaRPr sz="1000">
              <a:latin typeface="Times New Roman"/>
              <a:cs typeface="Times New Roman"/>
            </a:endParaRPr>
          </a:p>
          <a:p>
            <a:pPr marL="40640" marR="11430" indent="-5080">
              <a:lnSpc>
                <a:spcPct val="69600"/>
              </a:lnSpc>
              <a:spcBef>
                <a:spcPts val="190"/>
              </a:spcBef>
            </a:pPr>
            <a:r>
              <a:rPr sz="1000" spc="-30" dirty="0">
                <a:solidFill>
                  <a:srgbClr val="25221E"/>
                </a:solidFill>
                <a:latin typeface="Times New Roman"/>
                <a:cs typeface="Times New Roman"/>
              </a:rPr>
              <a:t>D4  </a:t>
            </a:r>
            <a:r>
              <a:rPr sz="1000" spc="25" dirty="0">
                <a:solidFill>
                  <a:srgbClr val="25221E"/>
                </a:solidFill>
                <a:latin typeface="Times New Roman"/>
                <a:cs typeface="Times New Roman"/>
              </a:rPr>
              <a:t>D5</a:t>
            </a:r>
            <a:endParaRPr sz="1000">
              <a:latin typeface="Times New Roman"/>
              <a:cs typeface="Times New Roman"/>
            </a:endParaRPr>
          </a:p>
          <a:p>
            <a:pPr marL="35560">
              <a:lnSpc>
                <a:spcPts val="695"/>
              </a:lnSpc>
            </a:pPr>
            <a:r>
              <a:rPr sz="1000" spc="-35" dirty="0">
                <a:solidFill>
                  <a:srgbClr val="25221E"/>
                </a:solidFill>
                <a:latin typeface="Times New Roman"/>
                <a:cs typeface="Times New Roman"/>
              </a:rPr>
              <a:t>D6</a:t>
            </a:r>
            <a:endParaRPr sz="1000">
              <a:latin typeface="Times New Roman"/>
              <a:cs typeface="Times New Roman"/>
            </a:endParaRPr>
          </a:p>
          <a:p>
            <a:pPr marL="38100">
              <a:lnSpc>
                <a:spcPts val="990"/>
              </a:lnSpc>
            </a:pPr>
            <a:r>
              <a:rPr sz="1000" spc="25" dirty="0">
                <a:solidFill>
                  <a:srgbClr val="25221E"/>
                </a:solidFill>
                <a:latin typeface="Times New Roman"/>
                <a:cs typeface="Times New Roman"/>
              </a:rPr>
              <a:t>D7</a:t>
            </a:r>
            <a:endParaRPr sz="1000">
              <a:latin typeface="Times New Roman"/>
              <a:cs typeface="Times New Roman"/>
            </a:endParaRPr>
          </a:p>
          <a:p>
            <a:pPr marL="35560">
              <a:lnSpc>
                <a:spcPts val="1019"/>
              </a:lnSpc>
              <a:spcBef>
                <a:spcPts val="500"/>
              </a:spcBef>
            </a:pPr>
            <a:r>
              <a:rPr sz="1000" spc="-30" dirty="0">
                <a:solidFill>
                  <a:srgbClr val="25221E"/>
                </a:solidFill>
                <a:latin typeface="Times New Roman"/>
                <a:cs typeface="Times New Roman"/>
              </a:rPr>
              <a:t>A0</a:t>
            </a:r>
            <a:endParaRPr sz="1000">
              <a:latin typeface="Times New Roman"/>
              <a:cs typeface="Times New Roman"/>
            </a:endParaRPr>
          </a:p>
          <a:p>
            <a:pPr marL="35560" marR="5080" indent="11430" algn="just">
              <a:lnSpc>
                <a:spcPct val="70200"/>
              </a:lnSpc>
              <a:spcBef>
                <a:spcPts val="180"/>
              </a:spcBef>
            </a:pPr>
            <a:r>
              <a:rPr sz="1000" spc="15" dirty="0">
                <a:solidFill>
                  <a:srgbClr val="25221E"/>
                </a:solidFill>
                <a:latin typeface="Times New Roman"/>
                <a:cs typeface="Times New Roman"/>
              </a:rPr>
              <a:t>A1  </a:t>
            </a:r>
            <a:r>
              <a:rPr sz="1000" spc="-35" dirty="0">
                <a:solidFill>
                  <a:srgbClr val="25221E"/>
                </a:solidFill>
                <a:latin typeface="Times New Roman"/>
                <a:cs typeface="Times New Roman"/>
              </a:rPr>
              <a:t>A2  </a:t>
            </a:r>
            <a:r>
              <a:rPr sz="1000" spc="25" dirty="0">
                <a:solidFill>
                  <a:srgbClr val="25221E"/>
                </a:solidFill>
                <a:latin typeface="Times New Roman"/>
                <a:cs typeface="Times New Roman"/>
              </a:rPr>
              <a:t>A3</a:t>
            </a:r>
            <a:endParaRPr sz="1000">
              <a:latin typeface="Times New Roman"/>
              <a:cs typeface="Times New Roman"/>
            </a:endParaRPr>
          </a:p>
          <a:p>
            <a:pPr marL="40640" marR="11430" indent="-5080">
              <a:lnSpc>
                <a:spcPct val="69900"/>
              </a:lnSpc>
              <a:spcBef>
                <a:spcPts val="10"/>
              </a:spcBef>
            </a:pPr>
            <a:r>
              <a:rPr sz="1000" spc="-30" dirty="0">
                <a:solidFill>
                  <a:srgbClr val="25221E"/>
                </a:solidFill>
                <a:latin typeface="Times New Roman"/>
                <a:cs typeface="Times New Roman"/>
              </a:rPr>
              <a:t>A4  </a:t>
            </a:r>
            <a:r>
              <a:rPr sz="1000" spc="25" dirty="0">
                <a:solidFill>
                  <a:srgbClr val="25221E"/>
                </a:solidFill>
                <a:latin typeface="Times New Roman"/>
                <a:cs typeface="Times New Roman"/>
              </a:rPr>
              <a:t>A5</a:t>
            </a:r>
            <a:endParaRPr sz="1000">
              <a:latin typeface="Times New Roman"/>
              <a:cs typeface="Times New Roman"/>
            </a:endParaRPr>
          </a:p>
          <a:p>
            <a:pPr marL="12700" marR="8255" indent="22860" algn="just">
              <a:lnSpc>
                <a:spcPct val="69300"/>
              </a:lnSpc>
              <a:spcBef>
                <a:spcPts val="65"/>
              </a:spcBef>
            </a:pPr>
            <a:r>
              <a:rPr sz="1000" spc="-30" dirty="0">
                <a:solidFill>
                  <a:srgbClr val="25221E"/>
                </a:solidFill>
                <a:latin typeface="Times New Roman"/>
                <a:cs typeface="Times New Roman"/>
              </a:rPr>
              <a:t>A6  </a:t>
            </a:r>
            <a:r>
              <a:rPr sz="1000" spc="20" dirty="0">
                <a:solidFill>
                  <a:srgbClr val="25221E"/>
                </a:solidFill>
                <a:latin typeface="Times New Roman"/>
                <a:cs typeface="Times New Roman"/>
              </a:rPr>
              <a:t>A7  </a:t>
            </a:r>
            <a:r>
              <a:rPr sz="1000" spc="30" dirty="0">
                <a:solidFill>
                  <a:srgbClr val="25221E"/>
                </a:solidFill>
                <a:latin typeface="Times New Roman"/>
                <a:cs typeface="Times New Roman"/>
              </a:rPr>
              <a:t>A</a:t>
            </a:r>
            <a:r>
              <a:rPr sz="1000" spc="75" dirty="0">
                <a:solidFill>
                  <a:srgbClr val="25221E"/>
                </a:solidFill>
                <a:latin typeface="Times New Roman"/>
                <a:cs typeface="Times New Roman"/>
              </a:rPr>
              <a:t>7</a:t>
            </a:r>
            <a:r>
              <a:rPr sz="1000" spc="5" dirty="0">
                <a:solidFill>
                  <a:srgbClr val="25221E"/>
                </a:solidFill>
                <a:latin typeface="Times New Roman"/>
                <a:cs typeface="Times New Roman"/>
              </a:rPr>
              <a:t>'</a:t>
            </a:r>
            <a:endParaRPr sz="1000">
              <a:latin typeface="Times New Roman"/>
              <a:cs typeface="Times New Roman"/>
            </a:endParaRPr>
          </a:p>
        </p:txBody>
      </p:sp>
      <p:sp>
        <p:nvSpPr>
          <p:cNvPr id="47" name="object 47"/>
          <p:cNvSpPr txBox="1"/>
          <p:nvPr/>
        </p:nvSpPr>
        <p:spPr>
          <a:xfrm>
            <a:off x="839993" y="4868077"/>
            <a:ext cx="662940" cy="393065"/>
          </a:xfrm>
          <a:prstGeom prst="rect">
            <a:avLst/>
          </a:prstGeom>
        </p:spPr>
        <p:txBody>
          <a:bodyPr vert="horz" wrap="square" lIns="0" tIns="26034" rIns="0" bIns="0" rtlCol="0">
            <a:spAutoFit/>
          </a:bodyPr>
          <a:lstStyle/>
          <a:p>
            <a:pPr marL="12700" marR="5080">
              <a:lnSpc>
                <a:spcPts val="1410"/>
              </a:lnSpc>
              <a:spcBef>
                <a:spcPts val="204"/>
              </a:spcBef>
            </a:pPr>
            <a:r>
              <a:rPr sz="1200" b="1" spc="70" dirty="0">
                <a:solidFill>
                  <a:srgbClr val="25221E"/>
                </a:solidFill>
                <a:latin typeface="Times New Roman"/>
                <a:cs typeface="Times New Roman"/>
              </a:rPr>
              <a:t>Mapa</a:t>
            </a:r>
            <a:r>
              <a:rPr sz="1200" b="1" spc="-85" dirty="0">
                <a:solidFill>
                  <a:srgbClr val="25221E"/>
                </a:solidFill>
                <a:latin typeface="Times New Roman"/>
                <a:cs typeface="Times New Roman"/>
              </a:rPr>
              <a:t> </a:t>
            </a:r>
            <a:r>
              <a:rPr sz="1200" b="1" spc="60" dirty="0">
                <a:solidFill>
                  <a:srgbClr val="25221E"/>
                </a:solidFill>
                <a:latin typeface="Times New Roman"/>
                <a:cs typeface="Times New Roman"/>
              </a:rPr>
              <a:t>de  </a:t>
            </a:r>
            <a:r>
              <a:rPr sz="1200" b="1" spc="114" dirty="0">
                <a:solidFill>
                  <a:srgbClr val="25221E"/>
                </a:solidFill>
                <a:latin typeface="Times New Roman"/>
                <a:cs typeface="Times New Roman"/>
              </a:rPr>
              <a:t>m</a:t>
            </a:r>
            <a:r>
              <a:rPr sz="1200" b="1" spc="60" dirty="0">
                <a:solidFill>
                  <a:srgbClr val="25221E"/>
                </a:solidFill>
                <a:latin typeface="Times New Roman"/>
                <a:cs typeface="Times New Roman"/>
              </a:rPr>
              <a:t>e</a:t>
            </a:r>
            <a:r>
              <a:rPr sz="1200" b="1" spc="75" dirty="0">
                <a:solidFill>
                  <a:srgbClr val="25221E"/>
                </a:solidFill>
                <a:latin typeface="Times New Roman"/>
                <a:cs typeface="Times New Roman"/>
              </a:rPr>
              <a:t>m</a:t>
            </a:r>
            <a:r>
              <a:rPr sz="1200" b="1" spc="30" dirty="0">
                <a:solidFill>
                  <a:srgbClr val="25221E"/>
                </a:solidFill>
                <a:latin typeface="Times New Roman"/>
                <a:cs typeface="Times New Roman"/>
              </a:rPr>
              <a:t>ori</a:t>
            </a:r>
            <a:r>
              <a:rPr sz="1200" b="1" spc="50" dirty="0">
                <a:solidFill>
                  <a:srgbClr val="25221E"/>
                </a:solidFill>
                <a:latin typeface="Times New Roman"/>
                <a:cs typeface="Times New Roman"/>
              </a:rPr>
              <a:t>a</a:t>
            </a:r>
            <a:endParaRPr sz="1200">
              <a:latin typeface="Times New Roman"/>
              <a:cs typeface="Times New Roman"/>
            </a:endParaRPr>
          </a:p>
        </p:txBody>
      </p:sp>
      <p:sp>
        <p:nvSpPr>
          <p:cNvPr id="48" name="object 48"/>
          <p:cNvSpPr txBox="1"/>
          <p:nvPr/>
        </p:nvSpPr>
        <p:spPr>
          <a:xfrm>
            <a:off x="2862351" y="4882223"/>
            <a:ext cx="980440" cy="388620"/>
          </a:xfrm>
          <a:prstGeom prst="rect">
            <a:avLst/>
          </a:prstGeom>
        </p:spPr>
        <p:txBody>
          <a:bodyPr vert="horz" wrap="square" lIns="0" tIns="29845" rIns="0" bIns="0" rtlCol="0">
            <a:spAutoFit/>
          </a:bodyPr>
          <a:lstStyle/>
          <a:p>
            <a:pPr marL="12700" marR="5080" indent="165735">
              <a:lnSpc>
                <a:spcPts val="1370"/>
              </a:lnSpc>
              <a:spcBef>
                <a:spcPts val="235"/>
              </a:spcBef>
            </a:pPr>
            <a:r>
              <a:rPr sz="1200" b="1" spc="40" dirty="0">
                <a:solidFill>
                  <a:srgbClr val="25221E"/>
                </a:solidFill>
                <a:latin typeface="Times New Roman"/>
                <a:cs typeface="Times New Roman"/>
              </a:rPr>
              <a:t>Juego de  </a:t>
            </a:r>
            <a:r>
              <a:rPr sz="1200" b="1" spc="15" dirty="0">
                <a:solidFill>
                  <a:srgbClr val="25221E"/>
                </a:solidFill>
                <a:latin typeface="Times New Roman"/>
                <a:cs typeface="Times New Roman"/>
              </a:rPr>
              <a:t>I</a:t>
            </a:r>
            <a:r>
              <a:rPr sz="1200" b="1" spc="110" dirty="0">
                <a:solidFill>
                  <a:srgbClr val="25221E"/>
                </a:solidFill>
                <a:latin typeface="Times New Roman"/>
                <a:cs typeface="Times New Roman"/>
              </a:rPr>
              <a:t>n</a:t>
            </a:r>
            <a:r>
              <a:rPr sz="1200" b="1" spc="50" dirty="0">
                <a:solidFill>
                  <a:srgbClr val="25221E"/>
                </a:solidFill>
                <a:latin typeface="Times New Roman"/>
                <a:cs typeface="Times New Roman"/>
              </a:rPr>
              <a:t>s</a:t>
            </a:r>
            <a:r>
              <a:rPr sz="1200" b="1" spc="10" dirty="0">
                <a:solidFill>
                  <a:srgbClr val="25221E"/>
                </a:solidFill>
                <a:latin typeface="Times New Roman"/>
                <a:cs typeface="Times New Roman"/>
              </a:rPr>
              <a:t>t</a:t>
            </a:r>
            <a:r>
              <a:rPr sz="1200" b="1" spc="30" dirty="0">
                <a:solidFill>
                  <a:srgbClr val="25221E"/>
                </a:solidFill>
                <a:latin typeface="Times New Roman"/>
                <a:cs typeface="Times New Roman"/>
              </a:rPr>
              <a:t>ru</a:t>
            </a:r>
            <a:r>
              <a:rPr sz="1200" b="1" spc="60" dirty="0">
                <a:solidFill>
                  <a:srgbClr val="25221E"/>
                </a:solidFill>
                <a:latin typeface="Times New Roman"/>
                <a:cs typeface="Times New Roman"/>
              </a:rPr>
              <a:t>c</a:t>
            </a:r>
            <a:r>
              <a:rPr sz="1200" b="1" spc="25" dirty="0">
                <a:solidFill>
                  <a:srgbClr val="25221E"/>
                </a:solidFill>
                <a:latin typeface="Times New Roman"/>
                <a:cs typeface="Times New Roman"/>
              </a:rPr>
              <a:t>c</a:t>
            </a:r>
            <a:r>
              <a:rPr sz="1200" b="1" spc="30" dirty="0">
                <a:solidFill>
                  <a:srgbClr val="25221E"/>
                </a:solidFill>
                <a:latin typeface="Times New Roman"/>
                <a:cs typeface="Times New Roman"/>
              </a:rPr>
              <a:t>i</a:t>
            </a:r>
            <a:r>
              <a:rPr sz="1200" b="1" spc="65" dirty="0">
                <a:solidFill>
                  <a:srgbClr val="25221E"/>
                </a:solidFill>
                <a:latin typeface="Times New Roman"/>
                <a:cs typeface="Times New Roman"/>
              </a:rPr>
              <a:t>one</a:t>
            </a:r>
            <a:r>
              <a:rPr sz="1200" b="1" spc="40" dirty="0">
                <a:solidFill>
                  <a:srgbClr val="25221E"/>
                </a:solidFill>
                <a:latin typeface="Times New Roman"/>
                <a:cs typeface="Times New Roman"/>
              </a:rPr>
              <a:t>s</a:t>
            </a:r>
            <a:endParaRPr sz="1200">
              <a:latin typeface="Times New Roman"/>
              <a:cs typeface="Times New Roman"/>
            </a:endParaRPr>
          </a:p>
        </p:txBody>
      </p:sp>
      <p:graphicFrame>
        <p:nvGraphicFramePr>
          <p:cNvPr id="49" name="object 49"/>
          <p:cNvGraphicFramePr>
            <a:graphicFrameLocks noGrp="1"/>
          </p:cNvGraphicFramePr>
          <p:nvPr/>
        </p:nvGraphicFramePr>
        <p:xfrm>
          <a:off x="616102" y="1563369"/>
          <a:ext cx="2421890" cy="853435"/>
        </p:xfrm>
        <a:graphic>
          <a:graphicData uri="http://schemas.openxmlformats.org/drawingml/2006/table">
            <a:tbl>
              <a:tblPr firstRow="1" bandRow="1">
                <a:tableStyleId>{2D5ABB26-0587-4C30-8999-92F81FD0307C}</a:tableStyleId>
              </a:tblPr>
              <a:tblGrid>
                <a:gridCol w="1213485">
                  <a:extLst>
                    <a:ext uri="{9D8B030D-6E8A-4147-A177-3AD203B41FA5}">
                      <a16:colId xmlns:a16="http://schemas.microsoft.com/office/drawing/2014/main" val="20000"/>
                    </a:ext>
                  </a:extLst>
                </a:gridCol>
                <a:gridCol w="606425">
                  <a:extLst>
                    <a:ext uri="{9D8B030D-6E8A-4147-A177-3AD203B41FA5}">
                      <a16:colId xmlns:a16="http://schemas.microsoft.com/office/drawing/2014/main" val="20001"/>
                    </a:ext>
                  </a:extLst>
                </a:gridCol>
                <a:gridCol w="601980">
                  <a:extLst>
                    <a:ext uri="{9D8B030D-6E8A-4147-A177-3AD203B41FA5}">
                      <a16:colId xmlns:a16="http://schemas.microsoft.com/office/drawing/2014/main" val="20002"/>
                    </a:ext>
                  </a:extLst>
                </a:gridCol>
              </a:tblGrid>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0"/>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1"/>
                  </a:ext>
                </a:extLst>
              </a:tr>
              <a:tr h="106680">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2"/>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3"/>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4"/>
                  </a:ext>
                </a:extLst>
              </a:tr>
              <a:tr h="106680">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5"/>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6"/>
                  </a:ext>
                </a:extLst>
              </a:tr>
              <a:tr h="106680">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19050">
                      <a:solidFill>
                        <a:srgbClr val="25221E"/>
                      </a:solidFill>
                      <a:prstDash val="solid"/>
                    </a:lnB>
                  </a:tcPr>
                </a:tc>
                <a:extLst>
                  <a:ext uri="{0D108BD9-81ED-4DB2-BD59-A6C34878D82A}">
                    <a16:rowId xmlns:a16="http://schemas.microsoft.com/office/drawing/2014/main" val="10007"/>
                  </a:ext>
                </a:extLst>
              </a:tr>
            </a:tbl>
          </a:graphicData>
        </a:graphic>
      </p:graphicFrame>
      <p:sp>
        <p:nvSpPr>
          <p:cNvPr id="50" name="object 50"/>
          <p:cNvSpPr/>
          <p:nvPr/>
        </p:nvSpPr>
        <p:spPr>
          <a:xfrm>
            <a:off x="620826" y="1563318"/>
            <a:ext cx="14604" cy="858519"/>
          </a:xfrm>
          <a:custGeom>
            <a:avLst/>
            <a:gdLst/>
            <a:ahLst/>
            <a:cxnLst/>
            <a:rect l="l" t="t" r="r" b="b"/>
            <a:pathLst>
              <a:path w="14604" h="858519">
                <a:moveTo>
                  <a:pt x="14109" y="4470"/>
                </a:moveTo>
                <a:lnTo>
                  <a:pt x="4699" y="0"/>
                </a:lnTo>
                <a:lnTo>
                  <a:pt x="0" y="0"/>
                </a:lnTo>
                <a:lnTo>
                  <a:pt x="0" y="4470"/>
                </a:lnTo>
                <a:lnTo>
                  <a:pt x="0" y="106819"/>
                </a:lnTo>
                <a:lnTo>
                  <a:pt x="0" y="858100"/>
                </a:lnTo>
                <a:lnTo>
                  <a:pt x="14109" y="858100"/>
                </a:lnTo>
                <a:lnTo>
                  <a:pt x="14109" y="111290"/>
                </a:lnTo>
                <a:lnTo>
                  <a:pt x="14109" y="4470"/>
                </a:lnTo>
                <a:close/>
              </a:path>
            </a:pathLst>
          </a:custGeom>
          <a:solidFill>
            <a:srgbClr val="25221E"/>
          </a:solidFill>
        </p:spPr>
        <p:txBody>
          <a:bodyPr wrap="square" lIns="0" tIns="0" rIns="0" bIns="0" rtlCol="0"/>
          <a:lstStyle/>
          <a:p>
            <a:endParaRPr/>
          </a:p>
        </p:txBody>
      </p:sp>
      <p:graphicFrame>
        <p:nvGraphicFramePr>
          <p:cNvPr id="51" name="object 51"/>
          <p:cNvGraphicFramePr>
            <a:graphicFrameLocks noGrp="1"/>
          </p:cNvGraphicFramePr>
          <p:nvPr/>
        </p:nvGraphicFramePr>
        <p:xfrm>
          <a:off x="613848" y="2523489"/>
          <a:ext cx="2422525" cy="855975"/>
        </p:xfrm>
        <a:graphic>
          <a:graphicData uri="http://schemas.openxmlformats.org/drawingml/2006/table">
            <a:tbl>
              <a:tblPr firstRow="1" bandRow="1">
                <a:tableStyleId>{2D5ABB26-0587-4C30-8999-92F81FD0307C}</a:tableStyleId>
              </a:tblPr>
              <a:tblGrid>
                <a:gridCol w="1213485">
                  <a:extLst>
                    <a:ext uri="{9D8B030D-6E8A-4147-A177-3AD203B41FA5}">
                      <a16:colId xmlns:a16="http://schemas.microsoft.com/office/drawing/2014/main" val="20000"/>
                    </a:ext>
                  </a:extLst>
                </a:gridCol>
                <a:gridCol w="1209040">
                  <a:extLst>
                    <a:ext uri="{9D8B030D-6E8A-4147-A177-3AD203B41FA5}">
                      <a16:colId xmlns:a16="http://schemas.microsoft.com/office/drawing/2014/main" val="20001"/>
                    </a:ext>
                  </a:extLst>
                </a:gridCol>
              </a:tblGrid>
              <a:tr h="109220">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19050">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19050">
                      <a:solidFill>
                        <a:srgbClr val="25221E"/>
                      </a:solidFill>
                      <a:prstDash val="solid"/>
                    </a:lnT>
                    <a:lnB w="9525">
                      <a:solidFill>
                        <a:srgbClr val="25221E"/>
                      </a:solidFill>
                      <a:prstDash val="solid"/>
                    </a:lnB>
                  </a:tcPr>
                </a:tc>
                <a:extLst>
                  <a:ext uri="{0D108BD9-81ED-4DB2-BD59-A6C34878D82A}">
                    <a16:rowId xmlns:a16="http://schemas.microsoft.com/office/drawing/2014/main" val="10000"/>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1"/>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2"/>
                  </a:ext>
                </a:extLst>
              </a:tr>
              <a:tr h="106680">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3"/>
                  </a:ext>
                </a:extLst>
              </a:tr>
              <a:tr h="106680">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4"/>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5"/>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6"/>
                  </a:ext>
                </a:extLst>
              </a:tr>
              <a:tr h="106679">
                <a:tc>
                  <a:txBody>
                    <a:bodyPr/>
                    <a:lstStyle/>
                    <a:p>
                      <a:pPr>
                        <a:lnSpc>
                          <a:spcPct val="100000"/>
                        </a:lnSpc>
                      </a:pPr>
                      <a:endParaRPr sz="500">
                        <a:latin typeface="Times New Roman"/>
                        <a:cs typeface="Times New Roman"/>
                      </a:endParaRPr>
                    </a:p>
                  </a:txBody>
                  <a:tcPr marL="0" marR="0" marT="0" marB="0">
                    <a:lnR w="9525">
                      <a:solidFill>
                        <a:srgbClr val="25221E"/>
                      </a:solidFill>
                      <a:prstDash val="solid"/>
                    </a:lnR>
                    <a:lnT w="9525">
                      <a:solidFill>
                        <a:srgbClr val="25221E"/>
                      </a:solidFill>
                      <a:prstDash val="solid"/>
                    </a:lnT>
                    <a:lnB w="9525">
                      <a:solidFill>
                        <a:srgbClr val="25221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25221E"/>
                      </a:solidFill>
                      <a:prstDash val="solid"/>
                    </a:lnL>
                    <a:lnR w="9525">
                      <a:solidFill>
                        <a:srgbClr val="25221E"/>
                      </a:solidFill>
                      <a:prstDash val="solid"/>
                    </a:lnR>
                    <a:lnT w="9525">
                      <a:solidFill>
                        <a:srgbClr val="25221E"/>
                      </a:solidFill>
                      <a:prstDash val="solid"/>
                    </a:lnT>
                    <a:lnB w="9525">
                      <a:solidFill>
                        <a:srgbClr val="25221E"/>
                      </a:solidFill>
                      <a:prstDash val="solid"/>
                    </a:lnB>
                  </a:tcPr>
                </a:tc>
                <a:extLst>
                  <a:ext uri="{0D108BD9-81ED-4DB2-BD59-A6C34878D82A}">
                    <a16:rowId xmlns:a16="http://schemas.microsoft.com/office/drawing/2014/main" val="10007"/>
                  </a:ext>
                </a:extLst>
              </a:tr>
            </a:tbl>
          </a:graphicData>
        </a:graphic>
      </p:graphicFrame>
      <p:sp>
        <p:nvSpPr>
          <p:cNvPr id="52" name="object 52"/>
          <p:cNvSpPr/>
          <p:nvPr/>
        </p:nvSpPr>
        <p:spPr>
          <a:xfrm>
            <a:off x="620826" y="2523845"/>
            <a:ext cx="14604" cy="862965"/>
          </a:xfrm>
          <a:custGeom>
            <a:avLst/>
            <a:gdLst/>
            <a:ahLst/>
            <a:cxnLst/>
            <a:rect l="l" t="t" r="r" b="b"/>
            <a:pathLst>
              <a:path w="14604" h="862964">
                <a:moveTo>
                  <a:pt x="14109" y="4394"/>
                </a:moveTo>
                <a:lnTo>
                  <a:pt x="4699" y="0"/>
                </a:lnTo>
                <a:lnTo>
                  <a:pt x="0" y="0"/>
                </a:lnTo>
                <a:lnTo>
                  <a:pt x="0" y="4394"/>
                </a:lnTo>
                <a:lnTo>
                  <a:pt x="0" y="111061"/>
                </a:lnTo>
                <a:lnTo>
                  <a:pt x="0" y="862495"/>
                </a:lnTo>
                <a:lnTo>
                  <a:pt x="14109" y="862495"/>
                </a:lnTo>
                <a:lnTo>
                  <a:pt x="14109" y="115531"/>
                </a:lnTo>
                <a:lnTo>
                  <a:pt x="14109" y="4394"/>
                </a:lnTo>
                <a:close/>
              </a:path>
            </a:pathLst>
          </a:custGeom>
          <a:solidFill>
            <a:srgbClr val="25221E"/>
          </a:solidFill>
        </p:spPr>
        <p:txBody>
          <a:bodyPr wrap="square" lIns="0" tIns="0" rIns="0" bIns="0" rtlCol="0"/>
          <a:lstStyle/>
          <a:p>
            <a:endParaRPr/>
          </a:p>
        </p:txBody>
      </p:sp>
      <p:sp>
        <p:nvSpPr>
          <p:cNvPr id="53" name="object 53"/>
          <p:cNvSpPr/>
          <p:nvPr/>
        </p:nvSpPr>
        <p:spPr>
          <a:xfrm>
            <a:off x="1829803" y="2523845"/>
            <a:ext cx="9525" cy="115570"/>
          </a:xfrm>
          <a:custGeom>
            <a:avLst/>
            <a:gdLst/>
            <a:ahLst/>
            <a:cxnLst/>
            <a:rect l="l" t="t" r="r" b="b"/>
            <a:pathLst>
              <a:path w="9525" h="115569">
                <a:moveTo>
                  <a:pt x="4724" y="0"/>
                </a:moveTo>
                <a:lnTo>
                  <a:pt x="0" y="4394"/>
                </a:lnTo>
                <a:lnTo>
                  <a:pt x="0" y="115531"/>
                </a:lnTo>
                <a:lnTo>
                  <a:pt x="9448" y="115531"/>
                </a:lnTo>
                <a:lnTo>
                  <a:pt x="9448" y="4394"/>
                </a:lnTo>
                <a:lnTo>
                  <a:pt x="4724" y="0"/>
                </a:lnTo>
                <a:close/>
              </a:path>
              <a:path w="9525" h="115569">
                <a:moveTo>
                  <a:pt x="4724" y="0"/>
                </a:moveTo>
                <a:lnTo>
                  <a:pt x="0" y="0"/>
                </a:lnTo>
                <a:lnTo>
                  <a:pt x="0" y="4394"/>
                </a:lnTo>
                <a:lnTo>
                  <a:pt x="4724" y="0"/>
                </a:lnTo>
                <a:close/>
              </a:path>
            </a:pathLst>
          </a:custGeom>
          <a:solidFill>
            <a:srgbClr val="25221E"/>
          </a:solidFill>
        </p:spPr>
        <p:txBody>
          <a:bodyPr wrap="square" lIns="0" tIns="0" rIns="0" bIns="0" rtlCol="0"/>
          <a:lstStyle/>
          <a:p>
            <a:endParaRPr/>
          </a:p>
        </p:txBody>
      </p:sp>
      <p:sp>
        <p:nvSpPr>
          <p:cNvPr id="54" name="object 54"/>
          <p:cNvSpPr/>
          <p:nvPr/>
        </p:nvSpPr>
        <p:spPr>
          <a:xfrm>
            <a:off x="625525" y="3599840"/>
            <a:ext cx="2427605" cy="111125"/>
          </a:xfrm>
          <a:custGeom>
            <a:avLst/>
            <a:gdLst/>
            <a:ahLst/>
            <a:cxnLst/>
            <a:rect l="l" t="t" r="r" b="b"/>
            <a:pathLst>
              <a:path w="2427605" h="111125">
                <a:moveTo>
                  <a:pt x="2427363" y="0"/>
                </a:moveTo>
                <a:lnTo>
                  <a:pt x="2427313" y="4419"/>
                </a:lnTo>
                <a:lnTo>
                  <a:pt x="2425369" y="4419"/>
                </a:lnTo>
                <a:lnTo>
                  <a:pt x="2425344" y="2527"/>
                </a:lnTo>
                <a:lnTo>
                  <a:pt x="2427313" y="4419"/>
                </a:lnTo>
                <a:lnTo>
                  <a:pt x="2427313" y="0"/>
                </a:lnTo>
                <a:lnTo>
                  <a:pt x="2422728" y="0"/>
                </a:lnTo>
                <a:lnTo>
                  <a:pt x="2423350" y="609"/>
                </a:lnTo>
                <a:lnTo>
                  <a:pt x="5346" y="609"/>
                </a:lnTo>
                <a:lnTo>
                  <a:pt x="4711" y="0"/>
                </a:lnTo>
                <a:lnTo>
                  <a:pt x="0" y="0"/>
                </a:lnTo>
                <a:lnTo>
                  <a:pt x="0" y="4457"/>
                </a:lnTo>
                <a:lnTo>
                  <a:pt x="0" y="111036"/>
                </a:lnTo>
                <a:lnTo>
                  <a:pt x="9410" y="111036"/>
                </a:lnTo>
                <a:lnTo>
                  <a:pt x="9410" y="8229"/>
                </a:lnTo>
                <a:lnTo>
                  <a:pt x="2417991" y="8229"/>
                </a:lnTo>
                <a:lnTo>
                  <a:pt x="2417991" y="111099"/>
                </a:lnTo>
                <a:lnTo>
                  <a:pt x="2427363" y="111099"/>
                </a:lnTo>
                <a:lnTo>
                  <a:pt x="2427363" y="4457"/>
                </a:lnTo>
                <a:lnTo>
                  <a:pt x="2427363" y="0"/>
                </a:lnTo>
                <a:close/>
              </a:path>
            </a:pathLst>
          </a:custGeom>
          <a:solidFill>
            <a:srgbClr val="25221E"/>
          </a:solidFill>
        </p:spPr>
        <p:txBody>
          <a:bodyPr wrap="square" lIns="0" tIns="0" rIns="0" bIns="0" rtlCol="0"/>
          <a:lstStyle/>
          <a:p>
            <a:endParaRPr/>
          </a:p>
        </p:txBody>
      </p:sp>
      <p:sp>
        <p:nvSpPr>
          <p:cNvPr id="55" name="object 55"/>
          <p:cNvSpPr txBox="1"/>
          <p:nvPr/>
        </p:nvSpPr>
        <p:spPr>
          <a:xfrm>
            <a:off x="4106219" y="2860653"/>
            <a:ext cx="393700" cy="626745"/>
          </a:xfrm>
          <a:prstGeom prst="rect">
            <a:avLst/>
          </a:prstGeom>
        </p:spPr>
        <p:txBody>
          <a:bodyPr vert="vert270" wrap="square" lIns="0" tIns="13335" rIns="0" bIns="0" rtlCol="0">
            <a:spAutoFit/>
          </a:bodyPr>
          <a:lstStyle/>
          <a:p>
            <a:pPr marL="64769" marR="5080" indent="-52705">
              <a:lnSpc>
                <a:spcPts val="1450"/>
              </a:lnSpc>
              <a:spcBef>
                <a:spcPts val="105"/>
              </a:spcBef>
            </a:pPr>
            <a:r>
              <a:rPr sz="1300" spc="-40" dirty="0">
                <a:solidFill>
                  <a:srgbClr val="25221E"/>
                </a:solidFill>
                <a:latin typeface="Times New Roman"/>
                <a:cs typeface="Times New Roman"/>
              </a:rPr>
              <a:t>Octeto</a:t>
            </a:r>
            <a:r>
              <a:rPr sz="1300" spc="-70" dirty="0">
                <a:solidFill>
                  <a:srgbClr val="25221E"/>
                </a:solidFill>
                <a:latin typeface="Times New Roman"/>
                <a:cs typeface="Times New Roman"/>
              </a:rPr>
              <a:t> </a:t>
            </a:r>
            <a:r>
              <a:rPr sz="1300" spc="-45" dirty="0">
                <a:solidFill>
                  <a:srgbClr val="25221E"/>
                </a:solidFill>
                <a:latin typeface="Times New Roman"/>
                <a:cs typeface="Times New Roman"/>
              </a:rPr>
              <a:t>de  </a:t>
            </a:r>
            <a:r>
              <a:rPr sz="1300" spc="-35" dirty="0">
                <a:solidFill>
                  <a:srgbClr val="25221E"/>
                </a:solidFill>
                <a:latin typeface="Times New Roman"/>
                <a:cs typeface="Times New Roman"/>
              </a:rPr>
              <a:t>Usuario</a:t>
            </a:r>
            <a:endParaRPr sz="1300">
              <a:latin typeface="Times New Roman"/>
              <a:cs typeface="Times New Roman"/>
            </a:endParaRPr>
          </a:p>
        </p:txBody>
      </p:sp>
      <p:sp>
        <p:nvSpPr>
          <p:cNvPr id="56" name="object 56"/>
          <p:cNvSpPr/>
          <p:nvPr/>
        </p:nvSpPr>
        <p:spPr>
          <a:xfrm>
            <a:off x="3998354" y="2697136"/>
            <a:ext cx="108585" cy="951865"/>
          </a:xfrm>
          <a:custGeom>
            <a:avLst/>
            <a:gdLst/>
            <a:ahLst/>
            <a:cxnLst/>
            <a:rect l="l" t="t" r="r" b="b"/>
            <a:pathLst>
              <a:path w="108585" h="951864">
                <a:moveTo>
                  <a:pt x="108165" y="480187"/>
                </a:moveTo>
                <a:lnTo>
                  <a:pt x="103441" y="475792"/>
                </a:lnTo>
                <a:lnTo>
                  <a:pt x="89344" y="462470"/>
                </a:lnTo>
                <a:lnTo>
                  <a:pt x="79959" y="444677"/>
                </a:lnTo>
                <a:lnTo>
                  <a:pt x="70586" y="431355"/>
                </a:lnTo>
                <a:lnTo>
                  <a:pt x="65862" y="422427"/>
                </a:lnTo>
                <a:lnTo>
                  <a:pt x="65862" y="413562"/>
                </a:lnTo>
                <a:lnTo>
                  <a:pt x="61137" y="400240"/>
                </a:lnTo>
                <a:lnTo>
                  <a:pt x="51765" y="373595"/>
                </a:lnTo>
                <a:lnTo>
                  <a:pt x="51765" y="364655"/>
                </a:lnTo>
                <a:lnTo>
                  <a:pt x="47028" y="351332"/>
                </a:lnTo>
                <a:lnTo>
                  <a:pt x="47028" y="297815"/>
                </a:lnTo>
                <a:lnTo>
                  <a:pt x="47028" y="240042"/>
                </a:lnTo>
                <a:lnTo>
                  <a:pt x="51765" y="226720"/>
                </a:lnTo>
                <a:lnTo>
                  <a:pt x="51765" y="217868"/>
                </a:lnTo>
                <a:lnTo>
                  <a:pt x="51765" y="204546"/>
                </a:lnTo>
                <a:lnTo>
                  <a:pt x="56413" y="191223"/>
                </a:lnTo>
                <a:lnTo>
                  <a:pt x="56413" y="133464"/>
                </a:lnTo>
                <a:lnTo>
                  <a:pt x="56413" y="89027"/>
                </a:lnTo>
                <a:lnTo>
                  <a:pt x="51765" y="80175"/>
                </a:lnTo>
                <a:lnTo>
                  <a:pt x="51765" y="71234"/>
                </a:lnTo>
                <a:lnTo>
                  <a:pt x="47028" y="62382"/>
                </a:lnTo>
                <a:lnTo>
                  <a:pt x="47028" y="53441"/>
                </a:lnTo>
                <a:lnTo>
                  <a:pt x="32931" y="26644"/>
                </a:lnTo>
                <a:lnTo>
                  <a:pt x="28206" y="22174"/>
                </a:lnTo>
                <a:lnTo>
                  <a:pt x="23558" y="13322"/>
                </a:lnTo>
                <a:lnTo>
                  <a:pt x="14097" y="4381"/>
                </a:lnTo>
                <a:lnTo>
                  <a:pt x="4724" y="0"/>
                </a:lnTo>
                <a:lnTo>
                  <a:pt x="0" y="8851"/>
                </a:lnTo>
                <a:lnTo>
                  <a:pt x="9461" y="13322"/>
                </a:lnTo>
                <a:lnTo>
                  <a:pt x="28206" y="31267"/>
                </a:lnTo>
                <a:lnTo>
                  <a:pt x="28206" y="40119"/>
                </a:lnTo>
                <a:lnTo>
                  <a:pt x="37655" y="57912"/>
                </a:lnTo>
                <a:lnTo>
                  <a:pt x="37655" y="66763"/>
                </a:lnTo>
                <a:lnTo>
                  <a:pt x="42303" y="75704"/>
                </a:lnTo>
                <a:lnTo>
                  <a:pt x="42303" y="84556"/>
                </a:lnTo>
                <a:lnTo>
                  <a:pt x="47028" y="93497"/>
                </a:lnTo>
                <a:lnTo>
                  <a:pt x="47028" y="133464"/>
                </a:lnTo>
                <a:lnTo>
                  <a:pt x="47028" y="182283"/>
                </a:lnTo>
                <a:lnTo>
                  <a:pt x="42303" y="191223"/>
                </a:lnTo>
                <a:lnTo>
                  <a:pt x="42303" y="213398"/>
                </a:lnTo>
                <a:lnTo>
                  <a:pt x="42303" y="226720"/>
                </a:lnTo>
                <a:lnTo>
                  <a:pt x="37655" y="240042"/>
                </a:lnTo>
                <a:lnTo>
                  <a:pt x="37655" y="280098"/>
                </a:lnTo>
                <a:lnTo>
                  <a:pt x="32931" y="288950"/>
                </a:lnTo>
                <a:lnTo>
                  <a:pt x="32931" y="297815"/>
                </a:lnTo>
                <a:lnTo>
                  <a:pt x="32931" y="311213"/>
                </a:lnTo>
                <a:lnTo>
                  <a:pt x="37655" y="324688"/>
                </a:lnTo>
                <a:lnTo>
                  <a:pt x="37655" y="351332"/>
                </a:lnTo>
                <a:lnTo>
                  <a:pt x="42303" y="364655"/>
                </a:lnTo>
                <a:lnTo>
                  <a:pt x="42303" y="377977"/>
                </a:lnTo>
                <a:lnTo>
                  <a:pt x="47028" y="391312"/>
                </a:lnTo>
                <a:lnTo>
                  <a:pt x="51765" y="400240"/>
                </a:lnTo>
                <a:lnTo>
                  <a:pt x="56413" y="413562"/>
                </a:lnTo>
                <a:lnTo>
                  <a:pt x="56413" y="426885"/>
                </a:lnTo>
                <a:lnTo>
                  <a:pt x="65862" y="435749"/>
                </a:lnTo>
                <a:lnTo>
                  <a:pt x="70586" y="449072"/>
                </a:lnTo>
                <a:lnTo>
                  <a:pt x="79959" y="466864"/>
                </a:lnTo>
                <a:lnTo>
                  <a:pt x="94081" y="480212"/>
                </a:lnTo>
                <a:lnTo>
                  <a:pt x="89344" y="484644"/>
                </a:lnTo>
                <a:lnTo>
                  <a:pt x="84696" y="493509"/>
                </a:lnTo>
                <a:lnTo>
                  <a:pt x="75234" y="502437"/>
                </a:lnTo>
                <a:lnTo>
                  <a:pt x="70586" y="511289"/>
                </a:lnTo>
                <a:lnTo>
                  <a:pt x="65862" y="520230"/>
                </a:lnTo>
                <a:lnTo>
                  <a:pt x="61137" y="529082"/>
                </a:lnTo>
                <a:lnTo>
                  <a:pt x="56413" y="542404"/>
                </a:lnTo>
                <a:lnTo>
                  <a:pt x="51765" y="551268"/>
                </a:lnTo>
                <a:lnTo>
                  <a:pt x="42303" y="577989"/>
                </a:lnTo>
                <a:lnTo>
                  <a:pt x="42303" y="591312"/>
                </a:lnTo>
                <a:lnTo>
                  <a:pt x="37655" y="604799"/>
                </a:lnTo>
                <a:lnTo>
                  <a:pt x="37655" y="631444"/>
                </a:lnTo>
                <a:lnTo>
                  <a:pt x="32931" y="644766"/>
                </a:lnTo>
                <a:lnTo>
                  <a:pt x="32931" y="658164"/>
                </a:lnTo>
                <a:lnTo>
                  <a:pt x="32931" y="667016"/>
                </a:lnTo>
                <a:lnTo>
                  <a:pt x="37655" y="675881"/>
                </a:lnTo>
                <a:lnTo>
                  <a:pt x="37655" y="715924"/>
                </a:lnTo>
                <a:lnTo>
                  <a:pt x="42303" y="729246"/>
                </a:lnTo>
                <a:lnTo>
                  <a:pt x="42303" y="742569"/>
                </a:lnTo>
                <a:lnTo>
                  <a:pt x="42303" y="764755"/>
                </a:lnTo>
                <a:lnTo>
                  <a:pt x="47028" y="778078"/>
                </a:lnTo>
                <a:lnTo>
                  <a:pt x="47028" y="822515"/>
                </a:lnTo>
                <a:lnTo>
                  <a:pt x="47028" y="866952"/>
                </a:lnTo>
                <a:lnTo>
                  <a:pt x="42303" y="875804"/>
                </a:lnTo>
                <a:lnTo>
                  <a:pt x="42303" y="884897"/>
                </a:lnTo>
                <a:lnTo>
                  <a:pt x="37655" y="893826"/>
                </a:lnTo>
                <a:lnTo>
                  <a:pt x="37655" y="902703"/>
                </a:lnTo>
                <a:lnTo>
                  <a:pt x="32931" y="911542"/>
                </a:lnTo>
                <a:lnTo>
                  <a:pt x="23558" y="920470"/>
                </a:lnTo>
                <a:lnTo>
                  <a:pt x="23558" y="929335"/>
                </a:lnTo>
                <a:lnTo>
                  <a:pt x="14097" y="938263"/>
                </a:lnTo>
                <a:lnTo>
                  <a:pt x="9461" y="938263"/>
                </a:lnTo>
                <a:lnTo>
                  <a:pt x="0" y="942657"/>
                </a:lnTo>
                <a:lnTo>
                  <a:pt x="4724" y="951585"/>
                </a:lnTo>
                <a:lnTo>
                  <a:pt x="14097" y="947127"/>
                </a:lnTo>
                <a:lnTo>
                  <a:pt x="32931" y="929335"/>
                </a:lnTo>
                <a:lnTo>
                  <a:pt x="47028" y="902703"/>
                </a:lnTo>
                <a:lnTo>
                  <a:pt x="47028" y="893826"/>
                </a:lnTo>
                <a:lnTo>
                  <a:pt x="51765" y="884897"/>
                </a:lnTo>
                <a:lnTo>
                  <a:pt x="51765" y="875804"/>
                </a:lnTo>
                <a:lnTo>
                  <a:pt x="56413" y="866952"/>
                </a:lnTo>
                <a:lnTo>
                  <a:pt x="56413" y="822515"/>
                </a:lnTo>
                <a:lnTo>
                  <a:pt x="56413" y="764755"/>
                </a:lnTo>
                <a:lnTo>
                  <a:pt x="51765" y="751433"/>
                </a:lnTo>
                <a:lnTo>
                  <a:pt x="51765" y="738098"/>
                </a:lnTo>
                <a:lnTo>
                  <a:pt x="51765" y="729246"/>
                </a:lnTo>
                <a:lnTo>
                  <a:pt x="47028" y="715924"/>
                </a:lnTo>
                <a:lnTo>
                  <a:pt x="47028" y="658164"/>
                </a:lnTo>
                <a:lnTo>
                  <a:pt x="47028" y="604799"/>
                </a:lnTo>
                <a:lnTo>
                  <a:pt x="51765" y="591312"/>
                </a:lnTo>
                <a:lnTo>
                  <a:pt x="51765" y="582383"/>
                </a:lnTo>
                <a:lnTo>
                  <a:pt x="61137" y="555726"/>
                </a:lnTo>
                <a:lnTo>
                  <a:pt x="65862" y="546874"/>
                </a:lnTo>
                <a:lnTo>
                  <a:pt x="70586" y="533552"/>
                </a:lnTo>
                <a:lnTo>
                  <a:pt x="75234" y="524624"/>
                </a:lnTo>
                <a:lnTo>
                  <a:pt x="84696" y="506831"/>
                </a:lnTo>
                <a:lnTo>
                  <a:pt x="89344" y="497967"/>
                </a:lnTo>
                <a:lnTo>
                  <a:pt x="98793" y="489115"/>
                </a:lnTo>
                <a:lnTo>
                  <a:pt x="103441" y="484644"/>
                </a:lnTo>
                <a:lnTo>
                  <a:pt x="108165" y="480187"/>
                </a:lnTo>
                <a:close/>
              </a:path>
            </a:pathLst>
          </a:custGeom>
          <a:solidFill>
            <a:srgbClr val="25221E"/>
          </a:solidFill>
        </p:spPr>
        <p:txBody>
          <a:bodyPr wrap="square" lIns="0" tIns="0" rIns="0" bIns="0" rtlCol="0"/>
          <a:lstStyle/>
          <a:p>
            <a:endParaRPr/>
          </a:p>
        </p:txBody>
      </p:sp>
      <p:sp>
        <p:nvSpPr>
          <p:cNvPr id="57" name="object 57"/>
          <p:cNvSpPr txBox="1"/>
          <p:nvPr/>
        </p:nvSpPr>
        <p:spPr>
          <a:xfrm>
            <a:off x="3257773" y="2352917"/>
            <a:ext cx="1320165" cy="1325245"/>
          </a:xfrm>
          <a:prstGeom prst="rect">
            <a:avLst/>
          </a:prstGeom>
        </p:spPr>
        <p:txBody>
          <a:bodyPr vert="horz" wrap="square" lIns="0" tIns="16510" rIns="0" bIns="0" rtlCol="0">
            <a:spAutoFit/>
          </a:bodyPr>
          <a:lstStyle/>
          <a:p>
            <a:pPr marL="12700">
              <a:lnSpc>
                <a:spcPct val="100000"/>
              </a:lnSpc>
              <a:spcBef>
                <a:spcPts val="130"/>
              </a:spcBef>
            </a:pPr>
            <a:r>
              <a:rPr sz="1200" b="1" spc="40" dirty="0">
                <a:solidFill>
                  <a:srgbClr val="25221E"/>
                </a:solidFill>
                <a:latin typeface="Times New Roman"/>
                <a:cs typeface="Times New Roman"/>
              </a:rPr>
              <a:t>Registro </a:t>
            </a:r>
            <a:r>
              <a:rPr sz="1200" b="1" spc="45" dirty="0">
                <a:solidFill>
                  <a:srgbClr val="25221E"/>
                </a:solidFill>
                <a:latin typeface="Times New Roman"/>
                <a:cs typeface="Times New Roman"/>
              </a:rPr>
              <a:t>de</a:t>
            </a:r>
            <a:r>
              <a:rPr sz="1200" b="1" spc="-50" dirty="0">
                <a:solidFill>
                  <a:srgbClr val="25221E"/>
                </a:solidFill>
                <a:latin typeface="Times New Roman"/>
                <a:cs typeface="Times New Roman"/>
              </a:rPr>
              <a:t> </a:t>
            </a:r>
            <a:r>
              <a:rPr sz="1200" b="1" spc="45" dirty="0">
                <a:solidFill>
                  <a:srgbClr val="25221E"/>
                </a:solidFill>
                <a:latin typeface="Times New Roman"/>
                <a:cs typeface="Times New Roman"/>
              </a:rPr>
              <a:t>estado</a:t>
            </a:r>
            <a:endParaRPr sz="1200">
              <a:latin typeface="Times New Roman"/>
              <a:cs typeface="Times New Roman"/>
            </a:endParaRPr>
          </a:p>
          <a:p>
            <a:pPr marL="293370">
              <a:lnSpc>
                <a:spcPts val="1075"/>
              </a:lnSpc>
              <a:spcBef>
                <a:spcPts val="830"/>
              </a:spcBef>
              <a:tabLst>
                <a:tab pos="462280" algn="l"/>
              </a:tabLst>
            </a:pPr>
            <a:r>
              <a:rPr sz="1000" u="sng" spc="15" dirty="0">
                <a:solidFill>
                  <a:srgbClr val="25221E"/>
                </a:solidFill>
                <a:uFill>
                  <a:solidFill>
                    <a:srgbClr val="25221E"/>
                  </a:solidFill>
                </a:uFill>
                <a:latin typeface="Times New Roman"/>
                <a:cs typeface="Times New Roman"/>
              </a:rPr>
              <a:t> 	</a:t>
            </a:r>
            <a:r>
              <a:rPr sz="1000" spc="15" dirty="0">
                <a:solidFill>
                  <a:srgbClr val="25221E"/>
                </a:solidFill>
                <a:latin typeface="Times New Roman"/>
                <a:cs typeface="Times New Roman"/>
              </a:rPr>
              <a:t> </a:t>
            </a:r>
            <a:r>
              <a:rPr sz="1000" spc="85" dirty="0">
                <a:solidFill>
                  <a:srgbClr val="25221E"/>
                </a:solidFill>
                <a:latin typeface="Times New Roman"/>
                <a:cs typeface="Times New Roman"/>
              </a:rPr>
              <a:t> </a:t>
            </a:r>
            <a:r>
              <a:rPr sz="1000" spc="35" dirty="0">
                <a:solidFill>
                  <a:srgbClr val="25221E"/>
                </a:solidFill>
                <a:latin typeface="Times New Roman"/>
                <a:cs typeface="Times New Roman"/>
              </a:rPr>
              <a:t>7</a:t>
            </a:r>
            <a:endParaRPr sz="1000">
              <a:latin typeface="Times New Roman"/>
              <a:cs typeface="Times New Roman"/>
            </a:endParaRPr>
          </a:p>
          <a:p>
            <a:pPr marL="293370">
              <a:lnSpc>
                <a:spcPts val="969"/>
              </a:lnSpc>
              <a:tabLst>
                <a:tab pos="462280" algn="l"/>
              </a:tabLst>
            </a:pPr>
            <a:r>
              <a:rPr sz="1000" u="sng" spc="15" dirty="0">
                <a:solidFill>
                  <a:srgbClr val="25221E"/>
                </a:solidFill>
                <a:uFill>
                  <a:solidFill>
                    <a:srgbClr val="25221E"/>
                  </a:solidFill>
                </a:uFill>
                <a:latin typeface="Times New Roman"/>
                <a:cs typeface="Times New Roman"/>
              </a:rPr>
              <a:t> 	</a:t>
            </a:r>
            <a:r>
              <a:rPr sz="1000" spc="15" dirty="0">
                <a:solidFill>
                  <a:srgbClr val="25221E"/>
                </a:solidFill>
                <a:latin typeface="Times New Roman"/>
                <a:cs typeface="Times New Roman"/>
              </a:rPr>
              <a:t> </a:t>
            </a:r>
            <a:r>
              <a:rPr sz="1000" spc="55" dirty="0">
                <a:solidFill>
                  <a:srgbClr val="25221E"/>
                </a:solidFill>
                <a:latin typeface="Times New Roman"/>
                <a:cs typeface="Times New Roman"/>
              </a:rPr>
              <a:t> </a:t>
            </a:r>
            <a:r>
              <a:rPr sz="1000" spc="35" dirty="0">
                <a:solidFill>
                  <a:srgbClr val="25221E"/>
                </a:solidFill>
                <a:latin typeface="Times New Roman"/>
                <a:cs typeface="Times New Roman"/>
              </a:rPr>
              <a:t>6</a:t>
            </a:r>
            <a:endParaRPr sz="1000">
              <a:latin typeface="Times New Roman"/>
              <a:cs typeface="Times New Roman"/>
            </a:endParaRPr>
          </a:p>
          <a:p>
            <a:pPr marL="293370">
              <a:lnSpc>
                <a:spcPts val="985"/>
              </a:lnSpc>
              <a:tabLst>
                <a:tab pos="462280" algn="l"/>
              </a:tabLst>
            </a:pPr>
            <a:r>
              <a:rPr sz="1000" u="sng" spc="15" dirty="0">
                <a:solidFill>
                  <a:srgbClr val="25221E"/>
                </a:solidFill>
                <a:uFill>
                  <a:solidFill>
                    <a:srgbClr val="25221E"/>
                  </a:solidFill>
                </a:uFill>
                <a:latin typeface="Times New Roman"/>
                <a:cs typeface="Times New Roman"/>
              </a:rPr>
              <a:t> 	</a:t>
            </a:r>
            <a:r>
              <a:rPr sz="1000" spc="15" dirty="0">
                <a:solidFill>
                  <a:srgbClr val="25221E"/>
                </a:solidFill>
                <a:latin typeface="Times New Roman"/>
                <a:cs typeface="Times New Roman"/>
              </a:rPr>
              <a:t> </a:t>
            </a:r>
            <a:r>
              <a:rPr sz="1000" spc="85" dirty="0">
                <a:solidFill>
                  <a:srgbClr val="25221E"/>
                </a:solidFill>
                <a:latin typeface="Times New Roman"/>
                <a:cs typeface="Times New Roman"/>
              </a:rPr>
              <a:t> </a:t>
            </a:r>
            <a:r>
              <a:rPr sz="1000" spc="35" dirty="0">
                <a:solidFill>
                  <a:srgbClr val="25221E"/>
                </a:solidFill>
                <a:latin typeface="Times New Roman"/>
                <a:cs typeface="Times New Roman"/>
              </a:rPr>
              <a:t>5</a:t>
            </a:r>
            <a:endParaRPr sz="1000">
              <a:latin typeface="Times New Roman"/>
              <a:cs typeface="Times New Roman"/>
            </a:endParaRPr>
          </a:p>
          <a:p>
            <a:pPr marL="293370">
              <a:lnSpc>
                <a:spcPts val="955"/>
              </a:lnSpc>
            </a:pPr>
            <a:r>
              <a:rPr sz="1000" u="sng" spc="35" dirty="0">
                <a:solidFill>
                  <a:srgbClr val="25221E"/>
                </a:solidFill>
                <a:uFill>
                  <a:solidFill>
                    <a:srgbClr val="25221E"/>
                  </a:solidFill>
                </a:uFill>
                <a:latin typeface="Times New Roman"/>
                <a:cs typeface="Times New Roman"/>
              </a:rPr>
              <a:t> </a:t>
            </a:r>
            <a:r>
              <a:rPr sz="1000" u="sng" spc="55" dirty="0">
                <a:solidFill>
                  <a:srgbClr val="25221E"/>
                </a:solidFill>
                <a:uFill>
                  <a:solidFill>
                    <a:srgbClr val="25221E"/>
                  </a:solidFill>
                </a:uFill>
                <a:latin typeface="Times New Roman"/>
                <a:cs typeface="Times New Roman"/>
              </a:rPr>
              <a:t>X</a:t>
            </a:r>
            <a:r>
              <a:rPr sz="1000" spc="55" dirty="0">
                <a:solidFill>
                  <a:srgbClr val="25221E"/>
                </a:solidFill>
                <a:latin typeface="Times New Roman"/>
                <a:cs typeface="Times New Roman"/>
              </a:rPr>
              <a:t> </a:t>
            </a:r>
            <a:r>
              <a:rPr sz="1000" spc="160" dirty="0">
                <a:solidFill>
                  <a:srgbClr val="25221E"/>
                </a:solidFill>
                <a:latin typeface="Times New Roman"/>
                <a:cs typeface="Times New Roman"/>
              </a:rPr>
              <a:t> </a:t>
            </a:r>
            <a:r>
              <a:rPr sz="1500" spc="52" baseline="2777" dirty="0">
                <a:solidFill>
                  <a:srgbClr val="25221E"/>
                </a:solidFill>
                <a:latin typeface="Times New Roman"/>
                <a:cs typeface="Times New Roman"/>
              </a:rPr>
              <a:t>4</a:t>
            </a:r>
            <a:endParaRPr sz="1500" baseline="2777">
              <a:latin typeface="Times New Roman"/>
              <a:cs typeface="Times New Roman"/>
            </a:endParaRPr>
          </a:p>
          <a:p>
            <a:pPr marL="293370">
              <a:lnSpc>
                <a:spcPts val="950"/>
              </a:lnSpc>
            </a:pPr>
            <a:r>
              <a:rPr sz="1000" u="sng" spc="35" dirty="0">
                <a:solidFill>
                  <a:srgbClr val="25221E"/>
                </a:solidFill>
                <a:uFill>
                  <a:solidFill>
                    <a:srgbClr val="25221E"/>
                  </a:solidFill>
                </a:uFill>
                <a:latin typeface="Times New Roman"/>
                <a:cs typeface="Times New Roman"/>
              </a:rPr>
              <a:t> </a:t>
            </a:r>
            <a:r>
              <a:rPr sz="1000" u="sng" spc="55" dirty="0">
                <a:solidFill>
                  <a:srgbClr val="25221E"/>
                </a:solidFill>
                <a:uFill>
                  <a:solidFill>
                    <a:srgbClr val="25221E"/>
                  </a:solidFill>
                </a:uFill>
                <a:latin typeface="Times New Roman"/>
                <a:cs typeface="Times New Roman"/>
              </a:rPr>
              <a:t>N</a:t>
            </a:r>
            <a:r>
              <a:rPr sz="1000" spc="55" dirty="0">
                <a:solidFill>
                  <a:srgbClr val="25221E"/>
                </a:solidFill>
                <a:latin typeface="Times New Roman"/>
                <a:cs typeface="Times New Roman"/>
              </a:rPr>
              <a:t> </a:t>
            </a:r>
            <a:r>
              <a:rPr sz="1000" spc="204" dirty="0">
                <a:solidFill>
                  <a:srgbClr val="25221E"/>
                </a:solidFill>
                <a:latin typeface="Times New Roman"/>
                <a:cs typeface="Times New Roman"/>
              </a:rPr>
              <a:t> </a:t>
            </a:r>
            <a:r>
              <a:rPr sz="1000" spc="35" dirty="0">
                <a:solidFill>
                  <a:srgbClr val="25221E"/>
                </a:solidFill>
                <a:latin typeface="Times New Roman"/>
                <a:cs typeface="Times New Roman"/>
              </a:rPr>
              <a:t>3</a:t>
            </a:r>
            <a:endParaRPr sz="1000">
              <a:latin typeface="Times New Roman"/>
              <a:cs typeface="Times New Roman"/>
            </a:endParaRPr>
          </a:p>
          <a:p>
            <a:pPr marL="293370">
              <a:lnSpc>
                <a:spcPts val="950"/>
              </a:lnSpc>
            </a:pPr>
            <a:r>
              <a:rPr sz="1000" u="sng" spc="80" dirty="0">
                <a:solidFill>
                  <a:srgbClr val="25221E"/>
                </a:solidFill>
                <a:uFill>
                  <a:solidFill>
                    <a:srgbClr val="25221E"/>
                  </a:solidFill>
                </a:uFill>
                <a:latin typeface="Times New Roman"/>
                <a:cs typeface="Times New Roman"/>
              </a:rPr>
              <a:t> </a:t>
            </a:r>
            <a:r>
              <a:rPr sz="1000" u="sng" spc="45" dirty="0">
                <a:solidFill>
                  <a:srgbClr val="25221E"/>
                </a:solidFill>
                <a:uFill>
                  <a:solidFill>
                    <a:srgbClr val="25221E"/>
                  </a:solidFill>
                </a:uFill>
                <a:latin typeface="Times New Roman"/>
                <a:cs typeface="Times New Roman"/>
              </a:rPr>
              <a:t>Z</a:t>
            </a:r>
            <a:r>
              <a:rPr sz="1000" spc="45" dirty="0">
                <a:solidFill>
                  <a:srgbClr val="25221E"/>
                </a:solidFill>
                <a:latin typeface="Times New Roman"/>
                <a:cs typeface="Times New Roman"/>
              </a:rPr>
              <a:t> </a:t>
            </a:r>
            <a:r>
              <a:rPr sz="1000" spc="245" dirty="0">
                <a:solidFill>
                  <a:srgbClr val="25221E"/>
                </a:solidFill>
                <a:latin typeface="Times New Roman"/>
                <a:cs typeface="Times New Roman"/>
              </a:rPr>
              <a:t> </a:t>
            </a:r>
            <a:r>
              <a:rPr sz="1500" spc="60" baseline="2777" dirty="0">
                <a:solidFill>
                  <a:srgbClr val="25221E"/>
                </a:solidFill>
                <a:latin typeface="Times New Roman"/>
                <a:cs typeface="Times New Roman"/>
              </a:rPr>
              <a:t>2</a:t>
            </a:r>
            <a:endParaRPr sz="1500" baseline="2777">
              <a:latin typeface="Times New Roman"/>
              <a:cs typeface="Times New Roman"/>
            </a:endParaRPr>
          </a:p>
          <a:p>
            <a:pPr marL="293370">
              <a:lnSpc>
                <a:spcPts val="955"/>
              </a:lnSpc>
            </a:pPr>
            <a:r>
              <a:rPr sz="1000" u="sng" spc="30" dirty="0">
                <a:solidFill>
                  <a:srgbClr val="25221E"/>
                </a:solidFill>
                <a:uFill>
                  <a:solidFill>
                    <a:srgbClr val="25221E"/>
                  </a:solidFill>
                </a:uFill>
                <a:latin typeface="Times New Roman"/>
                <a:cs typeface="Times New Roman"/>
              </a:rPr>
              <a:t> </a:t>
            </a:r>
            <a:r>
              <a:rPr sz="1000" u="sng" spc="55" dirty="0">
                <a:solidFill>
                  <a:srgbClr val="25221E"/>
                </a:solidFill>
                <a:uFill>
                  <a:solidFill>
                    <a:srgbClr val="25221E"/>
                  </a:solidFill>
                </a:uFill>
                <a:latin typeface="Times New Roman"/>
                <a:cs typeface="Times New Roman"/>
              </a:rPr>
              <a:t>V</a:t>
            </a:r>
            <a:r>
              <a:rPr sz="1000" spc="55" dirty="0">
                <a:solidFill>
                  <a:srgbClr val="25221E"/>
                </a:solidFill>
                <a:latin typeface="Times New Roman"/>
                <a:cs typeface="Times New Roman"/>
              </a:rPr>
              <a:t> </a:t>
            </a:r>
            <a:r>
              <a:rPr sz="1000" spc="235" dirty="0">
                <a:solidFill>
                  <a:srgbClr val="25221E"/>
                </a:solidFill>
                <a:latin typeface="Times New Roman"/>
                <a:cs typeface="Times New Roman"/>
              </a:rPr>
              <a:t> </a:t>
            </a:r>
            <a:r>
              <a:rPr sz="1000" spc="40" dirty="0">
                <a:solidFill>
                  <a:srgbClr val="25221E"/>
                </a:solidFill>
                <a:latin typeface="Times New Roman"/>
                <a:cs typeface="Times New Roman"/>
              </a:rPr>
              <a:t>1</a:t>
            </a:r>
            <a:endParaRPr sz="1000">
              <a:latin typeface="Times New Roman"/>
              <a:cs typeface="Times New Roman"/>
            </a:endParaRPr>
          </a:p>
          <a:p>
            <a:pPr marL="293370">
              <a:lnSpc>
                <a:spcPts val="1090"/>
              </a:lnSpc>
            </a:pPr>
            <a:r>
              <a:rPr sz="1000" u="sng" spc="80" dirty="0">
                <a:solidFill>
                  <a:srgbClr val="25221E"/>
                </a:solidFill>
                <a:uFill>
                  <a:solidFill>
                    <a:srgbClr val="25221E"/>
                  </a:solidFill>
                </a:uFill>
                <a:latin typeface="Times New Roman"/>
                <a:cs typeface="Times New Roman"/>
              </a:rPr>
              <a:t> </a:t>
            </a:r>
            <a:r>
              <a:rPr sz="1000" u="sng" spc="50" dirty="0">
                <a:solidFill>
                  <a:srgbClr val="25221E"/>
                </a:solidFill>
                <a:uFill>
                  <a:solidFill>
                    <a:srgbClr val="25221E"/>
                  </a:solidFill>
                </a:uFill>
                <a:latin typeface="Times New Roman"/>
                <a:cs typeface="Times New Roman"/>
              </a:rPr>
              <a:t>C</a:t>
            </a:r>
            <a:r>
              <a:rPr sz="1000" spc="50" dirty="0">
                <a:solidFill>
                  <a:srgbClr val="25221E"/>
                </a:solidFill>
                <a:latin typeface="Times New Roman"/>
                <a:cs typeface="Times New Roman"/>
              </a:rPr>
              <a:t> </a:t>
            </a:r>
            <a:r>
              <a:rPr sz="1000" spc="180" dirty="0">
                <a:solidFill>
                  <a:srgbClr val="25221E"/>
                </a:solidFill>
                <a:latin typeface="Times New Roman"/>
                <a:cs typeface="Times New Roman"/>
              </a:rPr>
              <a:t> </a:t>
            </a:r>
            <a:r>
              <a:rPr sz="1500" spc="60" baseline="2777" dirty="0">
                <a:solidFill>
                  <a:srgbClr val="25221E"/>
                </a:solidFill>
                <a:latin typeface="Times New Roman"/>
                <a:cs typeface="Times New Roman"/>
              </a:rPr>
              <a:t>0</a:t>
            </a:r>
            <a:endParaRPr sz="1500" baseline="2777">
              <a:latin typeface="Times New Roman"/>
              <a:cs typeface="Times New Roman"/>
            </a:endParaRPr>
          </a:p>
        </p:txBody>
      </p:sp>
      <p:sp>
        <p:nvSpPr>
          <p:cNvPr id="58" name="object 58"/>
          <p:cNvSpPr/>
          <p:nvPr/>
        </p:nvSpPr>
        <p:spPr>
          <a:xfrm>
            <a:off x="3551428" y="2683509"/>
            <a:ext cx="169545" cy="969644"/>
          </a:xfrm>
          <a:custGeom>
            <a:avLst/>
            <a:gdLst/>
            <a:ahLst/>
            <a:cxnLst/>
            <a:rect l="l" t="t" r="r" b="b"/>
            <a:pathLst>
              <a:path w="169545" h="969645">
                <a:moveTo>
                  <a:pt x="169291" y="215"/>
                </a:moveTo>
                <a:lnTo>
                  <a:pt x="167017" y="215"/>
                </a:lnTo>
                <a:lnTo>
                  <a:pt x="167017" y="0"/>
                </a:lnTo>
                <a:lnTo>
                  <a:pt x="4724" y="0"/>
                </a:lnTo>
                <a:lnTo>
                  <a:pt x="4724" y="215"/>
                </a:lnTo>
                <a:lnTo>
                  <a:pt x="0" y="215"/>
                </a:lnTo>
                <a:lnTo>
                  <a:pt x="0" y="4686"/>
                </a:lnTo>
                <a:lnTo>
                  <a:pt x="0" y="969606"/>
                </a:lnTo>
                <a:lnTo>
                  <a:pt x="9372" y="969606"/>
                </a:lnTo>
                <a:lnTo>
                  <a:pt x="9372" y="8890"/>
                </a:lnTo>
                <a:lnTo>
                  <a:pt x="159842" y="8890"/>
                </a:lnTo>
                <a:lnTo>
                  <a:pt x="159842" y="969010"/>
                </a:lnTo>
                <a:lnTo>
                  <a:pt x="169291" y="969010"/>
                </a:lnTo>
                <a:lnTo>
                  <a:pt x="169291" y="5080"/>
                </a:lnTo>
                <a:lnTo>
                  <a:pt x="167017" y="5080"/>
                </a:lnTo>
                <a:lnTo>
                  <a:pt x="167017" y="2540"/>
                </a:lnTo>
                <a:lnTo>
                  <a:pt x="169291" y="4686"/>
                </a:lnTo>
                <a:lnTo>
                  <a:pt x="169291" y="215"/>
                </a:lnTo>
                <a:close/>
              </a:path>
            </a:pathLst>
          </a:custGeom>
          <a:solidFill>
            <a:srgbClr val="25221E"/>
          </a:solidFill>
        </p:spPr>
        <p:txBody>
          <a:bodyPr wrap="square" lIns="0" tIns="0" rIns="0" bIns="0" rtlCol="0"/>
          <a:lstStyle/>
          <a:p>
            <a:endParaRPr/>
          </a:p>
        </p:txBody>
      </p:sp>
      <p:sp>
        <p:nvSpPr>
          <p:cNvPr id="59" name="object 59"/>
          <p:cNvSpPr txBox="1"/>
          <p:nvPr/>
        </p:nvSpPr>
        <p:spPr>
          <a:xfrm>
            <a:off x="407352" y="1523418"/>
            <a:ext cx="200025" cy="1890395"/>
          </a:xfrm>
          <a:prstGeom prst="rect">
            <a:avLst/>
          </a:prstGeom>
        </p:spPr>
        <p:txBody>
          <a:bodyPr vert="horz" wrap="square" lIns="0" tIns="57150" rIns="0" bIns="0" rtlCol="0">
            <a:spAutoFit/>
          </a:bodyPr>
          <a:lstStyle/>
          <a:p>
            <a:pPr marL="24130" marR="5080" indent="-12065">
              <a:lnSpc>
                <a:spcPct val="69900"/>
              </a:lnSpc>
              <a:spcBef>
                <a:spcPts val="450"/>
              </a:spcBef>
            </a:pPr>
            <a:r>
              <a:rPr sz="1000" spc="15" dirty="0">
                <a:solidFill>
                  <a:srgbClr val="25221E"/>
                </a:solidFill>
                <a:latin typeface="Times New Roman"/>
                <a:cs typeface="Times New Roman"/>
              </a:rPr>
              <a:t>D0  D1</a:t>
            </a:r>
            <a:endParaRPr sz="1000">
              <a:latin typeface="Times New Roman"/>
              <a:cs typeface="Times New Roman"/>
            </a:endParaRPr>
          </a:p>
          <a:p>
            <a:pPr marL="12700">
              <a:lnSpc>
                <a:spcPts val="665"/>
              </a:lnSpc>
            </a:pPr>
            <a:r>
              <a:rPr sz="1000" spc="20" dirty="0">
                <a:solidFill>
                  <a:srgbClr val="25221E"/>
                </a:solidFill>
                <a:latin typeface="Times New Roman"/>
                <a:cs typeface="Times New Roman"/>
              </a:rPr>
              <a:t>D2</a:t>
            </a:r>
            <a:endParaRPr sz="1000">
              <a:latin typeface="Times New Roman"/>
              <a:cs typeface="Times New Roman"/>
            </a:endParaRPr>
          </a:p>
          <a:p>
            <a:pPr marL="17780">
              <a:lnSpc>
                <a:spcPts val="844"/>
              </a:lnSpc>
            </a:pPr>
            <a:r>
              <a:rPr sz="1000" spc="25" dirty="0">
                <a:solidFill>
                  <a:srgbClr val="25221E"/>
                </a:solidFill>
                <a:latin typeface="Times New Roman"/>
                <a:cs typeface="Times New Roman"/>
              </a:rPr>
              <a:t>D3</a:t>
            </a:r>
            <a:endParaRPr sz="1000">
              <a:latin typeface="Times New Roman"/>
              <a:cs typeface="Times New Roman"/>
            </a:endParaRPr>
          </a:p>
          <a:p>
            <a:pPr marL="17145" marR="11430" indent="-5080">
              <a:lnSpc>
                <a:spcPct val="69600"/>
              </a:lnSpc>
              <a:spcBef>
                <a:spcPts val="190"/>
              </a:spcBef>
            </a:pPr>
            <a:r>
              <a:rPr sz="1000" spc="15" dirty="0">
                <a:solidFill>
                  <a:srgbClr val="25221E"/>
                </a:solidFill>
                <a:latin typeface="Times New Roman"/>
                <a:cs typeface="Times New Roman"/>
              </a:rPr>
              <a:t>D4  D5</a:t>
            </a:r>
            <a:endParaRPr sz="1000">
              <a:latin typeface="Times New Roman"/>
              <a:cs typeface="Times New Roman"/>
            </a:endParaRPr>
          </a:p>
          <a:p>
            <a:pPr marL="12700">
              <a:lnSpc>
                <a:spcPts val="695"/>
              </a:lnSpc>
            </a:pPr>
            <a:r>
              <a:rPr sz="1000" spc="20" dirty="0">
                <a:solidFill>
                  <a:srgbClr val="25221E"/>
                </a:solidFill>
                <a:latin typeface="Times New Roman"/>
                <a:cs typeface="Times New Roman"/>
              </a:rPr>
              <a:t>D6</a:t>
            </a:r>
            <a:endParaRPr sz="1000">
              <a:latin typeface="Times New Roman"/>
              <a:cs typeface="Times New Roman"/>
            </a:endParaRPr>
          </a:p>
          <a:p>
            <a:pPr marL="14604">
              <a:lnSpc>
                <a:spcPts val="990"/>
              </a:lnSpc>
            </a:pPr>
            <a:r>
              <a:rPr sz="1000" spc="-30" dirty="0">
                <a:solidFill>
                  <a:srgbClr val="25221E"/>
                </a:solidFill>
                <a:latin typeface="Times New Roman"/>
                <a:cs typeface="Times New Roman"/>
              </a:rPr>
              <a:t>D7</a:t>
            </a:r>
            <a:endParaRPr sz="1000">
              <a:latin typeface="Times New Roman"/>
              <a:cs typeface="Times New Roman"/>
            </a:endParaRPr>
          </a:p>
          <a:p>
            <a:pPr marL="12700">
              <a:lnSpc>
                <a:spcPts val="1019"/>
              </a:lnSpc>
              <a:spcBef>
                <a:spcPts val="500"/>
              </a:spcBef>
            </a:pPr>
            <a:r>
              <a:rPr sz="1000" spc="25" dirty="0">
                <a:solidFill>
                  <a:srgbClr val="25221E"/>
                </a:solidFill>
                <a:latin typeface="Times New Roman"/>
                <a:cs typeface="Times New Roman"/>
              </a:rPr>
              <a:t>A0</a:t>
            </a:r>
            <a:endParaRPr sz="1000">
              <a:latin typeface="Times New Roman"/>
              <a:cs typeface="Times New Roman"/>
            </a:endParaRPr>
          </a:p>
          <a:p>
            <a:pPr marL="12700" marR="5080" indent="11430" algn="just">
              <a:lnSpc>
                <a:spcPct val="70200"/>
              </a:lnSpc>
              <a:spcBef>
                <a:spcPts val="180"/>
              </a:spcBef>
            </a:pPr>
            <a:r>
              <a:rPr sz="1000" spc="15" dirty="0">
                <a:solidFill>
                  <a:srgbClr val="25221E"/>
                </a:solidFill>
                <a:latin typeface="Times New Roman"/>
                <a:cs typeface="Times New Roman"/>
              </a:rPr>
              <a:t>A1  A2  </a:t>
            </a:r>
            <a:r>
              <a:rPr sz="1000" spc="25" dirty="0">
                <a:solidFill>
                  <a:srgbClr val="25221E"/>
                </a:solidFill>
                <a:latin typeface="Times New Roman"/>
                <a:cs typeface="Times New Roman"/>
              </a:rPr>
              <a:t>A3</a:t>
            </a:r>
            <a:endParaRPr sz="1000">
              <a:latin typeface="Times New Roman"/>
              <a:cs typeface="Times New Roman"/>
            </a:endParaRPr>
          </a:p>
          <a:p>
            <a:pPr marL="17145" marR="11430" indent="-5080">
              <a:lnSpc>
                <a:spcPct val="69900"/>
              </a:lnSpc>
              <a:spcBef>
                <a:spcPts val="10"/>
              </a:spcBef>
            </a:pPr>
            <a:r>
              <a:rPr sz="1000" spc="15" dirty="0">
                <a:solidFill>
                  <a:srgbClr val="25221E"/>
                </a:solidFill>
                <a:latin typeface="Times New Roman"/>
                <a:cs typeface="Times New Roman"/>
              </a:rPr>
              <a:t>A4  A5</a:t>
            </a:r>
            <a:endParaRPr sz="1000">
              <a:latin typeface="Times New Roman"/>
              <a:cs typeface="Times New Roman"/>
            </a:endParaRPr>
          </a:p>
          <a:p>
            <a:pPr marL="12700">
              <a:lnSpc>
                <a:spcPts val="695"/>
              </a:lnSpc>
            </a:pPr>
            <a:r>
              <a:rPr sz="1000" spc="25" dirty="0">
                <a:solidFill>
                  <a:srgbClr val="25221E"/>
                </a:solidFill>
                <a:latin typeface="Times New Roman"/>
                <a:cs typeface="Times New Roman"/>
              </a:rPr>
              <a:t>A6</a:t>
            </a:r>
            <a:endParaRPr sz="1000">
              <a:latin typeface="Times New Roman"/>
              <a:cs typeface="Times New Roman"/>
            </a:endParaRPr>
          </a:p>
          <a:p>
            <a:pPr marL="14604">
              <a:lnSpc>
                <a:spcPts val="990"/>
              </a:lnSpc>
            </a:pPr>
            <a:r>
              <a:rPr sz="1000" spc="-35" dirty="0">
                <a:solidFill>
                  <a:srgbClr val="25221E"/>
                </a:solidFill>
                <a:latin typeface="Times New Roman"/>
                <a:cs typeface="Times New Roman"/>
              </a:rPr>
              <a:t>A7</a:t>
            </a:r>
            <a:endParaRPr sz="1000">
              <a:latin typeface="Times New Roman"/>
              <a:cs typeface="Times New Roman"/>
            </a:endParaRPr>
          </a:p>
        </p:txBody>
      </p:sp>
      <p:sp>
        <p:nvSpPr>
          <p:cNvPr id="60" name="object 60"/>
          <p:cNvSpPr txBox="1"/>
          <p:nvPr/>
        </p:nvSpPr>
        <p:spPr>
          <a:xfrm>
            <a:off x="377296" y="3538453"/>
            <a:ext cx="2688590" cy="213995"/>
          </a:xfrm>
          <a:prstGeom prst="rect">
            <a:avLst/>
          </a:prstGeom>
        </p:spPr>
        <p:txBody>
          <a:bodyPr vert="horz" wrap="square" lIns="0" tIns="16510" rIns="0" bIns="0" rtlCol="0">
            <a:spAutoFit/>
          </a:bodyPr>
          <a:lstStyle/>
          <a:p>
            <a:pPr marL="12700">
              <a:lnSpc>
                <a:spcPct val="100000"/>
              </a:lnSpc>
              <a:spcBef>
                <a:spcPts val="130"/>
              </a:spcBef>
              <a:tabLst>
                <a:tab pos="2675255" algn="l"/>
              </a:tabLst>
            </a:pPr>
            <a:r>
              <a:rPr sz="1200" spc="55" dirty="0">
                <a:solidFill>
                  <a:srgbClr val="25221E"/>
                </a:solidFill>
                <a:latin typeface="Times New Roman"/>
                <a:cs typeface="Times New Roman"/>
              </a:rPr>
              <a:t>PC</a:t>
            </a:r>
            <a:r>
              <a:rPr sz="1200" spc="-30" dirty="0">
                <a:solidFill>
                  <a:srgbClr val="25221E"/>
                </a:solidFill>
                <a:latin typeface="Times New Roman"/>
                <a:cs typeface="Times New Roman"/>
              </a:rPr>
              <a:t> </a:t>
            </a:r>
            <a:r>
              <a:rPr sz="1200" u="sng" spc="25" dirty="0">
                <a:solidFill>
                  <a:srgbClr val="25221E"/>
                </a:solidFill>
                <a:uFill>
                  <a:solidFill>
                    <a:srgbClr val="25221E"/>
                  </a:solidFill>
                </a:uFill>
                <a:latin typeface="Times New Roman"/>
                <a:cs typeface="Times New Roman"/>
              </a:rPr>
              <a:t> </a:t>
            </a:r>
            <a:r>
              <a:rPr sz="1200" u="sng" dirty="0">
                <a:solidFill>
                  <a:srgbClr val="25221E"/>
                </a:solidFill>
                <a:uFill>
                  <a:solidFill>
                    <a:srgbClr val="25221E"/>
                  </a:solidFill>
                </a:uFill>
                <a:latin typeface="Times New Roman"/>
                <a:cs typeface="Times New Roman"/>
              </a:rPr>
              <a:t>	</a:t>
            </a:r>
            <a:endParaRPr sz="1200">
              <a:latin typeface="Times New Roman"/>
              <a:cs typeface="Times New Roman"/>
            </a:endParaRPr>
          </a:p>
        </p:txBody>
      </p:sp>
      <p:sp>
        <p:nvSpPr>
          <p:cNvPr id="61" name="object 61"/>
          <p:cNvSpPr txBox="1"/>
          <p:nvPr/>
        </p:nvSpPr>
        <p:spPr>
          <a:xfrm>
            <a:off x="4794915" y="3532301"/>
            <a:ext cx="2687955" cy="213995"/>
          </a:xfrm>
          <a:prstGeom prst="rect">
            <a:avLst/>
          </a:prstGeom>
        </p:spPr>
        <p:txBody>
          <a:bodyPr vert="horz" wrap="square" lIns="0" tIns="17145" rIns="0" bIns="0" rtlCol="0">
            <a:spAutoFit/>
          </a:bodyPr>
          <a:lstStyle/>
          <a:p>
            <a:pPr marL="12700">
              <a:lnSpc>
                <a:spcPct val="100000"/>
              </a:lnSpc>
              <a:spcBef>
                <a:spcPts val="135"/>
              </a:spcBef>
              <a:tabLst>
                <a:tab pos="2674620" algn="l"/>
              </a:tabLst>
            </a:pPr>
            <a:r>
              <a:rPr sz="1200" spc="55" dirty="0">
                <a:solidFill>
                  <a:srgbClr val="25221E"/>
                </a:solidFill>
                <a:latin typeface="Times New Roman"/>
                <a:cs typeface="Times New Roman"/>
              </a:rPr>
              <a:t>PC</a:t>
            </a:r>
            <a:r>
              <a:rPr sz="1200" spc="-40" dirty="0">
                <a:solidFill>
                  <a:srgbClr val="25221E"/>
                </a:solidFill>
                <a:latin typeface="Times New Roman"/>
                <a:cs typeface="Times New Roman"/>
              </a:rPr>
              <a:t> </a:t>
            </a:r>
            <a:r>
              <a:rPr sz="1200" u="sng" spc="25" dirty="0">
                <a:solidFill>
                  <a:srgbClr val="25221E"/>
                </a:solidFill>
                <a:uFill>
                  <a:solidFill>
                    <a:srgbClr val="25221E"/>
                  </a:solidFill>
                </a:uFill>
                <a:latin typeface="Times New Roman"/>
                <a:cs typeface="Times New Roman"/>
              </a:rPr>
              <a:t> </a:t>
            </a:r>
            <a:r>
              <a:rPr sz="1200" u="sng" dirty="0">
                <a:solidFill>
                  <a:srgbClr val="25221E"/>
                </a:solidFill>
                <a:uFill>
                  <a:solidFill>
                    <a:srgbClr val="25221E"/>
                  </a:solidFill>
                </a:uFill>
                <a:latin typeface="Times New Roman"/>
                <a:cs typeface="Times New Roman"/>
              </a:rPr>
              <a:t>	</a:t>
            </a:r>
            <a:endParaRPr sz="1200">
              <a:latin typeface="Times New Roman"/>
              <a:cs typeface="Times New Roman"/>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1675</TotalTime>
  <Words>14929</Words>
  <Application>Microsoft Office PowerPoint</Application>
  <PresentationFormat>Presentación en pantalla (4:3)</PresentationFormat>
  <Paragraphs>934</Paragraphs>
  <Slides>58</Slides>
  <Notes>42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58</vt:i4>
      </vt:variant>
    </vt:vector>
  </HeadingPairs>
  <TitlesOfParts>
    <vt:vector size="68" baseType="lpstr">
      <vt:lpstr>arial</vt:lpstr>
      <vt:lpstr>arial</vt:lpstr>
      <vt:lpstr>Calibri</vt:lpstr>
      <vt:lpstr>Calibri Light</vt:lpstr>
      <vt:lpstr>Carlito</vt:lpstr>
      <vt:lpstr>Times New Roman</vt:lpstr>
      <vt:lpstr>Trebuchet MS</vt:lpstr>
      <vt:lpstr>Verdana</vt:lpstr>
      <vt:lpstr>Wingdings</vt:lpstr>
      <vt:lpstr>Tema de Office</vt:lpstr>
      <vt:lpstr>Contenido</vt:lpstr>
      <vt:lpstr>Estructura y funcionamiento de un computador </vt:lpstr>
      <vt:lpstr>¿Qué es una computadora?</vt:lpstr>
      <vt:lpstr>¿Cómo organizar una Computadora? Arquitectura Von Newmann</vt:lpstr>
      <vt:lpstr>Estructura del computador</vt:lpstr>
      <vt:lpstr>Presentación de PowerPoint</vt:lpstr>
      <vt:lpstr>Modelos de Programacion</vt:lpstr>
      <vt:lpstr>Ejecución de Instrucciones</vt:lpstr>
      <vt:lpstr>Niveles de Ejecución: Seguridad</vt:lpstr>
      <vt:lpstr>Interrupciones:</vt:lpstr>
      <vt:lpstr>Jerarquía de Memoria</vt:lpstr>
      <vt:lpstr>Reloj</vt:lpstr>
      <vt:lpstr>Memoria Virtual</vt:lpstr>
      <vt:lpstr>Concepto de Memoria Virtual </vt:lpstr>
      <vt:lpstr>Aspectos Principales de la Memoria Virtual</vt:lpstr>
      <vt:lpstr>Tamaño Espacio Virtual</vt:lpstr>
      <vt:lpstr>Tabla de Paginacion</vt:lpstr>
      <vt:lpstr>Direccion Virtual a Direccion Fisica</vt:lpstr>
      <vt:lpstr>Tabla de Pagina de 2 niveles</vt:lpstr>
      <vt:lpstr>Traduccion con dos niveles</vt:lpstr>
      <vt:lpstr>MMU: Traduccion de direcciones</vt:lpstr>
      <vt:lpstr>Memoria Virtual</vt:lpstr>
      <vt:lpstr>Entrada/Salida (E/S): periféricos</vt:lpstr>
      <vt:lpstr>Disco Magnético: Latencia y Bloques/Caracteres</vt:lpstr>
      <vt:lpstr>E/S y Concurrencia </vt:lpstr>
      <vt:lpstr>Sistemas MultiProcesador vs. MultiComputadora</vt:lpstr>
      <vt:lpstr>Sistemas MultiProcesador vs. MultiComputadora</vt:lpstr>
      <vt:lpstr>Paralelismo vs. Concurrencia</vt:lpstr>
      <vt:lpstr>Presentación de PowerPoint</vt:lpstr>
      <vt:lpstr>¿Qué es la concurrencia?</vt:lpstr>
      <vt:lpstr>Presentación de PowerPoint</vt:lpstr>
      <vt:lpstr>Presentación de PowerPoint</vt:lpstr>
      <vt:lpstr>Contenido</vt:lpstr>
      <vt:lpstr>¿Qué es un sistema operativo?</vt:lpstr>
      <vt:lpstr>Niveles del sistema operativo</vt:lpstr>
      <vt:lpstr>Funciones del sistema operativo</vt:lpstr>
      <vt:lpstr>SO como gestor de recursos</vt:lpstr>
      <vt:lpstr>SO como maquina extendida</vt:lpstr>
      <vt:lpstr>SO como Interfaz de Usuario</vt:lpstr>
      <vt:lpstr>Estructura del SO</vt:lpstr>
      <vt:lpstr>Estructura conceptual</vt:lpstr>
      <vt:lpstr>Componentes del Sistema Operativo</vt:lpstr>
      <vt:lpstr>Servicios SO –Los veremos en los capítulos correspondientes</vt:lpstr>
      <vt:lpstr>Gestor de procesos</vt:lpstr>
      <vt:lpstr>Elementos de un proceso</vt:lpstr>
      <vt:lpstr>Tipos de SO según maneje los procesos/usuarios</vt:lpstr>
      <vt:lpstr>Servicios de Procesos</vt:lpstr>
      <vt:lpstr>Gestor de memoria</vt:lpstr>
      <vt:lpstr>Servicios a Procesos del Gestor de Memoria </vt:lpstr>
      <vt:lpstr>Gestor de E/S y  almacenamiento  secundario</vt:lpstr>
      <vt:lpstr>Gestion de ﬁcheros y  directorios</vt:lpstr>
      <vt:lpstr>Archivos</vt:lpstr>
      <vt:lpstr>Servicios de archivo</vt:lpstr>
      <vt:lpstr>Directorios</vt:lpstr>
      <vt:lpstr>Sistema de Archivos</vt:lpstr>
      <vt:lpstr>Servidor de protección y seguridad</vt:lpstr>
      <vt:lpstr>Servidor de comunicaciones</vt:lpstr>
      <vt:lpstr>Tipos de Comunicaciones entre procesos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dc:title>
  <cp:lastModifiedBy>Victor Elvira Monsalve</cp:lastModifiedBy>
  <cp:revision>53</cp:revision>
  <dcterms:created xsi:type="dcterms:W3CDTF">2021-11-26T08:51:24Z</dcterms:created>
  <dcterms:modified xsi:type="dcterms:W3CDTF">2022-02-02T11:38:21Z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2021-11-26T00:00:00Z</vt:filetime>
  </property>
</Properties>
</file>