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4" r:id="rId6"/>
    <p:sldId id="277" r:id="rId7"/>
    <p:sldId id="295" r:id="rId8"/>
    <p:sldId id="289" r:id="rId9"/>
    <p:sldId id="292" r:id="rId10"/>
    <p:sldId id="296" r:id="rId11"/>
    <p:sldId id="264" r:id="rId1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88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C4ED84-6EAE-4BB9-A239-A4541838CFBF}" type="datetime1">
              <a:rPr lang="fr-FR" smtClean="0"/>
              <a:t>03/07/2025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A49DA-9B4C-4C11-AFC5-1C9CC1D3D925}" type="datetime1">
              <a:rPr lang="fr-FR" smtClean="0"/>
              <a:pPr/>
              <a:t>03/07/2025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840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BF465-FF4D-65FE-8FE2-0F58592C8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C5C38D6-976B-8A92-8593-A6AE9E933F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807B53A-A31C-5EA5-0CB5-F6E080719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1A66D59-A599-8398-6EEA-F00A7BDE3D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8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0933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816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860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4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8" name="Graphisme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sme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sme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5" name="Espace réservé du conten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conten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endParaRPr lang="fr-FR" noProof="0"/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conten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1" name="Graphisme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sme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r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20" name="Espace réservé du texte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5" name="Espace réservé du texte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6" name="Espace réservé du texte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7" name="Espace réservé du texte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8" name="Espace réservé du texte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9" name="Espace réservé du texte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q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au graphique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9" name="Espace réservé du texte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ce réservé de la date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37" name="Espace réservé du pied de page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38" name="Espace réservé du numéro de diapositiv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7" name="Espace réservé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fr-FR" noProof="0"/>
              <a:t>Cliquez sur l’icône pour ajouter un graphique SmartArt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4 personn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 équipe 8 pers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’imag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7" name="Espace réservé d’imag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7" name="Espace réservé du texte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8" name="Espace réservé d’imag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24" name="Espace réservé du texte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8" name="Espace réservé du texte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9" name="Espace réservé d’imag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5" name="Espace réservé d’imag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4" name="Espace réservé du texte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2" name="Espace réservé du texte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6" name="Espace réservé d’imag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59" name="Espace réservé du texte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3" name="Espace réservé du texte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7" name="Espace réservé d’imag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fr-FR" noProof="0"/>
              <a:t>Cliquez sur l’icône pour ajouter une image</a:t>
            </a:r>
          </a:p>
        </p:txBody>
      </p:sp>
      <p:sp>
        <p:nvSpPr>
          <p:cNvPr id="60" name="Espace réservé du texte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4" name="Espace réservé du texte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58" name="Espace réservé d’imag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61" name="Espace réservé du texte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65" name="Espace réservé du texte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pic>
        <p:nvPicPr>
          <p:cNvPr id="13" name="Graphisme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sme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7" name="Espace réservé du texte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4" name="Espace réservé du contenu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5" name="Espace réservé du contenu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26" name="Espace réservé du contenu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fr-FR" noProof="0"/>
              <a:t>Cliquez ici pour ajouter du contenu</a:t>
            </a:r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#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</a:t>
            </a:r>
          </a:p>
        </p:txBody>
      </p:sp>
      <p:sp>
        <p:nvSpPr>
          <p:cNvPr id="15" name="Espace réservé du conten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ynthè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e la date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22" name="Espace réservé du pied de page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24" name="Espace réservé du numéro de diapositiv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rdre du jou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sme 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clu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pic>
        <p:nvPicPr>
          <p:cNvPr id="6" name="Graphisme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sme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TITRE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8" name="Espace réservé du texte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fr-FR" noProof="0"/>
              <a:t>CLIQUEZ ICI POUR MODIFIER LES STYLES DU TEXTE</a:t>
            </a:r>
          </a:p>
        </p:txBody>
      </p:sp>
      <p:sp>
        <p:nvSpPr>
          <p:cNvPr id="34" name="Espace réservé du texte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5" name="Espace réservé du texte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6" name="Espace réservé du texte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sp>
        <p:nvSpPr>
          <p:cNvPr id="37" name="Espace réservé du texte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fr-FR" noProof="0"/>
              <a:t>Cliquez ici pour modifier le style du texte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colon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u texte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POUR AJOUTER UN SOUS-TITRE</a:t>
            </a:r>
          </a:p>
        </p:txBody>
      </p:sp>
      <p:sp>
        <p:nvSpPr>
          <p:cNvPr id="13" name="Espace réservé du texte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fr-FR" noProof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 colon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8" name="Espace réservé du texte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9" name="Espace réservé du texte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u texte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4" name="Espace réservé du texte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pic>
        <p:nvPicPr>
          <p:cNvPr id="2" name="Graphisme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e la date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10" name="Espace réservé du pied de page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11" name="Espace réservé du numéro de diapositiv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ut de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CLIQUEZ ICI POUR MODIFIER LE STYLE DU TITRE</a:t>
            </a:r>
          </a:p>
        </p:txBody>
      </p:sp>
      <p:pic>
        <p:nvPicPr>
          <p:cNvPr id="5" name="Graphisme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sme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ce réservé du texte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2" name="Espace réservé du texte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3" name="Espace réservé du texte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6" name="Espace réservé du texte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18" name="Espace réservé du pied de page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19" name="Espace réservé du numéro de diapositiv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ois contenu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CLIQUEZ POUR MODIFIER LE STYLE DU TITRE DU MASQUE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 noProof="0"/>
              <a:t>CLIQUEZ ICI POUR MODIFIER LE TEXTE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ICI POUR MODIFIER LE TEXTE</a:t>
            </a:r>
          </a:p>
        </p:txBody>
      </p:sp>
      <p:sp>
        <p:nvSpPr>
          <p:cNvPr id="22" name="Espace réservé du conten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fr-FR" dirty="0" err="1"/>
              <a:t>Results</a:t>
            </a:r>
            <a:r>
              <a:rPr lang="fr-FR" dirty="0"/>
              <a:t> of the </a:t>
            </a:r>
            <a:r>
              <a:rPr lang="fr-FR" dirty="0" err="1"/>
              <a:t>Programing</a:t>
            </a:r>
            <a:r>
              <a:rPr lang="fr-FR" dirty="0"/>
              <a:t> </a:t>
            </a:r>
            <a:r>
              <a:rPr lang="fr-FR" dirty="0" err="1"/>
              <a:t>week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fr-FR" dirty="0"/>
              <a:t>Mines Paris PSL – DIAM 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1A376-0912-C93A-CEEE-3BEDB08AF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4B73D5-F8ED-42E4-99C6-DC60FA95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The Team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9E1692A2-5373-5194-D6E4-30F33DE18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407" y="5016800"/>
            <a:ext cx="2196619" cy="343061"/>
          </a:xfrm>
        </p:spPr>
        <p:txBody>
          <a:bodyPr rtlCol="0"/>
          <a:lstStyle/>
          <a:p>
            <a:pPr rtl="0"/>
            <a:r>
              <a:rPr lang="fr-FR" dirty="0"/>
              <a:t>VICTOR FAYON </a:t>
            </a:r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AE5CD4E9-2C5B-D231-46A4-60B06BA3F73B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373072" y="5036717"/>
            <a:ext cx="2132985" cy="343061"/>
          </a:xfrm>
        </p:spPr>
        <p:txBody>
          <a:bodyPr rtlCol="0"/>
          <a:lstStyle/>
          <a:p>
            <a:pPr rtl="0"/>
            <a:r>
              <a:rPr lang="fr-FR" dirty="0"/>
              <a:t>ALPHONSE RAYNAUD</a:t>
            </a:r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01840086-3294-E531-1122-6491C8EF6D3F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7558538" y="5084524"/>
            <a:ext cx="2132984" cy="343061"/>
          </a:xfrm>
        </p:spPr>
        <p:txBody>
          <a:bodyPr rtlCol="0"/>
          <a:lstStyle/>
          <a:p>
            <a:pPr rtl="0"/>
            <a:r>
              <a:rPr lang="fr-FR" dirty="0"/>
              <a:t>CHRISTELLE DE BOUTRAY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6DE002-DB08-14C4-8A09-C22A24E69B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6CD1F8-5D04-C0E7-0711-AEDE1D2E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/>
              <a:t>Results of the Programing week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61234BF-F28F-0172-2233-F4175A4D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2</a:t>
            </a:fld>
            <a:endParaRPr lang="fr-FR"/>
          </a:p>
        </p:txBody>
      </p:sp>
      <p:sp>
        <p:nvSpPr>
          <p:cNvPr id="7" name="Espace réservé du texte 34">
            <a:extLst>
              <a:ext uri="{FF2B5EF4-FFF2-40B4-BE49-F238E27FC236}">
                <a16:creationId xmlns:a16="http://schemas.microsoft.com/office/drawing/2014/main" id="{EF9D57D9-5ED3-9258-DF7F-9FF7EF4868BF}"/>
              </a:ext>
            </a:extLst>
          </p:cNvPr>
          <p:cNvSpPr txBox="1">
            <a:spLocks/>
          </p:cNvSpPr>
          <p:nvPr/>
        </p:nvSpPr>
        <p:spPr>
          <a:xfrm>
            <a:off x="9729572" y="5084524"/>
            <a:ext cx="2132984" cy="343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ANTOINE BOSSIN</a:t>
            </a:r>
          </a:p>
        </p:txBody>
      </p:sp>
      <p:sp>
        <p:nvSpPr>
          <p:cNvPr id="29" name="Espace réservé du texte 34">
            <a:extLst>
              <a:ext uri="{FF2B5EF4-FFF2-40B4-BE49-F238E27FC236}">
                <a16:creationId xmlns:a16="http://schemas.microsoft.com/office/drawing/2014/main" id="{776A041C-769F-1B60-0622-D466FE368BB8}"/>
              </a:ext>
            </a:extLst>
          </p:cNvPr>
          <p:cNvSpPr txBox="1">
            <a:spLocks/>
          </p:cNvSpPr>
          <p:nvPr/>
        </p:nvSpPr>
        <p:spPr>
          <a:xfrm>
            <a:off x="3149557" y="5036716"/>
            <a:ext cx="2132984" cy="343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VINCENT BOURGADE</a:t>
            </a:r>
          </a:p>
        </p:txBody>
      </p:sp>
      <p:pic>
        <p:nvPicPr>
          <p:cNvPr id="42" name="Espace réservé pour une image  41">
            <a:extLst>
              <a:ext uri="{FF2B5EF4-FFF2-40B4-BE49-F238E27FC236}">
                <a16:creationId xmlns:a16="http://schemas.microsoft.com/office/drawing/2014/main" id="{5D98873A-890E-4D53-81F6-70CCCE1BFE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9225" r="9225"/>
          <a:stretch/>
        </p:blipFill>
        <p:spPr>
          <a:xfrm>
            <a:off x="5516810" y="2928542"/>
            <a:ext cx="1845511" cy="1845511"/>
          </a:xfrm>
        </p:spPr>
      </p:pic>
      <p:pic>
        <p:nvPicPr>
          <p:cNvPr id="51" name="Espace réservé pour une image  50">
            <a:extLst>
              <a:ext uri="{FF2B5EF4-FFF2-40B4-BE49-F238E27FC236}">
                <a16:creationId xmlns:a16="http://schemas.microsoft.com/office/drawing/2014/main" id="{AB429C8E-08D2-F021-069D-16BE49BDA0D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/>
          <a:srcRect l="1066" r="1066"/>
          <a:stretch/>
        </p:blipFill>
        <p:spPr>
          <a:xfrm>
            <a:off x="3293293" y="2923617"/>
            <a:ext cx="1845511" cy="1845511"/>
          </a:xfrm>
        </p:spPr>
      </p:pic>
      <p:pic>
        <p:nvPicPr>
          <p:cNvPr id="55" name="Espace réservé pour une image  54">
            <a:extLst>
              <a:ext uri="{FF2B5EF4-FFF2-40B4-BE49-F238E27FC236}">
                <a16:creationId xmlns:a16="http://schemas.microsoft.com/office/drawing/2014/main" id="{3098F254-248C-D4C7-0414-6F632554FD2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4212" r="4212"/>
          <a:stretch/>
        </p:blipFill>
        <p:spPr>
          <a:xfrm>
            <a:off x="1037960" y="2923616"/>
            <a:ext cx="1845511" cy="1845511"/>
          </a:xfrm>
        </p:spPr>
      </p:pic>
      <p:pic>
        <p:nvPicPr>
          <p:cNvPr id="65" name="Espace réservé pour une image  64">
            <a:extLst>
              <a:ext uri="{FF2B5EF4-FFF2-40B4-BE49-F238E27FC236}">
                <a16:creationId xmlns:a16="http://schemas.microsoft.com/office/drawing/2014/main" id="{2677FE05-4976-4AA2-0F9E-FF8422AEB6E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/>
          <a:srcRect/>
          <a:stretch/>
        </p:blipFill>
        <p:spPr>
          <a:xfrm>
            <a:off x="9873308" y="2923615"/>
            <a:ext cx="1845511" cy="1845511"/>
          </a:xfrm>
        </p:spPr>
      </p:pic>
      <p:pic>
        <p:nvPicPr>
          <p:cNvPr id="67" name="Image 66">
            <a:extLst>
              <a:ext uri="{FF2B5EF4-FFF2-40B4-BE49-F238E27FC236}">
                <a16:creationId xmlns:a16="http://schemas.microsoft.com/office/drawing/2014/main" id="{483E1BF4-BE7C-E3BB-E793-3914EC77BA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0858" y="2923614"/>
            <a:ext cx="1868343" cy="184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4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was</a:t>
            </a:r>
            <a:r>
              <a:rPr lang="fr-FR" dirty="0"/>
              <a:t> the objective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4202806" cy="3432174"/>
          </a:xfrm>
        </p:spPr>
        <p:txBody>
          <a:bodyPr rtlCol="0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Build a model to optimize the distribution of orders on the machines.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Integrate a simple visualization of this distribution</a:t>
            </a:r>
          </a:p>
          <a:p>
            <a:pPr marL="342900" indent="-342900">
              <a:buFontTx/>
              <a:buChar char="-"/>
            </a:pPr>
            <a:endParaRPr lang="en-US" sz="2000" dirty="0"/>
          </a:p>
          <a:p>
            <a:endParaRPr lang="en-US" sz="2000" dirty="0"/>
          </a:p>
          <a:p>
            <a:endParaRPr lang="fr-FR" sz="200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fr-FR"/>
              <a:t>2025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en-US"/>
              <a:t>Results of the Programing week</a:t>
            </a:r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B99EF3-ECE1-2935-5009-EB7D2301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Chronology</a:t>
            </a:r>
            <a:r>
              <a:rPr lang="fr-FR" dirty="0"/>
              <a:t>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D946484-6D1C-80E4-FEF5-93C1D1803AC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040661" y="3575014"/>
            <a:ext cx="731519" cy="201776"/>
          </a:xfrm>
        </p:spPr>
        <p:txBody>
          <a:bodyPr/>
          <a:lstStyle/>
          <a:p>
            <a:r>
              <a:rPr lang="fr-FR" dirty="0"/>
              <a:t>MONDAY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1FD912D8-CC32-CA01-1CD1-AC9DED39E3A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106680" y="3246728"/>
            <a:ext cx="731520" cy="1608736"/>
          </a:xfrm>
        </p:spPr>
        <p:txBody>
          <a:bodyPr>
            <a:normAutofit/>
          </a:bodyPr>
          <a:lstStyle/>
          <a:p>
            <a:r>
              <a:rPr lang="fr-FR" dirty="0"/>
              <a:t>Week </a:t>
            </a:r>
            <a:r>
              <a:rPr lang="fr-FR" dirty="0" err="1"/>
              <a:t>From</a:t>
            </a:r>
            <a:r>
              <a:rPr lang="fr-FR" dirty="0"/>
              <a:t> 30/06</a:t>
            </a:r>
          </a:p>
          <a:p>
            <a:r>
              <a:rPr lang="fr-FR" dirty="0"/>
              <a:t>To 04/07</a:t>
            </a:r>
          </a:p>
        </p:txBody>
      </p:sp>
      <p:sp>
        <p:nvSpPr>
          <p:cNvPr id="29" name="Espace réservé de la date 28">
            <a:extLst>
              <a:ext uri="{FF2B5EF4-FFF2-40B4-BE49-F238E27FC236}">
                <a16:creationId xmlns:a16="http://schemas.microsoft.com/office/drawing/2014/main" id="{0638DCC9-32F8-5353-8B0D-CDF51F63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fr-FR" noProof="0"/>
              <a:t>2025</a:t>
            </a:r>
          </a:p>
        </p:txBody>
      </p:sp>
      <p:sp>
        <p:nvSpPr>
          <p:cNvPr id="30" name="Espace réservé du pied de page 29">
            <a:extLst>
              <a:ext uri="{FF2B5EF4-FFF2-40B4-BE49-F238E27FC236}">
                <a16:creationId xmlns:a16="http://schemas.microsoft.com/office/drawing/2014/main" id="{344F8588-C39A-8EF9-ACB2-0A5160E1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Results of the Programing week</a:t>
            </a:r>
            <a:endParaRPr lang="fr-FR" noProof="0"/>
          </a:p>
        </p:txBody>
      </p:sp>
      <p:sp>
        <p:nvSpPr>
          <p:cNvPr id="31" name="Espace réservé du numéro de diapositive 30">
            <a:extLst>
              <a:ext uri="{FF2B5EF4-FFF2-40B4-BE49-F238E27FC236}">
                <a16:creationId xmlns:a16="http://schemas.microsoft.com/office/drawing/2014/main" id="{A55100B7-56E9-6A5E-4D93-E3609080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fr-FR" noProof="0" smtClean="0"/>
              <a:t>4</a:t>
            </a:fld>
            <a:endParaRPr lang="fr-FR" noProof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9F22B3F-55F1-385E-4004-1BE2F98A97F3}"/>
              </a:ext>
            </a:extLst>
          </p:cNvPr>
          <p:cNvCxnSpPr/>
          <p:nvPr/>
        </p:nvCxnSpPr>
        <p:spPr>
          <a:xfrm>
            <a:off x="1536192" y="3840480"/>
            <a:ext cx="0" cy="4297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B67C8FB6-29FA-155A-67C5-9CF7F46CB43F}"/>
              </a:ext>
            </a:extLst>
          </p:cNvPr>
          <p:cNvCxnSpPr/>
          <p:nvPr/>
        </p:nvCxnSpPr>
        <p:spPr>
          <a:xfrm>
            <a:off x="3393960" y="3840480"/>
            <a:ext cx="0" cy="4297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450EB76-28AC-5B04-05F3-2902FAD5FA15}"/>
              </a:ext>
            </a:extLst>
          </p:cNvPr>
          <p:cNvCxnSpPr/>
          <p:nvPr/>
        </p:nvCxnSpPr>
        <p:spPr>
          <a:xfrm>
            <a:off x="9215736" y="3840480"/>
            <a:ext cx="0" cy="4297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3859865-AAFA-6EDF-1080-9B523CE63169}"/>
              </a:ext>
            </a:extLst>
          </p:cNvPr>
          <p:cNvCxnSpPr/>
          <p:nvPr/>
        </p:nvCxnSpPr>
        <p:spPr>
          <a:xfrm>
            <a:off x="7481400" y="3836212"/>
            <a:ext cx="0" cy="4297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0DDDAD3-EBA6-5C4A-2654-CC53597E8003}"/>
              </a:ext>
            </a:extLst>
          </p:cNvPr>
          <p:cNvCxnSpPr/>
          <p:nvPr/>
        </p:nvCxnSpPr>
        <p:spPr>
          <a:xfrm>
            <a:off x="10951464" y="3840480"/>
            <a:ext cx="0" cy="4297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8C9F293A-F36E-8548-A160-0E647299244C}"/>
              </a:ext>
            </a:extLst>
          </p:cNvPr>
          <p:cNvCxnSpPr/>
          <p:nvPr/>
        </p:nvCxnSpPr>
        <p:spPr>
          <a:xfrm>
            <a:off x="5419392" y="3836212"/>
            <a:ext cx="0" cy="4297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space réservé du texte 3">
            <a:extLst>
              <a:ext uri="{FF2B5EF4-FFF2-40B4-BE49-F238E27FC236}">
                <a16:creationId xmlns:a16="http://schemas.microsoft.com/office/drawing/2014/main" id="{977C0D07-B95C-44F8-F8CD-53DB7472540E}"/>
              </a:ext>
            </a:extLst>
          </p:cNvPr>
          <p:cNvSpPr txBox="1">
            <a:spLocks/>
          </p:cNvSpPr>
          <p:nvPr/>
        </p:nvSpPr>
        <p:spPr>
          <a:xfrm>
            <a:off x="4017264" y="3575014"/>
            <a:ext cx="830568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TUESDAY</a:t>
            </a:r>
          </a:p>
        </p:txBody>
      </p:sp>
      <p:sp>
        <p:nvSpPr>
          <p:cNvPr id="40" name="Espace réservé du texte 3">
            <a:extLst>
              <a:ext uri="{FF2B5EF4-FFF2-40B4-BE49-F238E27FC236}">
                <a16:creationId xmlns:a16="http://schemas.microsoft.com/office/drawing/2014/main" id="{A6751F07-8EE7-A596-FF0E-C8B3AE85871C}"/>
              </a:ext>
            </a:extLst>
          </p:cNvPr>
          <p:cNvSpPr txBox="1">
            <a:spLocks/>
          </p:cNvSpPr>
          <p:nvPr/>
        </p:nvSpPr>
        <p:spPr>
          <a:xfrm>
            <a:off x="5995963" y="3575014"/>
            <a:ext cx="939491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WEDNESDAY</a:t>
            </a:r>
          </a:p>
        </p:txBody>
      </p:sp>
      <p:sp>
        <p:nvSpPr>
          <p:cNvPr id="41" name="Espace réservé du texte 3">
            <a:extLst>
              <a:ext uri="{FF2B5EF4-FFF2-40B4-BE49-F238E27FC236}">
                <a16:creationId xmlns:a16="http://schemas.microsoft.com/office/drawing/2014/main" id="{9A2294A1-3A82-BB4B-F125-561502763BAE}"/>
              </a:ext>
            </a:extLst>
          </p:cNvPr>
          <p:cNvSpPr txBox="1">
            <a:spLocks/>
          </p:cNvSpPr>
          <p:nvPr/>
        </p:nvSpPr>
        <p:spPr>
          <a:xfrm>
            <a:off x="7816326" y="3575014"/>
            <a:ext cx="939491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THURSDAY</a:t>
            </a:r>
          </a:p>
        </p:txBody>
      </p:sp>
      <p:sp>
        <p:nvSpPr>
          <p:cNvPr id="42" name="Espace réservé du texte 3">
            <a:extLst>
              <a:ext uri="{FF2B5EF4-FFF2-40B4-BE49-F238E27FC236}">
                <a16:creationId xmlns:a16="http://schemas.microsoft.com/office/drawing/2014/main" id="{E435B459-528F-0E92-41E8-9026549484FF}"/>
              </a:ext>
            </a:extLst>
          </p:cNvPr>
          <p:cNvSpPr txBox="1">
            <a:spLocks/>
          </p:cNvSpPr>
          <p:nvPr/>
        </p:nvSpPr>
        <p:spPr>
          <a:xfrm>
            <a:off x="9578070" y="3575014"/>
            <a:ext cx="939491" cy="201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FRIDAY</a:t>
            </a:r>
          </a:p>
        </p:txBody>
      </p:sp>
      <p:sp>
        <p:nvSpPr>
          <p:cNvPr id="43" name="Espace réservé du texte 3">
            <a:extLst>
              <a:ext uri="{FF2B5EF4-FFF2-40B4-BE49-F238E27FC236}">
                <a16:creationId xmlns:a16="http://schemas.microsoft.com/office/drawing/2014/main" id="{3278DC07-DA2C-2886-28CE-6CEE07A71316}"/>
              </a:ext>
            </a:extLst>
          </p:cNvPr>
          <p:cNvSpPr txBox="1">
            <a:spLocks/>
          </p:cNvSpPr>
          <p:nvPr/>
        </p:nvSpPr>
        <p:spPr>
          <a:xfrm>
            <a:off x="1194095" y="4755170"/>
            <a:ext cx="1693132" cy="365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Understanding</a:t>
            </a:r>
            <a:r>
              <a:rPr lang="fr-FR" dirty="0"/>
              <a:t> the </a:t>
            </a:r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44" name="Espace réservé du texte 3">
            <a:extLst>
              <a:ext uri="{FF2B5EF4-FFF2-40B4-BE49-F238E27FC236}">
                <a16:creationId xmlns:a16="http://schemas.microsoft.com/office/drawing/2014/main" id="{628DCC90-8699-DA70-467D-1EB6E1B11A9B}"/>
              </a:ext>
            </a:extLst>
          </p:cNvPr>
          <p:cNvSpPr txBox="1">
            <a:spLocks/>
          </p:cNvSpPr>
          <p:nvPr/>
        </p:nvSpPr>
        <p:spPr>
          <a:xfrm>
            <a:off x="1976803" y="4265980"/>
            <a:ext cx="1693132" cy="365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modelisation</a:t>
            </a:r>
            <a:endParaRPr lang="fr-FR" dirty="0"/>
          </a:p>
        </p:txBody>
      </p:sp>
      <p:sp>
        <p:nvSpPr>
          <p:cNvPr id="45" name="Espace réservé du texte 3">
            <a:extLst>
              <a:ext uri="{FF2B5EF4-FFF2-40B4-BE49-F238E27FC236}">
                <a16:creationId xmlns:a16="http://schemas.microsoft.com/office/drawing/2014/main" id="{64BC555B-DAC5-181E-C504-6330131C0010}"/>
              </a:ext>
            </a:extLst>
          </p:cNvPr>
          <p:cNvSpPr txBox="1">
            <a:spLocks/>
          </p:cNvSpPr>
          <p:nvPr/>
        </p:nvSpPr>
        <p:spPr>
          <a:xfrm>
            <a:off x="3606077" y="4581821"/>
            <a:ext cx="1693132" cy="365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First simple version of code</a:t>
            </a:r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96C1B92B-6136-5FDE-93D6-A4CE03511E1B}"/>
              </a:ext>
            </a:extLst>
          </p:cNvPr>
          <p:cNvSpPr txBox="1">
            <a:spLocks/>
          </p:cNvSpPr>
          <p:nvPr/>
        </p:nvSpPr>
        <p:spPr>
          <a:xfrm>
            <a:off x="5681425" y="4581821"/>
            <a:ext cx="1693132" cy="365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Adding</a:t>
            </a:r>
            <a:r>
              <a:rPr lang="fr-FR" dirty="0"/>
              <a:t> </a:t>
            </a:r>
            <a:r>
              <a:rPr lang="fr-FR" dirty="0" err="1"/>
              <a:t>constraints</a:t>
            </a:r>
            <a:r>
              <a:rPr lang="fr-FR" dirty="0"/>
              <a:t> </a:t>
            </a:r>
          </a:p>
        </p:txBody>
      </p:sp>
      <p:sp>
        <p:nvSpPr>
          <p:cNvPr id="47" name="Espace réservé du texte 3">
            <a:extLst>
              <a:ext uri="{FF2B5EF4-FFF2-40B4-BE49-F238E27FC236}">
                <a16:creationId xmlns:a16="http://schemas.microsoft.com/office/drawing/2014/main" id="{761B6CF3-8FF9-E3EB-AE91-6B3B8AD1E58F}"/>
              </a:ext>
            </a:extLst>
          </p:cNvPr>
          <p:cNvSpPr txBox="1">
            <a:spLocks/>
          </p:cNvSpPr>
          <p:nvPr/>
        </p:nvSpPr>
        <p:spPr>
          <a:xfrm>
            <a:off x="7545725" y="4581821"/>
            <a:ext cx="1693132" cy="3651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Debugging</a:t>
            </a:r>
            <a:r>
              <a:rPr lang="fr-FR" dirty="0"/>
              <a:t> the code</a:t>
            </a:r>
          </a:p>
        </p:txBody>
      </p:sp>
      <p:sp>
        <p:nvSpPr>
          <p:cNvPr id="48" name="Espace réservé du texte 3">
            <a:extLst>
              <a:ext uri="{FF2B5EF4-FFF2-40B4-BE49-F238E27FC236}">
                <a16:creationId xmlns:a16="http://schemas.microsoft.com/office/drawing/2014/main" id="{C39FCEE2-01DB-6DBC-2E83-D879E08829EB}"/>
              </a:ext>
            </a:extLst>
          </p:cNvPr>
          <p:cNvSpPr txBox="1">
            <a:spLocks/>
          </p:cNvSpPr>
          <p:nvPr/>
        </p:nvSpPr>
        <p:spPr>
          <a:xfrm>
            <a:off x="9132999" y="4443044"/>
            <a:ext cx="1384562" cy="1007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Preparing</a:t>
            </a:r>
            <a:r>
              <a:rPr lang="fr-FR" dirty="0"/>
              <a:t> documentation</a:t>
            </a:r>
          </a:p>
          <a:p>
            <a:r>
              <a:rPr lang="fr-FR" dirty="0"/>
              <a:t>Comment the code</a:t>
            </a:r>
          </a:p>
        </p:txBody>
      </p:sp>
      <p:sp>
        <p:nvSpPr>
          <p:cNvPr id="49" name="Espace réservé du texte 3">
            <a:extLst>
              <a:ext uri="{FF2B5EF4-FFF2-40B4-BE49-F238E27FC236}">
                <a16:creationId xmlns:a16="http://schemas.microsoft.com/office/drawing/2014/main" id="{8949C901-71DF-AA97-A345-A59A5AE2C49D}"/>
              </a:ext>
            </a:extLst>
          </p:cNvPr>
          <p:cNvSpPr txBox="1">
            <a:spLocks/>
          </p:cNvSpPr>
          <p:nvPr/>
        </p:nvSpPr>
        <p:spPr>
          <a:xfrm>
            <a:off x="10318800" y="4628099"/>
            <a:ext cx="1162014" cy="455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Optimisation of the code </a:t>
            </a:r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0D618806-5DE7-55F1-8175-7D248732359F}"/>
              </a:ext>
            </a:extLst>
          </p:cNvPr>
          <p:cNvCxnSpPr>
            <a:cxnSpLocks/>
          </p:cNvCxnSpPr>
          <p:nvPr/>
        </p:nvCxnSpPr>
        <p:spPr>
          <a:xfrm>
            <a:off x="1976803" y="4051096"/>
            <a:ext cx="0" cy="704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B6BDD15D-B8CE-3B8A-DE1A-34626E3C1307}"/>
              </a:ext>
            </a:extLst>
          </p:cNvPr>
          <p:cNvCxnSpPr>
            <a:cxnSpLocks/>
          </p:cNvCxnSpPr>
          <p:nvPr/>
        </p:nvCxnSpPr>
        <p:spPr>
          <a:xfrm flipH="1">
            <a:off x="2822020" y="4051096"/>
            <a:ext cx="1349" cy="2148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38B80823-3216-E840-AD30-4B56CCD449D8}"/>
              </a:ext>
            </a:extLst>
          </p:cNvPr>
          <p:cNvCxnSpPr/>
          <p:nvPr/>
        </p:nvCxnSpPr>
        <p:spPr>
          <a:xfrm>
            <a:off x="4335955" y="4074343"/>
            <a:ext cx="0" cy="507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5FCFA835-3BD5-624A-0253-BE47694BC6D0}"/>
              </a:ext>
            </a:extLst>
          </p:cNvPr>
          <p:cNvCxnSpPr/>
          <p:nvPr/>
        </p:nvCxnSpPr>
        <p:spPr>
          <a:xfrm>
            <a:off x="6527991" y="4035087"/>
            <a:ext cx="0" cy="507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27D1742D-ABE0-2658-CF7A-99A7172A5A9B}"/>
              </a:ext>
            </a:extLst>
          </p:cNvPr>
          <p:cNvCxnSpPr>
            <a:cxnSpLocks/>
          </p:cNvCxnSpPr>
          <p:nvPr/>
        </p:nvCxnSpPr>
        <p:spPr>
          <a:xfrm>
            <a:off x="8392291" y="4046524"/>
            <a:ext cx="0" cy="396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B8425F0-F52B-236E-C81C-C13C31D8AAA9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9825280" y="4035087"/>
            <a:ext cx="0" cy="407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EC15676-A7E6-B9DD-DD86-8A1394D43A91}"/>
              </a:ext>
            </a:extLst>
          </p:cNvPr>
          <p:cNvCxnSpPr>
            <a:cxnSpLocks/>
          </p:cNvCxnSpPr>
          <p:nvPr/>
        </p:nvCxnSpPr>
        <p:spPr>
          <a:xfrm>
            <a:off x="10725912" y="4046524"/>
            <a:ext cx="0" cy="4960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39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fr-FR" dirty="0"/>
              <a:t>Our final output</a:t>
            </a:r>
          </a:p>
        </p:txBody>
      </p:sp>
      <p:sp>
        <p:nvSpPr>
          <p:cNvPr id="20" name="Espace réservé de la date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fr-FR"/>
              <a:t>2025</a:t>
            </a:r>
          </a:p>
        </p:txBody>
      </p:sp>
      <p:sp>
        <p:nvSpPr>
          <p:cNvPr id="21" name="Espace réservé du pied de page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n-US"/>
              <a:t>Results of the Programing week</a:t>
            </a:r>
            <a:endParaRPr lang="fr-FR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5</a:t>
            </a:fld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033F01-535F-2B86-AE3B-676816173E18}"/>
              </a:ext>
            </a:extLst>
          </p:cNvPr>
          <p:cNvSpPr/>
          <p:nvPr/>
        </p:nvSpPr>
        <p:spPr>
          <a:xfrm>
            <a:off x="5824728" y="1426464"/>
            <a:ext cx="5669280" cy="3895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highlight>
                  <a:srgbClr val="0000FF"/>
                </a:highlight>
              </a:rPr>
              <a:t>PLANNING PHOTO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fr-FR" dirty="0"/>
              <a:t>The </a:t>
            </a:r>
            <a:r>
              <a:rPr lang="fr-FR" dirty="0" err="1"/>
              <a:t>week</a:t>
            </a:r>
            <a:r>
              <a:rPr lang="fr-FR" dirty="0"/>
              <a:t> in </a:t>
            </a:r>
            <a:r>
              <a:rPr lang="fr-FR" dirty="0" err="1"/>
              <a:t>numbers</a:t>
            </a:r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6835" y="3115985"/>
            <a:ext cx="1841892" cy="823912"/>
          </a:xfrm>
        </p:spPr>
        <p:txBody>
          <a:bodyPr rtlCol="0"/>
          <a:lstStyle/>
          <a:p>
            <a:pPr rtl="0"/>
            <a:r>
              <a:rPr lang="fr-FR" sz="2800" dirty="0"/>
              <a:t>150</a:t>
            </a:r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590641" y="3115985"/>
            <a:ext cx="1841892" cy="823912"/>
          </a:xfrm>
        </p:spPr>
        <p:txBody>
          <a:bodyPr rtlCol="0"/>
          <a:lstStyle/>
          <a:p>
            <a:pPr rtl="0"/>
            <a:r>
              <a:rPr lang="fr-FR" sz="2800" dirty="0"/>
              <a:t>300</a:t>
            </a:r>
          </a:p>
        </p:txBody>
      </p:sp>
      <p:sp>
        <p:nvSpPr>
          <p:cNvPr id="19" name="Espace réservé du contenu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fr-FR" dirty="0" err="1"/>
              <a:t>Hours</a:t>
            </a:r>
            <a:r>
              <a:rPr lang="fr-FR" dirty="0"/>
              <a:t> of </a:t>
            </a:r>
            <a:r>
              <a:rPr lang="fr-FR" dirty="0" err="1"/>
              <a:t>coding</a:t>
            </a:r>
            <a:endParaRPr lang="fr-FR" dirty="0"/>
          </a:p>
        </p:txBody>
      </p:sp>
      <p:sp>
        <p:nvSpPr>
          <p:cNvPr id="20" name="Espace réservé du contenu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 fontScale="92500"/>
          </a:bodyPr>
          <a:lstStyle/>
          <a:p>
            <a:pPr rtl="0"/>
            <a:r>
              <a:rPr lang="fr-FR" dirty="0"/>
              <a:t>Combinations </a:t>
            </a:r>
            <a:r>
              <a:rPr lang="fr-FR" dirty="0" err="1"/>
              <a:t>explored</a:t>
            </a:r>
            <a:endParaRPr lang="fr-FR" dirty="0"/>
          </a:p>
        </p:txBody>
      </p:sp>
      <p:sp>
        <p:nvSpPr>
          <p:cNvPr id="21" name="Espace réservé du contenu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fr-FR" dirty="0"/>
              <a:t>Lines of code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2025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/>
              <a:t>Results of the Programing week</a:t>
            </a: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6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36917A3-F4F7-3FC5-AD26-F714D0E44EC6}"/>
                  </a:ext>
                </a:extLst>
              </p:cNvPr>
              <p:cNvSpPr txBox="1"/>
              <p:nvPr/>
            </p:nvSpPr>
            <p:spPr>
              <a:xfrm>
                <a:off x="5552710" y="3343275"/>
                <a:ext cx="10865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fr-FR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100 000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336917A3-F4F7-3FC5-AD26-F714D0E44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710" y="3343275"/>
                <a:ext cx="1086580" cy="369332"/>
              </a:xfrm>
              <a:prstGeom prst="rect">
                <a:avLst/>
              </a:prstGeom>
              <a:blipFill>
                <a:blip r:embed="rId3"/>
                <a:stretch>
                  <a:fillRect l="-6180" r="-1124"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5BAB5-04F6-8C63-1AB2-D82580470D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736" y="5358384"/>
            <a:ext cx="4941771" cy="1122202"/>
          </a:xfrm>
        </p:spPr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perfect</a:t>
            </a:r>
            <a:r>
              <a:rPr lang="fr-FR" dirty="0"/>
              <a:t> match to continue the </a:t>
            </a:r>
            <a:r>
              <a:rPr lang="fr-FR" dirty="0" err="1"/>
              <a:t>project</a:t>
            </a:r>
            <a:r>
              <a:rPr lang="fr-FR" dirty="0"/>
              <a:t>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9519C62-8531-BB85-1486-DD11DDE67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4438" y="3599268"/>
            <a:ext cx="1493519" cy="396660"/>
          </a:xfrm>
        </p:spPr>
        <p:txBody>
          <a:bodyPr/>
          <a:lstStyle/>
          <a:p>
            <a:r>
              <a:rPr lang="fr-FR" dirty="0"/>
              <a:t>VICTOR FAYON </a:t>
            </a:r>
          </a:p>
        </p:txBody>
      </p:sp>
      <p:pic>
        <p:nvPicPr>
          <p:cNvPr id="4" name="Espace réservé pour une image  54">
            <a:extLst>
              <a:ext uri="{FF2B5EF4-FFF2-40B4-BE49-F238E27FC236}">
                <a16:creationId xmlns:a16="http://schemas.microsoft.com/office/drawing/2014/main" id="{2BD146E8-AF8D-260E-FEFA-960FC06350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12" r="4212"/>
          <a:stretch/>
        </p:blipFill>
        <p:spPr>
          <a:xfrm>
            <a:off x="8026173" y="402430"/>
            <a:ext cx="2910051" cy="291005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5B6AD1D-02EA-F87C-753C-93DE754E0D7E}"/>
              </a:ext>
            </a:extLst>
          </p:cNvPr>
          <p:cNvSpPr/>
          <p:nvPr/>
        </p:nvSpPr>
        <p:spPr>
          <a:xfrm>
            <a:off x="6830568" y="4944157"/>
            <a:ext cx="5148846" cy="1561957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DC7952F-FB38-0292-1412-615F08C4486A}"/>
              </a:ext>
            </a:extLst>
          </p:cNvPr>
          <p:cNvSpPr txBox="1"/>
          <p:nvPr/>
        </p:nvSpPr>
        <p:spPr>
          <a:xfrm>
            <a:off x="7810512" y="4320304"/>
            <a:ext cx="3646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+33 7 68 52 96 85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6BBE057-17D6-9F48-B094-D8F959366415}"/>
              </a:ext>
            </a:extLst>
          </p:cNvPr>
          <p:cNvSpPr txBox="1"/>
          <p:nvPr/>
        </p:nvSpPr>
        <p:spPr>
          <a:xfrm>
            <a:off x="7810512" y="4065783"/>
            <a:ext cx="3646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victor.fayon@etu.minesparis.psl.eu</a:t>
            </a:r>
          </a:p>
        </p:txBody>
      </p:sp>
      <p:pic>
        <p:nvPicPr>
          <p:cNvPr id="1026" name="Picture 2" descr="Entreprises études de marché">
            <a:extLst>
              <a:ext uri="{FF2B5EF4-FFF2-40B4-BE49-F238E27FC236}">
                <a16:creationId xmlns:a16="http://schemas.microsoft.com/office/drawing/2014/main" id="{DCF81035-1815-88E4-5ADA-8A8865859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37" y="4944157"/>
            <a:ext cx="1981667" cy="1561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65DF81F-E2FF-892C-B063-1D8E73B695DB}"/>
              </a:ext>
            </a:extLst>
          </p:cNvPr>
          <p:cNvSpPr txBox="1"/>
          <p:nvPr/>
        </p:nvSpPr>
        <p:spPr>
          <a:xfrm>
            <a:off x="8546604" y="5129964"/>
            <a:ext cx="3362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1B1B1B"/>
                </a:solidFill>
                <a:effectLst/>
                <a:latin typeface="Segoe UI Webfont"/>
              </a:rPr>
              <a:t>antoine.bossin@jump-mines.fr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446B59E-E4C5-5256-865A-408EE758DC09}"/>
              </a:ext>
            </a:extLst>
          </p:cNvPr>
          <p:cNvSpPr txBox="1"/>
          <p:nvPr/>
        </p:nvSpPr>
        <p:spPr>
          <a:xfrm>
            <a:off x="8616708" y="5734819"/>
            <a:ext cx="3362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1B1B1B"/>
                </a:solidFill>
                <a:effectLst/>
                <a:latin typeface="Segoe UI Webfont"/>
              </a:rPr>
              <a:t>antoine.bossin@</a:t>
            </a:r>
            <a:r>
              <a:rPr lang="fr-FR" dirty="0">
                <a:solidFill>
                  <a:srgbClr val="1B1B1B"/>
                </a:solidFill>
                <a:latin typeface="Segoe UI Webfont"/>
              </a:rPr>
              <a:t>etu.minesparis.psl.eu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2ACF9C9-D0BF-26BD-4C56-8B25B180FE23}"/>
              </a:ext>
            </a:extLst>
          </p:cNvPr>
          <p:cNvSpPr txBox="1"/>
          <p:nvPr/>
        </p:nvSpPr>
        <p:spPr>
          <a:xfrm>
            <a:off x="10020699" y="5413662"/>
            <a:ext cx="414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1B1B1B"/>
                </a:solidFill>
                <a:effectLst/>
                <a:latin typeface="Segoe UI Webfont"/>
              </a:rPr>
              <a:t>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616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 !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660774"/>
            <a:ext cx="5431917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fr-FR" sz="2000" noProof="1"/>
              <a:t>We hope it will help you…</a:t>
            </a:r>
          </a:p>
          <a:p>
            <a:pPr rtl="0"/>
            <a:r>
              <a:rPr lang="fr-FR" sz="2000" noProof="1"/>
              <a:t>	…and that we can continue with us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fr-FR"/>
              <a:t>2025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en-US"/>
              <a:t>Results of the Programing week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fr-FR" smtClean="0"/>
              <a:pPr rtl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g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33_TF22318419_Win32" id="{C062C685-4AD8-43F3-8DE7-22C200D567C4}" vid="{98AFCDAB-92B1-4506-B98A-5C5B2F8D022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Argumentaire de vente épuré</Template>
  <TotalTime>0</TotalTime>
  <Words>216</Words>
  <Application>Microsoft Office PowerPoint</Application>
  <PresentationFormat>Grand écran</PresentationFormat>
  <Paragraphs>71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Segoe UI Webfont</vt:lpstr>
      <vt:lpstr>Arial</vt:lpstr>
      <vt:lpstr>Calibri</vt:lpstr>
      <vt:lpstr>Cambria Math</vt:lpstr>
      <vt:lpstr>Tenorite</vt:lpstr>
      <vt:lpstr>Monoligne</vt:lpstr>
      <vt:lpstr>Results of the Programing week</vt:lpstr>
      <vt:lpstr>The Team</vt:lpstr>
      <vt:lpstr>What was the objective ?</vt:lpstr>
      <vt:lpstr>Chronology </vt:lpstr>
      <vt:lpstr>Our final output</vt:lpstr>
      <vt:lpstr>The week in numbers</vt:lpstr>
      <vt:lpstr>The perfect match to continue the project </vt:lpstr>
      <vt:lpstr>Thank you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Antoine BOSSIN</dc:creator>
  <cp:lastModifiedBy>Antoine BOSSIN</cp:lastModifiedBy>
  <cp:revision>3</cp:revision>
  <dcterms:created xsi:type="dcterms:W3CDTF">2025-07-03T12:48:10Z</dcterms:created>
  <dcterms:modified xsi:type="dcterms:W3CDTF">2025-07-03T13:44:18Z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