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9" r:id="rId13"/>
    <p:sldId id="271" r:id="rId14"/>
    <p:sldId id="268" r:id="rId15"/>
    <p:sldId id="26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BDC307-D889-4266-BAB1-665CF8C2D5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E155CAD-D936-4A78-9692-76A6A795489E}">
      <dgm:prSet/>
      <dgm:spPr/>
      <dgm:t>
        <a:bodyPr/>
        <a:lstStyle/>
        <a:p>
          <a:pPr>
            <a:defRPr cap="all"/>
          </a:pPr>
          <a:r>
            <a:rPr lang="en-US" dirty="0"/>
            <a:t>16,719 observations</a:t>
          </a:r>
        </a:p>
      </dgm:t>
    </dgm:pt>
    <dgm:pt modelId="{8CAA40F6-8F9A-4794-A834-5905D434826A}" type="parTrans" cxnId="{EA7B394D-1F41-4DF8-A226-3D38F6909084}">
      <dgm:prSet/>
      <dgm:spPr/>
      <dgm:t>
        <a:bodyPr/>
        <a:lstStyle/>
        <a:p>
          <a:endParaRPr lang="en-US"/>
        </a:p>
      </dgm:t>
    </dgm:pt>
    <dgm:pt modelId="{A467F569-5B77-4BB0-8C66-98489D9F9005}" type="sibTrans" cxnId="{EA7B394D-1F41-4DF8-A226-3D38F6909084}">
      <dgm:prSet/>
      <dgm:spPr/>
      <dgm:t>
        <a:bodyPr/>
        <a:lstStyle/>
        <a:p>
          <a:endParaRPr lang="en-US"/>
        </a:p>
      </dgm:t>
    </dgm:pt>
    <dgm:pt modelId="{59A0C39A-D536-4AFA-8564-69F307761C4F}">
      <dgm:prSet/>
      <dgm:spPr/>
      <dgm:t>
        <a:bodyPr/>
        <a:lstStyle/>
        <a:p>
          <a:pPr>
            <a:defRPr cap="all"/>
          </a:pPr>
          <a:r>
            <a:rPr lang="en-US"/>
            <a:t>16 variables</a:t>
          </a:r>
        </a:p>
      </dgm:t>
    </dgm:pt>
    <dgm:pt modelId="{2D749BC1-AD10-4E4E-8308-ED905645F250}" type="parTrans" cxnId="{2DF9AEDE-8160-4650-9C6B-B8D72EAEFC90}">
      <dgm:prSet/>
      <dgm:spPr/>
      <dgm:t>
        <a:bodyPr/>
        <a:lstStyle/>
        <a:p>
          <a:endParaRPr lang="en-US"/>
        </a:p>
      </dgm:t>
    </dgm:pt>
    <dgm:pt modelId="{3486863D-B844-4130-AE1A-C041B6248E87}" type="sibTrans" cxnId="{2DF9AEDE-8160-4650-9C6B-B8D72EAEFC90}">
      <dgm:prSet/>
      <dgm:spPr/>
      <dgm:t>
        <a:bodyPr/>
        <a:lstStyle/>
        <a:p>
          <a:endParaRPr lang="en-US"/>
        </a:p>
      </dgm:t>
    </dgm:pt>
    <dgm:pt modelId="{92BDB113-64BD-4843-81D5-32907D6BAF97}">
      <dgm:prSet/>
      <dgm:spPr/>
      <dgm:t>
        <a:bodyPr/>
        <a:lstStyle/>
        <a:p>
          <a:pPr>
            <a:defRPr cap="all"/>
          </a:pPr>
          <a:r>
            <a:rPr lang="en-US"/>
            <a:t>17% missing values</a:t>
          </a:r>
        </a:p>
      </dgm:t>
    </dgm:pt>
    <dgm:pt modelId="{2DDB9AAB-423B-425E-82CA-0462D7F13657}" type="parTrans" cxnId="{34B6FE29-4914-4992-915E-4CE4C09D5720}">
      <dgm:prSet/>
      <dgm:spPr/>
      <dgm:t>
        <a:bodyPr/>
        <a:lstStyle/>
        <a:p>
          <a:endParaRPr lang="en-US"/>
        </a:p>
      </dgm:t>
    </dgm:pt>
    <dgm:pt modelId="{91D9423B-D4FF-4027-B5E4-1BE9186E4C80}" type="sibTrans" cxnId="{34B6FE29-4914-4992-915E-4CE4C09D5720}">
      <dgm:prSet/>
      <dgm:spPr/>
      <dgm:t>
        <a:bodyPr/>
        <a:lstStyle/>
        <a:p>
          <a:endParaRPr lang="en-US"/>
        </a:p>
      </dgm:t>
    </dgm:pt>
    <dgm:pt modelId="{33802C0D-68F6-41EC-8095-D006E0B5C209}" type="pres">
      <dgm:prSet presAssocID="{49BDC307-D889-4266-BAB1-665CF8C2D599}" presName="root" presStyleCnt="0">
        <dgm:presLayoutVars>
          <dgm:dir/>
          <dgm:resizeHandles val="exact"/>
        </dgm:presLayoutVars>
      </dgm:prSet>
      <dgm:spPr/>
    </dgm:pt>
    <dgm:pt modelId="{C65D050C-2564-4DC9-92B2-7067FBECB44A}" type="pres">
      <dgm:prSet presAssocID="{EE155CAD-D936-4A78-9692-76A6A795489E}" presName="compNode" presStyleCnt="0"/>
      <dgm:spPr/>
    </dgm:pt>
    <dgm:pt modelId="{E3B23297-0471-4124-8EA2-9371FA6D6F47}" type="pres">
      <dgm:prSet presAssocID="{EE155CAD-D936-4A78-9692-76A6A795489E}" presName="iconBgRect" presStyleLbl="bgShp" presStyleIdx="0" presStyleCnt="3"/>
      <dgm:spPr/>
    </dgm:pt>
    <dgm:pt modelId="{BACA9376-7560-440E-B681-923456BFA4AC}" type="pres">
      <dgm:prSet presAssocID="{EE155CAD-D936-4A78-9692-76A6A79548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1173C98F-76CA-4701-8A48-EB0F3F9DBF6B}" type="pres">
      <dgm:prSet presAssocID="{EE155CAD-D936-4A78-9692-76A6A795489E}" presName="spaceRect" presStyleCnt="0"/>
      <dgm:spPr/>
    </dgm:pt>
    <dgm:pt modelId="{294E62AD-A255-4D84-BA27-E24D0469BED1}" type="pres">
      <dgm:prSet presAssocID="{EE155CAD-D936-4A78-9692-76A6A795489E}" presName="textRect" presStyleLbl="revTx" presStyleIdx="0" presStyleCnt="3">
        <dgm:presLayoutVars>
          <dgm:chMax val="1"/>
          <dgm:chPref val="1"/>
        </dgm:presLayoutVars>
      </dgm:prSet>
      <dgm:spPr/>
    </dgm:pt>
    <dgm:pt modelId="{73BE5D8A-CF46-4E17-B8A9-E51157A6F187}" type="pres">
      <dgm:prSet presAssocID="{A467F569-5B77-4BB0-8C66-98489D9F9005}" presName="sibTrans" presStyleCnt="0"/>
      <dgm:spPr/>
    </dgm:pt>
    <dgm:pt modelId="{BB135280-ABEA-4394-869F-4443E93BB16F}" type="pres">
      <dgm:prSet presAssocID="{59A0C39A-D536-4AFA-8564-69F307761C4F}" presName="compNode" presStyleCnt="0"/>
      <dgm:spPr/>
    </dgm:pt>
    <dgm:pt modelId="{7BCE86ED-2E36-46AD-9271-30407345A142}" type="pres">
      <dgm:prSet presAssocID="{59A0C39A-D536-4AFA-8564-69F307761C4F}" presName="iconBgRect" presStyleLbl="bgShp" presStyleIdx="1" presStyleCnt="3"/>
      <dgm:spPr/>
    </dgm:pt>
    <dgm:pt modelId="{0E68501B-9CD6-4635-A717-5284643B9FCA}" type="pres">
      <dgm:prSet presAssocID="{59A0C39A-D536-4AFA-8564-69F307761C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0B108B9-8B89-48B6-9907-3ED662DF995E}" type="pres">
      <dgm:prSet presAssocID="{59A0C39A-D536-4AFA-8564-69F307761C4F}" presName="spaceRect" presStyleCnt="0"/>
      <dgm:spPr/>
    </dgm:pt>
    <dgm:pt modelId="{A099C4C2-12BC-48CF-BFFE-2B1C72BBA7A6}" type="pres">
      <dgm:prSet presAssocID="{59A0C39A-D536-4AFA-8564-69F307761C4F}" presName="textRect" presStyleLbl="revTx" presStyleIdx="1" presStyleCnt="3">
        <dgm:presLayoutVars>
          <dgm:chMax val="1"/>
          <dgm:chPref val="1"/>
        </dgm:presLayoutVars>
      </dgm:prSet>
      <dgm:spPr/>
    </dgm:pt>
    <dgm:pt modelId="{AF4F6FD5-0E64-4AB6-8E0A-00BBEF81823A}" type="pres">
      <dgm:prSet presAssocID="{3486863D-B844-4130-AE1A-C041B6248E87}" presName="sibTrans" presStyleCnt="0"/>
      <dgm:spPr/>
    </dgm:pt>
    <dgm:pt modelId="{7E392C62-AA2B-466C-9DC4-5FB714C694A6}" type="pres">
      <dgm:prSet presAssocID="{92BDB113-64BD-4843-81D5-32907D6BAF97}" presName="compNode" presStyleCnt="0"/>
      <dgm:spPr/>
    </dgm:pt>
    <dgm:pt modelId="{55E52C51-431A-41E0-A02B-1900CEE0BEDC}" type="pres">
      <dgm:prSet presAssocID="{92BDB113-64BD-4843-81D5-32907D6BAF97}" presName="iconBgRect" presStyleLbl="bgShp" presStyleIdx="2" presStyleCnt="3"/>
      <dgm:spPr/>
    </dgm:pt>
    <dgm:pt modelId="{897ADCA5-BEE6-4F09-A820-17B94CC6C5D1}" type="pres">
      <dgm:prSet presAssocID="{92BDB113-64BD-4843-81D5-32907D6BAF97}" presName="iconRect" presStyleLbl="node1" presStyleIdx="2" presStyleCnt="3" custScaleX="123598" custScaleY="123598"/>
      <dgm:spPr>
        <a:prstGeom prst="mathMultiply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B4CCC038-240D-4E9A-AB3C-86E150A62E51}" type="pres">
      <dgm:prSet presAssocID="{92BDB113-64BD-4843-81D5-32907D6BAF97}" presName="spaceRect" presStyleCnt="0"/>
      <dgm:spPr/>
    </dgm:pt>
    <dgm:pt modelId="{6A0ACDBF-EBE9-47F1-8CB9-072D6E367B70}" type="pres">
      <dgm:prSet presAssocID="{92BDB113-64BD-4843-81D5-32907D6BAF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54D217-E093-4390-BD68-431AA1EE98FC}" type="presOf" srcId="{49BDC307-D889-4266-BAB1-665CF8C2D599}" destId="{33802C0D-68F6-41EC-8095-D006E0B5C209}" srcOrd="0" destOrd="0" presId="urn:microsoft.com/office/officeart/2018/5/layout/IconCircleLabelList"/>
    <dgm:cxn modelId="{34B6FE29-4914-4992-915E-4CE4C09D5720}" srcId="{49BDC307-D889-4266-BAB1-665CF8C2D599}" destId="{92BDB113-64BD-4843-81D5-32907D6BAF97}" srcOrd="2" destOrd="0" parTransId="{2DDB9AAB-423B-425E-82CA-0462D7F13657}" sibTransId="{91D9423B-D4FF-4027-B5E4-1BE9186E4C80}"/>
    <dgm:cxn modelId="{EA7B394D-1F41-4DF8-A226-3D38F6909084}" srcId="{49BDC307-D889-4266-BAB1-665CF8C2D599}" destId="{EE155CAD-D936-4A78-9692-76A6A795489E}" srcOrd="0" destOrd="0" parTransId="{8CAA40F6-8F9A-4794-A834-5905D434826A}" sibTransId="{A467F569-5B77-4BB0-8C66-98489D9F9005}"/>
    <dgm:cxn modelId="{B3CCFE52-0681-4D57-A8C6-8AFAECE2B87C}" type="presOf" srcId="{59A0C39A-D536-4AFA-8564-69F307761C4F}" destId="{A099C4C2-12BC-48CF-BFFE-2B1C72BBA7A6}" srcOrd="0" destOrd="0" presId="urn:microsoft.com/office/officeart/2018/5/layout/IconCircleLabelList"/>
    <dgm:cxn modelId="{60F9B098-E2EA-4108-A528-5D33EAEBD93A}" type="presOf" srcId="{92BDB113-64BD-4843-81D5-32907D6BAF97}" destId="{6A0ACDBF-EBE9-47F1-8CB9-072D6E367B70}" srcOrd="0" destOrd="0" presId="urn:microsoft.com/office/officeart/2018/5/layout/IconCircleLabelList"/>
    <dgm:cxn modelId="{EBC705A7-2814-4D48-9865-D99E2C921774}" type="presOf" srcId="{EE155CAD-D936-4A78-9692-76A6A795489E}" destId="{294E62AD-A255-4D84-BA27-E24D0469BED1}" srcOrd="0" destOrd="0" presId="urn:microsoft.com/office/officeart/2018/5/layout/IconCircleLabelList"/>
    <dgm:cxn modelId="{2DF9AEDE-8160-4650-9C6B-B8D72EAEFC90}" srcId="{49BDC307-D889-4266-BAB1-665CF8C2D599}" destId="{59A0C39A-D536-4AFA-8564-69F307761C4F}" srcOrd="1" destOrd="0" parTransId="{2D749BC1-AD10-4E4E-8308-ED905645F250}" sibTransId="{3486863D-B844-4130-AE1A-C041B6248E87}"/>
    <dgm:cxn modelId="{2CBACE6E-9511-4A0A-8CFF-555501BEC3E4}" type="presParOf" srcId="{33802C0D-68F6-41EC-8095-D006E0B5C209}" destId="{C65D050C-2564-4DC9-92B2-7067FBECB44A}" srcOrd="0" destOrd="0" presId="urn:microsoft.com/office/officeart/2018/5/layout/IconCircleLabelList"/>
    <dgm:cxn modelId="{3F60F1E8-6EE7-4CB8-8D32-00CC8075352E}" type="presParOf" srcId="{C65D050C-2564-4DC9-92B2-7067FBECB44A}" destId="{E3B23297-0471-4124-8EA2-9371FA6D6F47}" srcOrd="0" destOrd="0" presId="urn:microsoft.com/office/officeart/2018/5/layout/IconCircleLabelList"/>
    <dgm:cxn modelId="{F6F831A9-7BCC-4E70-B86D-0DF4EBEC2D7F}" type="presParOf" srcId="{C65D050C-2564-4DC9-92B2-7067FBECB44A}" destId="{BACA9376-7560-440E-B681-923456BFA4AC}" srcOrd="1" destOrd="0" presId="urn:microsoft.com/office/officeart/2018/5/layout/IconCircleLabelList"/>
    <dgm:cxn modelId="{15DEF456-2612-4721-968B-B136B5EDD358}" type="presParOf" srcId="{C65D050C-2564-4DC9-92B2-7067FBECB44A}" destId="{1173C98F-76CA-4701-8A48-EB0F3F9DBF6B}" srcOrd="2" destOrd="0" presId="urn:microsoft.com/office/officeart/2018/5/layout/IconCircleLabelList"/>
    <dgm:cxn modelId="{49443303-EC4B-4D2A-8EEB-C9B7AB85C339}" type="presParOf" srcId="{C65D050C-2564-4DC9-92B2-7067FBECB44A}" destId="{294E62AD-A255-4D84-BA27-E24D0469BED1}" srcOrd="3" destOrd="0" presId="urn:microsoft.com/office/officeart/2018/5/layout/IconCircleLabelList"/>
    <dgm:cxn modelId="{D6259176-B6D3-49BA-91BB-17F171E0527A}" type="presParOf" srcId="{33802C0D-68F6-41EC-8095-D006E0B5C209}" destId="{73BE5D8A-CF46-4E17-B8A9-E51157A6F187}" srcOrd="1" destOrd="0" presId="urn:microsoft.com/office/officeart/2018/5/layout/IconCircleLabelList"/>
    <dgm:cxn modelId="{0120287D-A8C5-4183-ADFB-E0F2914134C8}" type="presParOf" srcId="{33802C0D-68F6-41EC-8095-D006E0B5C209}" destId="{BB135280-ABEA-4394-869F-4443E93BB16F}" srcOrd="2" destOrd="0" presId="urn:microsoft.com/office/officeart/2018/5/layout/IconCircleLabelList"/>
    <dgm:cxn modelId="{E67270FC-0B62-4FF9-86A7-CC35C36E4A9D}" type="presParOf" srcId="{BB135280-ABEA-4394-869F-4443E93BB16F}" destId="{7BCE86ED-2E36-46AD-9271-30407345A142}" srcOrd="0" destOrd="0" presId="urn:microsoft.com/office/officeart/2018/5/layout/IconCircleLabelList"/>
    <dgm:cxn modelId="{3C931CB2-92BF-4EA6-BB97-3B63AD1814F3}" type="presParOf" srcId="{BB135280-ABEA-4394-869F-4443E93BB16F}" destId="{0E68501B-9CD6-4635-A717-5284643B9FCA}" srcOrd="1" destOrd="0" presId="urn:microsoft.com/office/officeart/2018/5/layout/IconCircleLabelList"/>
    <dgm:cxn modelId="{21AC2DD8-6704-45B2-99DB-031C8A933B30}" type="presParOf" srcId="{BB135280-ABEA-4394-869F-4443E93BB16F}" destId="{C0B108B9-8B89-48B6-9907-3ED662DF995E}" srcOrd="2" destOrd="0" presId="urn:microsoft.com/office/officeart/2018/5/layout/IconCircleLabelList"/>
    <dgm:cxn modelId="{80F68D11-1CEA-40DE-9812-3A81ACAEA9A5}" type="presParOf" srcId="{BB135280-ABEA-4394-869F-4443E93BB16F}" destId="{A099C4C2-12BC-48CF-BFFE-2B1C72BBA7A6}" srcOrd="3" destOrd="0" presId="urn:microsoft.com/office/officeart/2018/5/layout/IconCircleLabelList"/>
    <dgm:cxn modelId="{7911C0A8-D728-4D55-9B9C-59AFFECB0C81}" type="presParOf" srcId="{33802C0D-68F6-41EC-8095-D006E0B5C209}" destId="{AF4F6FD5-0E64-4AB6-8E0A-00BBEF81823A}" srcOrd="3" destOrd="0" presId="urn:microsoft.com/office/officeart/2018/5/layout/IconCircleLabelList"/>
    <dgm:cxn modelId="{55ABC58B-85BF-468F-9593-D7AE3366F116}" type="presParOf" srcId="{33802C0D-68F6-41EC-8095-D006E0B5C209}" destId="{7E392C62-AA2B-466C-9DC4-5FB714C694A6}" srcOrd="4" destOrd="0" presId="urn:microsoft.com/office/officeart/2018/5/layout/IconCircleLabelList"/>
    <dgm:cxn modelId="{21F1EBCD-9121-437B-AC16-EDC3742B11F3}" type="presParOf" srcId="{7E392C62-AA2B-466C-9DC4-5FB714C694A6}" destId="{55E52C51-431A-41E0-A02B-1900CEE0BEDC}" srcOrd="0" destOrd="0" presId="urn:microsoft.com/office/officeart/2018/5/layout/IconCircleLabelList"/>
    <dgm:cxn modelId="{2EC0F627-8C79-4CD7-8108-C7AF934BB7C7}" type="presParOf" srcId="{7E392C62-AA2B-466C-9DC4-5FB714C694A6}" destId="{897ADCA5-BEE6-4F09-A820-17B94CC6C5D1}" srcOrd="1" destOrd="0" presId="urn:microsoft.com/office/officeart/2018/5/layout/IconCircleLabelList"/>
    <dgm:cxn modelId="{5BAFF0C1-782A-440A-8B9B-2E9931F17196}" type="presParOf" srcId="{7E392C62-AA2B-466C-9DC4-5FB714C694A6}" destId="{B4CCC038-240D-4E9A-AB3C-86E150A62E51}" srcOrd="2" destOrd="0" presId="urn:microsoft.com/office/officeart/2018/5/layout/IconCircleLabelList"/>
    <dgm:cxn modelId="{E07A74DE-ACA0-442D-8227-63C1A8FA86D7}" type="presParOf" srcId="{7E392C62-AA2B-466C-9DC4-5FB714C694A6}" destId="{6A0ACDBF-EBE9-47F1-8CB9-072D6E367B7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23297-0471-4124-8EA2-9371FA6D6F47}">
      <dsp:nvSpPr>
        <dsp:cNvPr id="0" name=""/>
        <dsp:cNvSpPr/>
      </dsp:nvSpPr>
      <dsp:spPr>
        <a:xfrm>
          <a:off x="674477" y="34097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A9376-7560-440E-B681-923456BFA4AC}">
      <dsp:nvSpPr>
        <dsp:cNvPr id="0" name=""/>
        <dsp:cNvSpPr/>
      </dsp:nvSpPr>
      <dsp:spPr>
        <a:xfrm>
          <a:off x="1076665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62AD-A255-4D84-BA27-E24D0469BED1}">
      <dsp:nvSpPr>
        <dsp:cNvPr id="0" name=""/>
        <dsp:cNvSpPr/>
      </dsp:nvSpPr>
      <dsp:spPr>
        <a:xfrm>
          <a:off x="71196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16,719 observations</a:t>
          </a:r>
        </a:p>
      </dsp:txBody>
      <dsp:txXfrm>
        <a:off x="71196" y="2815974"/>
        <a:ext cx="3093750" cy="720000"/>
      </dsp:txXfrm>
    </dsp:sp>
    <dsp:sp modelId="{7BCE86ED-2E36-46AD-9271-30407345A142}">
      <dsp:nvSpPr>
        <dsp:cNvPr id="0" name=""/>
        <dsp:cNvSpPr/>
      </dsp:nvSpPr>
      <dsp:spPr>
        <a:xfrm>
          <a:off x="4309634" y="340973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8501B-9CD6-4635-A717-5284643B9FCA}">
      <dsp:nvSpPr>
        <dsp:cNvPr id="0" name=""/>
        <dsp:cNvSpPr/>
      </dsp:nvSpPr>
      <dsp:spPr>
        <a:xfrm>
          <a:off x="4711821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9C4C2-12BC-48CF-BFFE-2B1C72BBA7A6}">
      <dsp:nvSpPr>
        <dsp:cNvPr id="0" name=""/>
        <dsp:cNvSpPr/>
      </dsp:nvSpPr>
      <dsp:spPr>
        <a:xfrm>
          <a:off x="3706353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16 variables</a:t>
          </a:r>
        </a:p>
      </dsp:txBody>
      <dsp:txXfrm>
        <a:off x="3706353" y="2815974"/>
        <a:ext cx="3093750" cy="720000"/>
      </dsp:txXfrm>
    </dsp:sp>
    <dsp:sp modelId="{55E52C51-431A-41E0-A02B-1900CEE0BEDC}">
      <dsp:nvSpPr>
        <dsp:cNvPr id="0" name=""/>
        <dsp:cNvSpPr/>
      </dsp:nvSpPr>
      <dsp:spPr>
        <a:xfrm>
          <a:off x="7944790" y="340973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ADCA5-BEE6-4F09-A820-17B94CC6C5D1}">
      <dsp:nvSpPr>
        <dsp:cNvPr id="0" name=""/>
        <dsp:cNvSpPr/>
      </dsp:nvSpPr>
      <dsp:spPr>
        <a:xfrm>
          <a:off x="8219216" y="615400"/>
          <a:ext cx="1338334" cy="1338334"/>
        </a:xfrm>
        <a:prstGeom prst="mathMultiply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ACDBF-EBE9-47F1-8CB9-072D6E367B70}">
      <dsp:nvSpPr>
        <dsp:cNvPr id="0" name=""/>
        <dsp:cNvSpPr/>
      </dsp:nvSpPr>
      <dsp:spPr>
        <a:xfrm>
          <a:off x="7341509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17% missing values</a:t>
          </a:r>
        </a:p>
      </dsp:txBody>
      <dsp:txXfrm>
        <a:off x="7341509" y="2815974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966EE-A10E-405F-BC2A-34611CDE2F9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B965-64EA-44DB-9DF2-EE7BBA1E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 </a:t>
            </a:r>
            <a:r>
              <a:rPr lang="en-US" dirty="0" err="1"/>
              <a:t>quede</a:t>
            </a:r>
            <a:r>
              <a:rPr lang="en-US" dirty="0"/>
              <a:t> con 6825 </a:t>
            </a:r>
            <a:r>
              <a:rPr lang="en-US" dirty="0" err="1"/>
              <a:t>observaciones</a:t>
            </a:r>
            <a:r>
              <a:rPr lang="en-US" dirty="0"/>
              <a:t> </a:t>
            </a:r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4B965-64EA-44DB-9DF2-EE7BBA1E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games doesn’t sell above a million copies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4B965-64EA-44DB-9DF2-EE7BBA1E1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37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9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4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8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4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9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3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7" r:id="rId5"/>
    <p:sldLayoutId id="2147483751" r:id="rId6"/>
    <p:sldLayoutId id="2147483752" r:id="rId7"/>
    <p:sldLayoutId id="2147483753" r:id="rId8"/>
    <p:sldLayoutId id="2147483756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, group, motorcycle, large&#10;&#10;Description automatically generated">
            <a:extLst>
              <a:ext uri="{FF2B5EF4-FFF2-40B4-BE49-F238E27FC236}">
                <a16:creationId xmlns:a16="http://schemas.microsoft.com/office/drawing/2014/main" id="{68768233-F679-4192-952C-52625B3D3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" r="10233"/>
          <a:stretch/>
        </p:blipFill>
        <p:spPr>
          <a:xfrm>
            <a:off x="4110127" y="8888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Videogames sales predictions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6C4B7-3C45-4324-846C-1B6DC041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Polynomial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DFECA-8D66-4CC0-80E2-05364C71A256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R squared = 0.92</a:t>
            </a:r>
          </a:p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RMSE = 0.63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3509B-6881-455D-9C16-3DE08A23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127567"/>
            <a:ext cx="6408836" cy="44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3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EA63E-F150-461B-A94B-EAFAE3B8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Linear regression with no outlier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31472-B1B5-486F-96EE-A448A142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967476"/>
            <a:ext cx="6408836" cy="4771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9E8768-BB65-429D-8041-ED55025E265A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R squared = 0.89</a:t>
            </a:r>
          </a:p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RMSE = 0.64</a:t>
            </a:r>
          </a:p>
        </p:txBody>
      </p:sp>
    </p:spTree>
    <p:extLst>
      <p:ext uri="{BB962C8B-B14F-4D97-AF65-F5344CB8AC3E}">
        <p14:creationId xmlns:p14="http://schemas.microsoft.com/office/powerpoint/2010/main" val="14842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68C8E-4CB4-4967-A5D4-B43B6BB9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Regression comparison with sales under 50 million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A1D54-51CE-46E0-A457-6AB43F698FF3}"/>
              </a:ext>
            </a:extLst>
          </p:cNvPr>
          <p:cNvSpPr txBox="1"/>
          <p:nvPr/>
        </p:nvSpPr>
        <p:spPr>
          <a:xfrm>
            <a:off x="227643" y="2724365"/>
            <a:ext cx="421888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Linear score = 0.89, 0.64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Lasso score = 0.84, 0.64 | alpha = 0.1 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Ridge score = 0.84, 0.64 | alpha = 205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3A133-B6D6-47A7-BE73-A2F1D21B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035618"/>
            <a:ext cx="6921940" cy="48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68C8E-4CB4-4967-A5D4-B43B6BB9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Regression comparison with sales under 5 million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A1D54-51CE-46E0-A457-6AB43F698FF3}"/>
              </a:ext>
            </a:extLst>
          </p:cNvPr>
          <p:cNvSpPr txBox="1"/>
          <p:nvPr/>
        </p:nvSpPr>
        <p:spPr>
          <a:xfrm>
            <a:off x="180974" y="2791019"/>
            <a:ext cx="4274697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Linear score = 0.82, 0.39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Lasso score = 0.77, 0.39 | alpha = -1.77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Ridge score = 0.77, 0.38 | alpha = -29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CB560-CD1B-4E33-BFCD-1D61D32B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83" y="843533"/>
            <a:ext cx="6919508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2F35B-F7C5-4561-A336-79BB07DE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Japan Sales instead of North America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01FCC-3608-4B80-87AF-0ED9E4A3EBEF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R squared = 0.40</a:t>
            </a:r>
          </a:p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RMSE = 1.45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264E7-ACEF-42CE-B20A-05B1D0F4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978437"/>
            <a:ext cx="6408836" cy="4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9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16E5-80E5-420D-8392-C883CFD2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40CF-1EBB-4CB9-97F2-9B7FC5BB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Removing outliers can sometimes make a better model</a:t>
            </a:r>
          </a:p>
          <a:p>
            <a:r>
              <a:rPr lang="en-US" dirty="0"/>
              <a:t>Polynomial regression was a slight worse.  </a:t>
            </a:r>
          </a:p>
          <a:p>
            <a:r>
              <a:rPr lang="en-US" dirty="0"/>
              <a:t>Lasso or Ridge gives the best fit</a:t>
            </a:r>
          </a:p>
          <a:p>
            <a:r>
              <a:rPr lang="en-US" dirty="0"/>
              <a:t>North America sales is a good measure of how the Global Sales will be</a:t>
            </a:r>
          </a:p>
          <a:p>
            <a:r>
              <a:rPr lang="en-US" dirty="0"/>
              <a:t>Lasso and Ridge regression has the same scores on it’s best case scenario</a:t>
            </a:r>
          </a:p>
        </p:txBody>
      </p:sp>
    </p:spTree>
    <p:extLst>
      <p:ext uri="{BB962C8B-B14F-4D97-AF65-F5344CB8AC3E}">
        <p14:creationId xmlns:p14="http://schemas.microsoft.com/office/powerpoint/2010/main" val="405777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30DA0A70-1751-4003-93AC-AA06B56AE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879" y="-35512"/>
            <a:ext cx="12126897" cy="6853638"/>
          </a:xfrm>
        </p:spPr>
      </p:pic>
    </p:spTree>
    <p:extLst>
      <p:ext uri="{BB962C8B-B14F-4D97-AF65-F5344CB8AC3E}">
        <p14:creationId xmlns:p14="http://schemas.microsoft.com/office/powerpoint/2010/main" val="273951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2CA6-6440-4A99-BEBA-F1ED197F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Data Exploration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3FE9EF-1612-41EC-BC17-D9C1E3723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49388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458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DFEFC-CF6D-40F0-B1FD-2E97B340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Exploration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EEF4C1D-C6E9-428A-BFC0-71E5DD23A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4356" y="1038182"/>
            <a:ext cx="6408836" cy="46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9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F7984-BC0E-4A38-B2E1-52E38F6D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Data Exploration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BD62C9-C84A-4ADB-BD8A-D6619418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41" y="625684"/>
            <a:ext cx="6343466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5DB4A-C162-4CD3-91FB-02B39605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Data Exploration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EFBCF-215B-492C-B7C2-CAE34282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47" y="625684"/>
            <a:ext cx="5442453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3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89DA1-A20A-48CA-A841-41183E0A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2AC4C-94F4-4EB7-8568-E88EF8C3F412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R squared = 0.92</a:t>
            </a:r>
          </a:p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RMSE = 0.60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9C9A5-D880-4223-8917-E22EC851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936928"/>
            <a:ext cx="6408836" cy="48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9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FBE44-1086-4DC4-B765-DC038CDE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Lasso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90C99-FB3A-4AE0-897B-47E871C4A382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R squared = 0.87</a:t>
            </a:r>
          </a:p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RMSE = 0.57</a:t>
            </a:r>
          </a:p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Alpha = 0.20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62C46-0A6F-40A7-99F6-33831425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943512"/>
            <a:ext cx="6408836" cy="48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ADF57-8C1F-42FE-A81F-19944366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Ridge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75CDA-76FC-439C-A1FC-B8C120404441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R squared = 0.87</a:t>
            </a:r>
          </a:p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RMSE = 0.57</a:t>
            </a:r>
          </a:p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Alpha = 668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F2BEB-2304-404D-85C5-38EFE250E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912748"/>
            <a:ext cx="6408836" cy="48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8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3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3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9414A-17B8-4354-91C9-DF0C2037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Regression Comparison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C693D-0554-4A41-ABD1-0AF0AB8D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098091"/>
            <a:ext cx="6408836" cy="45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13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227</Words>
  <Application>Microsoft Office PowerPoint</Application>
  <PresentationFormat>Widescreen</PresentationFormat>
  <Paragraphs>47</Paragraphs>
  <Slides>16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Videogames sales predictions</vt:lpstr>
      <vt:lpstr>Data Exploration</vt:lpstr>
      <vt:lpstr>Data Exploration</vt:lpstr>
      <vt:lpstr>Data Exploration</vt:lpstr>
      <vt:lpstr>Data Exploration</vt:lpstr>
      <vt:lpstr>Linear Regression</vt:lpstr>
      <vt:lpstr>Lasso Regression</vt:lpstr>
      <vt:lpstr>Ridge Regression</vt:lpstr>
      <vt:lpstr>Regression Comparison</vt:lpstr>
      <vt:lpstr>Polynomial Regression</vt:lpstr>
      <vt:lpstr>Linear regression with no outlier</vt:lpstr>
      <vt:lpstr>Regression comparison with sales under 50 million</vt:lpstr>
      <vt:lpstr>Regression comparison with sales under 5 million</vt:lpstr>
      <vt:lpstr>Japan Sales instead of North America Sales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Videogames sales predictions</dc:title>
  <dc:creator>Victor Farfan</dc:creator>
  <cp:lastModifiedBy>Victor Farfan</cp:lastModifiedBy>
  <cp:revision>6</cp:revision>
  <dcterms:created xsi:type="dcterms:W3CDTF">2020-03-10T20:11:24Z</dcterms:created>
  <dcterms:modified xsi:type="dcterms:W3CDTF">2020-03-11T04:29:43Z</dcterms:modified>
</cp:coreProperties>
</file>