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77" r:id="rId2"/>
    <p:sldId id="279"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8074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234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9569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4872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5743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253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09254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489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44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794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999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92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149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442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6940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786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9166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38186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Networking?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Networking is the foundation of modern communications.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A network</a:t>
            </a:r>
            <a:r>
              <a:rPr lang="en-US" sz="6400" dirty="0">
                <a:latin typeface="Open Sans" panose="020B0606030504020204" pitchFamily="34" charset="0"/>
                <a:ea typeface="Open Sans" panose="020B0606030504020204" pitchFamily="34" charset="0"/>
                <a:cs typeface="Open Sans" panose="020B0606030504020204" pitchFamily="34" charset="0"/>
              </a:rPr>
              <a:t> is a system of computers and other devices connected together, so that they communicate with each other, to exchange data and share resources.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Networking</a:t>
            </a:r>
            <a:r>
              <a:rPr lang="en-US" sz="6400" dirty="0">
                <a:latin typeface="Open Sans" panose="020B0606030504020204" pitchFamily="34" charset="0"/>
                <a:ea typeface="Open Sans" panose="020B0606030504020204" pitchFamily="34" charset="0"/>
                <a:cs typeface="Open Sans" panose="020B0606030504020204" pitchFamily="34" charset="0"/>
              </a:rPr>
              <a:t> refers to how the connected computers communicate.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be done over the internet, or over a local area network, which is just a collection of devices, connected together in one physical location.</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6313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Port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data arrives at the one physical connection to the network, it gets routed to the target application through a port.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application that needs data from the network is assigned a port.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includes clients connecting to a server, that's on the same machine.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data arrives, the port number is used to route the data, for the specific application that's waiting for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port number is a positive integer between 0 and 65535.</a:t>
            </a:r>
          </a:p>
        </p:txBody>
      </p:sp>
    </p:spTree>
    <p:extLst>
      <p:ext uri="{BB962C8B-B14F-4D97-AF65-F5344CB8AC3E}">
        <p14:creationId xmlns:p14="http://schemas.microsoft.com/office/powerpoint/2010/main" val="4001269251"/>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08128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IP Address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host connected to the Internet also has a unique IP address, including yours.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IP stands for Internet Protocol.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describes the destination, or where the data is supposed to go in the network, and it does it with an IP address.</a:t>
            </a:r>
          </a:p>
        </p:txBody>
      </p:sp>
    </p:spTree>
    <p:extLst>
      <p:ext uri="{BB962C8B-B14F-4D97-AF65-F5344CB8AC3E}">
        <p14:creationId xmlns:p14="http://schemas.microsoft.com/office/powerpoint/2010/main" val="246916816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800700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IPv4 vs. IPv6</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IPv4 stands for Internet Protocol Version 4, and IPv6 stands for Internet Protocol Version 6.</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Once upon a time, there were only IPv4 addresses.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IPv4 uses a 32-bit address scheme, that allows for over 4 billion unique addresses.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we've got computers, tablets, game consoles, smart TVs, smartphones, smart appliances, four billion IP addresses wasn't really enough, and so IPv6 was born.</a:t>
            </a:r>
          </a:p>
        </p:txBody>
      </p:sp>
    </p:spTree>
    <p:extLst>
      <p:ext uri="{BB962C8B-B14F-4D97-AF65-F5344CB8AC3E}">
        <p14:creationId xmlns:p14="http://schemas.microsoft.com/office/powerpoint/2010/main" val="189137850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5975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IPv6</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IPv6 uses a 128-bit address scheme, which allows for many more IP addresses, than IPv4 does.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Many Internet Service Providers, provide both IPv4 and IPv6 addresses to their customers.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ensures compatibility with older and newer technologies.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new routers support IPv6, but if you're hanging onto an older router, it may not. Or your ISP may only provide IPv4 addresses. Or you just have it configured that way. As is the case for me, here.</a:t>
            </a:r>
          </a:p>
        </p:txBody>
      </p:sp>
    </p:spTree>
    <p:extLst>
      <p:ext uri="{BB962C8B-B14F-4D97-AF65-F5344CB8AC3E}">
        <p14:creationId xmlns:p14="http://schemas.microsoft.com/office/powerpoint/2010/main" val="142569736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44528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do the client and server communicate?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554877"/>
            <a:ext cx="34782670" cy="13611203"/>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data transfer layer provides different protocols for transferring data.</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I'll cover the TCP and UDP protocols.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two protocols are still widely used by client server applications.</a:t>
            </a:r>
          </a:p>
        </p:txBody>
      </p:sp>
      <p:graphicFrame>
        <p:nvGraphicFramePr>
          <p:cNvPr id="2" name="Table 1">
            <a:extLst>
              <a:ext uri="{FF2B5EF4-FFF2-40B4-BE49-F238E27FC236}">
                <a16:creationId xmlns:a16="http://schemas.microsoft.com/office/drawing/2014/main" id="{1AE4C474-83BF-679F-AB51-EE6AABF31A03}"/>
              </a:ext>
            </a:extLst>
          </p:cNvPr>
          <p:cNvGraphicFramePr>
            <a:graphicFrameLocks noGrp="1"/>
          </p:cNvGraphicFramePr>
          <p:nvPr>
            <p:extLst>
              <p:ext uri="{D42A27DB-BD31-4B8C-83A1-F6EECF244321}">
                <p14:modId xmlns:p14="http://schemas.microsoft.com/office/powerpoint/2010/main" val="3180228357"/>
              </p:ext>
            </p:extLst>
          </p:nvPr>
        </p:nvGraphicFramePr>
        <p:xfrm>
          <a:off x="952501" y="7253418"/>
          <a:ext cx="34782667" cy="10677886"/>
        </p:xfrm>
        <a:graphic>
          <a:graphicData uri="http://schemas.openxmlformats.org/drawingml/2006/table">
            <a:tbl>
              <a:tblPr firstRow="1" bandRow="1">
                <a:tableStyleId>{5C22544A-7EE6-4342-B048-85BDC9FD1C3A}</a:tableStyleId>
              </a:tblPr>
              <a:tblGrid>
                <a:gridCol w="5510086">
                  <a:extLst>
                    <a:ext uri="{9D8B030D-6E8A-4147-A177-3AD203B41FA5}">
                      <a16:colId xmlns:a16="http://schemas.microsoft.com/office/drawing/2014/main" val="1891655341"/>
                    </a:ext>
                  </a:extLst>
                </a:gridCol>
                <a:gridCol w="15149384">
                  <a:extLst>
                    <a:ext uri="{9D8B030D-6E8A-4147-A177-3AD203B41FA5}">
                      <a16:colId xmlns:a16="http://schemas.microsoft.com/office/drawing/2014/main" val="227214972"/>
                    </a:ext>
                  </a:extLst>
                </a:gridCol>
                <a:gridCol w="14123197">
                  <a:extLst>
                    <a:ext uri="{9D8B030D-6E8A-4147-A177-3AD203B41FA5}">
                      <a16:colId xmlns:a16="http://schemas.microsoft.com/office/drawing/2014/main" val="2309629463"/>
                    </a:ext>
                  </a:extLst>
                </a:gridCol>
              </a:tblGrid>
              <a:tr h="1417613">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Transmission Control Protocol (TCP) - 1974</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pt-BR"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User Datagram Protocol (UDP) - 1980</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269796">
                <a:tc>
                  <a:txBody>
                    <a:bodyPr/>
                    <a:lstStyle/>
                    <a:p>
                      <a:pPr marL="180000" algn="l" fontAlgn="t">
                        <a:spcAft>
                          <a:spcPts val="1000"/>
                        </a:spcAft>
                      </a:pPr>
                      <a:r>
                        <a:rPr lang="en-PH" sz="4400" b="1" dirty="0">
                          <a:effectLst/>
                          <a:latin typeface="Open Sans" panose="020B0606030504020204" pitchFamily="34" charset="0"/>
                          <a:ea typeface="Open Sans" panose="020B0606030504020204" pitchFamily="34" charset="0"/>
                          <a:cs typeface="Open Sans" panose="020B0606030504020204" pitchFamily="34" charset="0"/>
                        </a:rPr>
                        <a:t>Connection Type</a:t>
                      </a:r>
                      <a:endParaRPr lang="en-PH" sz="44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dirty="0">
                          <a:effectLst/>
                          <a:latin typeface="Open Sans" panose="020B0606030504020204" pitchFamily="34" charset="0"/>
                          <a:ea typeface="Open Sans" panose="020B0606030504020204" pitchFamily="34" charset="0"/>
                          <a:cs typeface="Open Sans" panose="020B0606030504020204" pitchFamily="34" charset="0"/>
                        </a:rPr>
                        <a:t>Connection-oriented</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a:effectLst/>
                          <a:latin typeface="Open Sans" panose="020B0606030504020204" pitchFamily="34" charset="0"/>
                          <a:ea typeface="Open Sans" panose="020B0606030504020204" pitchFamily="34" charset="0"/>
                          <a:cs typeface="Open Sans" panose="020B0606030504020204" pitchFamily="34" charset="0"/>
                        </a:rPr>
                        <a:t>Connectionless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5295163"/>
                  </a:ext>
                </a:extLst>
              </a:tr>
              <a:tr h="1269796">
                <a:tc>
                  <a:txBody>
                    <a:bodyPr/>
                    <a:lstStyle/>
                    <a:p>
                      <a:pPr marL="180000" algn="l" fontAlgn="t">
                        <a:spcAft>
                          <a:spcPts val="1000"/>
                        </a:spcAft>
                      </a:pPr>
                      <a:r>
                        <a:rPr lang="en-PH" sz="4400" b="1" dirty="0">
                          <a:effectLst/>
                          <a:latin typeface="Open Sans" panose="020B0606030504020204" pitchFamily="34" charset="0"/>
                          <a:ea typeface="Open Sans" panose="020B0606030504020204" pitchFamily="34" charset="0"/>
                          <a:cs typeface="Open Sans" panose="020B0606030504020204" pitchFamily="34" charset="0"/>
                        </a:rPr>
                        <a:t>Reliability</a:t>
                      </a:r>
                      <a:endParaRPr lang="en-PH" sz="4400" dirty="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dirty="0">
                          <a:effectLst/>
                          <a:latin typeface="Open Sans" panose="020B0606030504020204" pitchFamily="34" charset="0"/>
                          <a:ea typeface="Open Sans" panose="020B0606030504020204" pitchFamily="34" charset="0"/>
                          <a:cs typeface="Open Sans" panose="020B0606030504020204" pitchFamily="34" charset="0"/>
                        </a:rPr>
                        <a:t>Highly reliable</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a:effectLst/>
                          <a:latin typeface="Open Sans" panose="020B0606030504020204" pitchFamily="34" charset="0"/>
                          <a:ea typeface="Open Sans" panose="020B0606030504020204" pitchFamily="34" charset="0"/>
                          <a:cs typeface="Open Sans" panose="020B0606030504020204" pitchFamily="34" charset="0"/>
                        </a:rPr>
                        <a:t>Unreliable</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1116560"/>
                  </a:ext>
                </a:extLst>
              </a:tr>
              <a:tr h="1269796">
                <a:tc>
                  <a:txBody>
                    <a:bodyPr/>
                    <a:lstStyle/>
                    <a:p>
                      <a:pPr marL="180000" algn="l" fontAlgn="t">
                        <a:spcAft>
                          <a:spcPts val="1000"/>
                        </a:spcAft>
                      </a:pPr>
                      <a:r>
                        <a:rPr lang="en-PH" sz="4400" b="1">
                          <a:effectLst/>
                          <a:latin typeface="Open Sans" panose="020B0606030504020204" pitchFamily="34" charset="0"/>
                          <a:ea typeface="Open Sans" panose="020B0606030504020204" pitchFamily="34" charset="0"/>
                          <a:cs typeface="Open Sans" panose="020B0606030504020204" pitchFamily="34" charset="0"/>
                        </a:rPr>
                        <a:t>Category</a:t>
                      </a:r>
                      <a:endParaRPr lang="en-PH" sz="44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dirty="0">
                          <a:effectLst/>
                          <a:latin typeface="Open Sans" panose="020B0606030504020204" pitchFamily="34" charset="0"/>
                          <a:ea typeface="Open Sans" panose="020B0606030504020204" pitchFamily="34" charset="0"/>
                          <a:cs typeface="Open Sans" panose="020B0606030504020204" pitchFamily="34" charset="0"/>
                        </a:rPr>
                        <a:t>Stream of Data</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a:effectLst/>
                          <a:latin typeface="Open Sans" panose="020B0606030504020204" pitchFamily="34" charset="0"/>
                          <a:ea typeface="Open Sans" panose="020B0606030504020204" pitchFamily="34" charset="0"/>
                          <a:cs typeface="Open Sans" panose="020B0606030504020204" pitchFamily="34" charset="0"/>
                        </a:rPr>
                        <a:t>Datagram (or Data Packet)</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1306180"/>
                  </a:ext>
                </a:extLst>
              </a:tr>
              <a:tr h="1269796">
                <a:tc>
                  <a:txBody>
                    <a:bodyPr/>
                    <a:lstStyle/>
                    <a:p>
                      <a:pPr marL="180000" algn="l" fontAlgn="t">
                        <a:spcAft>
                          <a:spcPts val="1000"/>
                        </a:spcAft>
                      </a:pPr>
                      <a:r>
                        <a:rPr lang="en-PH" sz="4400" b="1">
                          <a:effectLst/>
                          <a:latin typeface="Open Sans" panose="020B0606030504020204" pitchFamily="34" charset="0"/>
                          <a:ea typeface="Open Sans" panose="020B0606030504020204" pitchFamily="34" charset="0"/>
                          <a:cs typeface="Open Sans" panose="020B0606030504020204" pitchFamily="34" charset="0"/>
                        </a:rPr>
                        <a:t>Error Checking</a:t>
                      </a:r>
                      <a:endParaRPr lang="en-PH" sz="44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dirty="0">
                          <a:effectLst/>
                          <a:latin typeface="Open Sans" panose="020B0606030504020204" pitchFamily="34" charset="0"/>
                          <a:ea typeface="Open Sans" panose="020B0606030504020204" pitchFamily="34" charset="0"/>
                          <a:cs typeface="Open Sans" panose="020B0606030504020204" pitchFamily="34" charset="0"/>
                        </a:rPr>
                        <a:t>Yes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a:effectLst/>
                          <a:latin typeface="Open Sans" panose="020B0606030504020204" pitchFamily="34" charset="0"/>
                          <a:ea typeface="Open Sans" panose="020B0606030504020204" pitchFamily="34" charset="0"/>
                          <a:cs typeface="Open Sans" panose="020B0606030504020204" pitchFamily="34" charset="0"/>
                        </a:rPr>
                        <a:t>No</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5315173"/>
                  </a:ext>
                </a:extLst>
              </a:tr>
              <a:tr h="1269796">
                <a:tc>
                  <a:txBody>
                    <a:bodyPr/>
                    <a:lstStyle/>
                    <a:p>
                      <a:pPr marL="180000" algn="l" fontAlgn="t">
                        <a:spcAft>
                          <a:spcPts val="1000"/>
                        </a:spcAft>
                      </a:pPr>
                      <a:r>
                        <a:rPr lang="en-PH" sz="4400" b="1">
                          <a:effectLst/>
                          <a:latin typeface="Open Sans" panose="020B0606030504020204" pitchFamily="34" charset="0"/>
                          <a:ea typeface="Open Sans" panose="020B0606030504020204" pitchFamily="34" charset="0"/>
                          <a:cs typeface="Open Sans" panose="020B0606030504020204" pitchFamily="34" charset="0"/>
                        </a:rPr>
                        <a:t>Overhead</a:t>
                      </a:r>
                      <a:endParaRPr lang="en-PH" sz="44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a:effectLst/>
                          <a:latin typeface="Open Sans" panose="020B0606030504020204" pitchFamily="34" charset="0"/>
                          <a:ea typeface="Open Sans" panose="020B0606030504020204" pitchFamily="34" charset="0"/>
                          <a:cs typeface="Open Sans" panose="020B0606030504020204" pitchFamily="34" charset="0"/>
                        </a:rPr>
                        <a:t>Higher</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dirty="0">
                          <a:effectLst/>
                          <a:latin typeface="Open Sans" panose="020B0606030504020204" pitchFamily="34" charset="0"/>
                          <a:ea typeface="Open Sans" panose="020B0606030504020204" pitchFamily="34" charset="0"/>
                          <a:cs typeface="Open Sans" panose="020B0606030504020204" pitchFamily="34" charset="0"/>
                        </a:rPr>
                        <a:t>Lower</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92880278"/>
                  </a:ext>
                </a:extLst>
              </a:tr>
              <a:tr h="1269796">
                <a:tc>
                  <a:txBody>
                    <a:bodyPr/>
                    <a:lstStyle/>
                    <a:p>
                      <a:pPr marL="180000" algn="l" fontAlgn="t">
                        <a:spcAft>
                          <a:spcPts val="1000"/>
                        </a:spcAft>
                      </a:pPr>
                      <a:r>
                        <a:rPr lang="en-PH" sz="4400" b="1">
                          <a:effectLst/>
                          <a:latin typeface="Open Sans" panose="020B0606030504020204" pitchFamily="34" charset="0"/>
                          <a:ea typeface="Open Sans" panose="020B0606030504020204" pitchFamily="34" charset="0"/>
                          <a:cs typeface="Open Sans" panose="020B0606030504020204" pitchFamily="34" charset="0"/>
                        </a:rPr>
                        <a:t>Speed</a:t>
                      </a:r>
                      <a:endParaRPr lang="en-PH" sz="44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a:effectLst/>
                          <a:latin typeface="Open Sans" panose="020B0606030504020204" pitchFamily="34" charset="0"/>
                          <a:ea typeface="Open Sans" panose="020B0606030504020204" pitchFamily="34" charset="0"/>
                          <a:cs typeface="Open Sans" panose="020B0606030504020204" pitchFamily="34" charset="0"/>
                        </a:rPr>
                        <a:t>Slower</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PH" sz="4400" dirty="0">
                          <a:effectLst/>
                          <a:latin typeface="Open Sans" panose="020B0606030504020204" pitchFamily="34" charset="0"/>
                          <a:ea typeface="Open Sans" panose="020B0606030504020204" pitchFamily="34" charset="0"/>
                          <a:cs typeface="Open Sans" panose="020B0606030504020204" pitchFamily="34" charset="0"/>
                        </a:rPr>
                        <a:t>Faster</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9489160"/>
                  </a:ext>
                </a:extLst>
              </a:tr>
              <a:tr h="1641497">
                <a:tc>
                  <a:txBody>
                    <a:bodyPr/>
                    <a:lstStyle/>
                    <a:p>
                      <a:pPr marL="180000" algn="l" fontAlgn="t">
                        <a:spcAft>
                          <a:spcPts val="1000"/>
                        </a:spcAft>
                      </a:pPr>
                      <a:r>
                        <a:rPr lang="en-PH" sz="4400" b="1">
                          <a:effectLst/>
                          <a:latin typeface="Open Sans" panose="020B0606030504020204" pitchFamily="34" charset="0"/>
                          <a:ea typeface="Open Sans" panose="020B0606030504020204" pitchFamily="34" charset="0"/>
                          <a:cs typeface="Open Sans" panose="020B0606030504020204" pitchFamily="34" charset="0"/>
                        </a:rPr>
                        <a:t>Use Cases</a:t>
                      </a:r>
                      <a:endParaRPr lang="en-PH" sz="4400">
                        <a:effectLst/>
                        <a:latin typeface="Open Sans" panose="020B0606030504020204" pitchFamily="34" charset="0"/>
                        <a:ea typeface="Open Sans" panose="020B0606030504020204" pitchFamily="34" charset="0"/>
                        <a:cs typeface="Open Sans" panose="020B0606030504020204" pitchFamily="34" charset="0"/>
                      </a:endParaRP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US" sz="4400">
                          <a:effectLst/>
                          <a:latin typeface="Open Sans" panose="020B0606030504020204" pitchFamily="34" charset="0"/>
                          <a:ea typeface="Open Sans" panose="020B0606030504020204" pitchFamily="34" charset="0"/>
                          <a:cs typeface="Open Sans" panose="020B0606030504020204" pitchFamily="34" charset="0"/>
                        </a:rPr>
                        <a:t>Web browsing, email, file transfer</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algn="l" fontAlgn="t">
                        <a:spcAft>
                          <a:spcPts val="1000"/>
                        </a:spcAft>
                      </a:pPr>
                      <a:r>
                        <a:rPr lang="en-US" sz="4400" dirty="0">
                          <a:effectLst/>
                          <a:latin typeface="Open Sans" panose="020B0606030504020204" pitchFamily="34" charset="0"/>
                          <a:ea typeface="Open Sans" panose="020B0606030504020204" pitchFamily="34" charset="0"/>
                          <a:cs typeface="Open Sans" panose="020B0606030504020204" pitchFamily="34" charset="0"/>
                        </a:rPr>
                        <a:t>online gaming, streaming media, voice/video over IP, real-time data feeds</a:t>
                      </a:r>
                    </a:p>
                  </a:txBody>
                  <a:tcPr marL="63500" marR="63500" marT="44450" marB="4445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02354078"/>
                  </a:ext>
                </a:extLst>
              </a:tr>
            </a:tbl>
          </a:graphicData>
        </a:graphic>
      </p:graphicFrame>
    </p:spTree>
    <p:extLst>
      <p:ext uri="{BB962C8B-B14F-4D97-AF65-F5344CB8AC3E}">
        <p14:creationId xmlns:p14="http://schemas.microsoft.com/office/powerpoint/2010/main" val="27388973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43553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TCP/IP</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TCP IP describes both the networking and data transport layers used.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refers to using the TCP protocol for transferring data, over a network of IP addresses.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Two applications running on the same host can still use TCP IP to communicate with each other.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the client and server are on the same host, usually the IP address, 127.0.0.1, which is also referred to as the local host, is used to identify the host.</a:t>
            </a:r>
          </a:p>
        </p:txBody>
      </p:sp>
    </p:spTree>
    <p:extLst>
      <p:ext uri="{BB962C8B-B14F-4D97-AF65-F5344CB8AC3E}">
        <p14:creationId xmlns:p14="http://schemas.microsoft.com/office/powerpoint/2010/main" val="37969287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9621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Networking packages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17335499" cy="11880176"/>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Networking types can be split roughly into two groups, low level APIs, which work with sockets and network addresses, and high level API types, that abstract connectivity, with the use of such types as URLs, Http Connections, and Http Clients.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the </a:t>
            </a:r>
            <a:r>
              <a:rPr lang="en-US" sz="6400" dirty="0" err="1">
                <a:latin typeface="Open Sans" panose="020B0606030504020204" pitchFamily="34" charset="0"/>
                <a:ea typeface="Open Sans" panose="020B0606030504020204" pitchFamily="34" charset="0"/>
                <a:cs typeface="Open Sans" panose="020B0606030504020204" pitchFamily="34" charset="0"/>
              </a:rPr>
              <a:t>java.nio</a:t>
            </a:r>
            <a:r>
              <a:rPr lang="en-US" sz="6400" dirty="0">
                <a:latin typeface="Open Sans" panose="020B0606030504020204" pitchFamily="34" charset="0"/>
                <a:ea typeface="Open Sans" panose="020B0606030504020204" pitchFamily="34" charset="0"/>
                <a:cs typeface="Open Sans" panose="020B0606030504020204" pitchFamily="34" charset="0"/>
              </a:rPr>
              <a:t> package offers an alternative communication mechanism, in the form of channels.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using the low level API, you have to be more aware of networking concepts.</a:t>
            </a:r>
          </a:p>
        </p:txBody>
      </p:sp>
      <p:pic>
        <p:nvPicPr>
          <p:cNvPr id="3" name="Picture 2" descr="A screenshot of several different types of networking&#10;&#10;Description automatically generated">
            <a:extLst>
              <a:ext uri="{FF2B5EF4-FFF2-40B4-BE49-F238E27FC236}">
                <a16:creationId xmlns:a16="http://schemas.microsoft.com/office/drawing/2014/main" id="{3B4A641F-D461-AA7F-372B-08C14E869EC1}"/>
              </a:ext>
            </a:extLst>
          </p:cNvPr>
          <p:cNvPicPr>
            <a:picLocks noChangeAspect="1"/>
          </p:cNvPicPr>
          <p:nvPr/>
        </p:nvPicPr>
        <p:blipFill rotWithShape="1">
          <a:blip r:embed="rId4">
            <a:extLst>
              <a:ext uri="{28A0092B-C50C-407E-A947-70E740481C1C}">
                <a14:useLocalDpi xmlns:a14="http://schemas.microsoft.com/office/drawing/2010/main" val="0"/>
              </a:ext>
            </a:extLst>
          </a:blip>
          <a:srcRect l="3369" r="3653" b="2728"/>
          <a:stretch/>
        </p:blipFill>
        <p:spPr>
          <a:xfrm>
            <a:off x="18633989" y="4285904"/>
            <a:ext cx="17101179" cy="13484782"/>
          </a:xfrm>
          <a:prstGeom prst="rect">
            <a:avLst/>
          </a:prstGeom>
        </p:spPr>
      </p:pic>
    </p:spTree>
    <p:extLst>
      <p:ext uri="{BB962C8B-B14F-4D97-AF65-F5344CB8AC3E}">
        <p14:creationId xmlns:p14="http://schemas.microsoft.com/office/powerpoint/2010/main" val="416035837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0638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Sockets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using the low level networking API, you'll use sockets to establish connections, send requests, and receive </a:t>
            </a:r>
            <a:r>
              <a:rPr lang="en-US" sz="6400">
                <a:latin typeface="Open Sans" panose="020B0606030504020204" pitchFamily="34" charset="0"/>
                <a:ea typeface="Open Sans" panose="020B0606030504020204" pitchFamily="34" charset="0"/>
                <a:cs typeface="Open Sans" panose="020B0606030504020204" pitchFamily="34" charset="0"/>
              </a:rPr>
              <a:t>responses.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socket is one end point of the two-way connection.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client will have a socket, and the server will also have a socket.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you have multiple clients connecting to the same server, they'll use the same port, but each client will have its own socket.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use the Socket class for the client socket, and the </a:t>
            </a:r>
            <a:r>
              <a:rPr lang="en-US" sz="6400" dirty="0" err="1">
                <a:latin typeface="Open Sans" panose="020B0606030504020204" pitchFamily="34" charset="0"/>
                <a:ea typeface="Open Sans" panose="020B0606030504020204" pitchFamily="34" charset="0"/>
                <a:cs typeface="Open Sans" panose="020B0606030504020204" pitchFamily="34" charset="0"/>
              </a:rPr>
              <a:t>ServerSocket</a:t>
            </a:r>
            <a:r>
              <a:rPr lang="en-US" sz="6400" dirty="0">
                <a:latin typeface="Open Sans" panose="020B0606030504020204" pitchFamily="34" charset="0"/>
                <a:ea typeface="Open Sans" panose="020B0606030504020204" pitchFamily="34" charset="0"/>
                <a:cs typeface="Open Sans" panose="020B0606030504020204" pitchFamily="34" charset="0"/>
              </a:rPr>
              <a:t> class for the server socket.</a:t>
            </a:r>
          </a:p>
        </p:txBody>
      </p:sp>
    </p:spTree>
    <p:extLst>
      <p:ext uri="{BB962C8B-B14F-4D97-AF65-F5344CB8AC3E}">
        <p14:creationId xmlns:p14="http://schemas.microsoft.com/office/powerpoint/2010/main" val="46101908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616995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Overview</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Since we're talking about networking, we're going to have to write two applications to demonstrate how to do networking coding.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application will be the server, and the other will be the </a:t>
            </a:r>
            <a:r>
              <a:rPr lang="en-US" sz="6400">
                <a:latin typeface="Open Sans" panose="020B0606030504020204" pitchFamily="34" charset="0"/>
                <a:ea typeface="Open Sans" panose="020B0606030504020204" pitchFamily="34" charset="0"/>
                <a:cs typeface="Open Sans" panose="020B0606030504020204" pitchFamily="34" charset="0"/>
              </a:rPr>
              <a:t>client.</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907233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590085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500" dirty="0">
                <a:latin typeface="Open Sans" panose="020B0606030504020204" pitchFamily="34" charset="0"/>
                <a:ea typeface="Open Sans" panose="020B0606030504020204" pitchFamily="34" charset="0"/>
                <a:cs typeface="Open Sans" panose="020B0606030504020204" pitchFamily="34" charset="0"/>
              </a:rPr>
              <a:t>Why is networking important in software development?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Important reasons for networking: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Data Communication, allowing applications to exchange data in real-time, between users and systems.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Distributed Systems, allowing applications to be deployed across many servers.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Foundational for Internet and Cloud Computing.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Enables Remote Access, and Control, to distributed systems.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Enables communication between applications, through the use of APIs and Web Services.</a:t>
            </a:r>
          </a:p>
        </p:txBody>
      </p:sp>
    </p:spTree>
    <p:extLst>
      <p:ext uri="{BB962C8B-B14F-4D97-AF65-F5344CB8AC3E}">
        <p14:creationId xmlns:p14="http://schemas.microsoft.com/office/powerpoint/2010/main" val="302797019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8700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Private Network (Intranet)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Computers may also communicate across a private network, also known as an intranet.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fact, that's where networking actually began, and intranets are still common today in business.</a:t>
            </a:r>
          </a:p>
        </p:txBody>
      </p:sp>
    </p:spTree>
    <p:extLst>
      <p:ext uri="{BB962C8B-B14F-4D97-AF65-F5344CB8AC3E}">
        <p14:creationId xmlns:p14="http://schemas.microsoft.com/office/powerpoint/2010/main" val="89985622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591347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Host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host refers to any hardware device capable of participating in network communication.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common networking configuration that you've probably heard of is client server.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that one or more hosts on the network are acting as servers, and the other hosts are clients that connect to the server.</a:t>
            </a:r>
          </a:p>
        </p:txBody>
      </p:sp>
    </p:spTree>
    <p:extLst>
      <p:ext uri="{BB962C8B-B14F-4D97-AF65-F5344CB8AC3E}">
        <p14:creationId xmlns:p14="http://schemas.microsoft.com/office/powerpoint/2010/main" val="16202413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07327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client?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Clients are end-user devices or applications, that request services or resources from servers.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initiate communication with the servers, and rely on them, to fulfill specific requests.</a:t>
            </a:r>
          </a:p>
        </p:txBody>
      </p:sp>
    </p:spTree>
    <p:extLst>
      <p:ext uri="{BB962C8B-B14F-4D97-AF65-F5344CB8AC3E}">
        <p14:creationId xmlns:p14="http://schemas.microsoft.com/office/powerpoint/2010/main" val="91537415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63752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server?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Servers are usually powerful computers or software applications, that provide services or resources to clients.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They listen for incoming requests from clients, process those requests, and respond with the appropriate data or action.</a:t>
            </a:r>
          </a:p>
        </p:txBody>
      </p:sp>
    </p:spTree>
    <p:extLst>
      <p:ext uri="{BB962C8B-B14F-4D97-AF65-F5344CB8AC3E}">
        <p14:creationId xmlns:p14="http://schemas.microsoft.com/office/powerpoint/2010/main" val="5432307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02123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What's a client-server model?</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Communication between the user's devices, and servers responding to their requests, is called the client-server model.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a very common networking model, used in many different applications, including web applications, email, file sharing and gaming.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Web browsing is a classic example, where the web browser (the client) sends requests to web servers, and the servers respond by sending back web pages, images, or other resources.</a:t>
            </a:r>
          </a:p>
        </p:txBody>
      </p:sp>
    </p:spTree>
    <p:extLst>
      <p:ext uri="{BB962C8B-B14F-4D97-AF65-F5344CB8AC3E}">
        <p14:creationId xmlns:p14="http://schemas.microsoft.com/office/powerpoint/2010/main" val="28697083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200235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Client-server applications can run on a single host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As I mentioned, you can have a client server interaction on the same host.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the MySQL database comes with software we've been using called MySQL Workbench.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workbench is the client, and it connects to the MySQL database server on that local host.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could also connect remotely to another server if needed as well.</a:t>
            </a:r>
          </a:p>
        </p:txBody>
      </p:sp>
    </p:spTree>
    <p:extLst>
      <p:ext uri="{BB962C8B-B14F-4D97-AF65-F5344CB8AC3E}">
        <p14:creationId xmlns:p14="http://schemas.microsoft.com/office/powerpoint/2010/main" val="413755754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844528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How do the client and server communicate?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Networking Terminology</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Clients and Servers communicate through several layers </a:t>
            </a:r>
            <a:r>
              <a:rPr lang="en-US" sz="6400">
                <a:latin typeface="Open Sans" panose="020B0606030504020204" pitchFamily="34" charset="0"/>
                <a:ea typeface="Open Sans" panose="020B0606030504020204" pitchFamily="34" charset="0"/>
                <a:cs typeface="Open Sans" panose="020B0606030504020204" pitchFamily="34" charset="0"/>
              </a:rPr>
              <a:t>of protocols.</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lowest level is the network layer, which uses addresses to facilitate network communication.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top of this, is the data transport layer.</a:t>
            </a:r>
          </a:p>
        </p:txBody>
      </p:sp>
    </p:spTree>
    <p:extLst>
      <p:ext uri="{BB962C8B-B14F-4D97-AF65-F5344CB8AC3E}">
        <p14:creationId xmlns:p14="http://schemas.microsoft.com/office/powerpoint/2010/main" val="208451870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628</TotalTime>
  <Words>1347</Words>
  <Application>Microsoft Office PowerPoint</Application>
  <PresentationFormat>Custom</PresentationFormat>
  <Paragraphs>140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170</cp:revision>
  <dcterms:modified xsi:type="dcterms:W3CDTF">2024-03-08T01:49:26Z</dcterms:modified>
</cp:coreProperties>
</file>