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69aad83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369aad83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369aad830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369aad83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369aad83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369aad83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77bce29e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77bce29e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77bce29e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77bce29e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77bce29e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77bce29e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77bce29e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77bce29e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77bce29e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77bce29e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369aad83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369aad8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369aad8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369aad8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369aad83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369aad83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369aad83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369aad83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Chess of Champions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Ethan Luong, Eldin Vujic, Victor Fong</a:t>
            </a:r>
            <a:endParaRPr/>
          </a:p>
          <a:p>
            <a:pPr indent="0" lvl="0" marL="0" rtl="0" algn="ctr">
              <a:spcBef>
                <a:spcPts val="0"/>
              </a:spcBef>
              <a:spcAft>
                <a:spcPts val="0"/>
              </a:spcAft>
              <a:buNone/>
            </a:pPr>
            <a:r>
              <a:rPr lang="en"/>
              <a:t>Group 28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a:p>
            <a:pPr indent="0" lvl="0" marL="0" rtl="0" algn="l">
              <a:spcBef>
                <a:spcPts val="0"/>
              </a:spcBef>
              <a:spcAft>
                <a:spcPts val="0"/>
              </a:spcAft>
              <a:buNone/>
            </a:pPr>
            <a:r>
              <a:t/>
            </a:r>
            <a:endParaRPr/>
          </a:p>
        </p:txBody>
      </p:sp>
      <p:sp>
        <p:nvSpPr>
          <p:cNvPr id="135" name="Google Shape;135;p22"/>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Diagram - Player Class</a:t>
            </a:r>
            <a:endParaRPr b="1"/>
          </a:p>
          <a:p>
            <a:pPr indent="0" lvl="0" marL="0" rtl="0" algn="l">
              <a:spcBef>
                <a:spcPts val="0"/>
              </a:spcBef>
              <a:spcAft>
                <a:spcPts val="0"/>
              </a:spcAft>
              <a:buNone/>
            </a:pPr>
            <a:r>
              <a:t/>
            </a:r>
            <a:endParaRPr b="1"/>
          </a:p>
        </p:txBody>
      </p:sp>
      <p:sp>
        <p:nvSpPr>
          <p:cNvPr id="136" name="Google Shape;136;p22"/>
          <p:cNvSpPr txBox="1"/>
          <p:nvPr/>
        </p:nvSpPr>
        <p:spPr>
          <a:xfrm>
            <a:off x="473950" y="2981050"/>
            <a:ext cx="3000000" cy="14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A Player is any person or AI that can manipulate the pieces on the board. Aside from use of AI, this is typically a User.</a:t>
            </a:r>
            <a:endParaRPr/>
          </a:p>
        </p:txBody>
      </p:sp>
      <p:pic>
        <p:nvPicPr>
          <p:cNvPr id="137" name="Google Shape;137;p22"/>
          <p:cNvPicPr preferRelativeResize="0"/>
          <p:nvPr/>
        </p:nvPicPr>
        <p:blipFill>
          <a:blip r:embed="rId3">
            <a:alphaModFix/>
          </a:blip>
          <a:stretch>
            <a:fillRect/>
          </a:stretch>
        </p:blipFill>
        <p:spPr>
          <a:xfrm>
            <a:off x="4572000" y="1083962"/>
            <a:ext cx="4571999" cy="31488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a:p>
            <a:pPr indent="0" lvl="0" marL="0" rtl="0" algn="l">
              <a:spcBef>
                <a:spcPts val="0"/>
              </a:spcBef>
              <a:spcAft>
                <a:spcPts val="0"/>
              </a:spcAft>
              <a:buNone/>
            </a:pPr>
            <a:r>
              <a:t/>
            </a:r>
            <a:endParaRPr/>
          </a:p>
        </p:txBody>
      </p:sp>
      <p:sp>
        <p:nvSpPr>
          <p:cNvPr id="143" name="Google Shape;143;p23"/>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Diagram - Move Class</a:t>
            </a:r>
            <a:endParaRPr b="1"/>
          </a:p>
          <a:p>
            <a:pPr indent="0" lvl="0" marL="0" rtl="0" algn="l">
              <a:spcBef>
                <a:spcPts val="0"/>
              </a:spcBef>
              <a:spcAft>
                <a:spcPts val="0"/>
              </a:spcAft>
              <a:buNone/>
            </a:pPr>
            <a:r>
              <a:t/>
            </a:r>
            <a:endParaRPr b="1"/>
          </a:p>
        </p:txBody>
      </p:sp>
      <p:sp>
        <p:nvSpPr>
          <p:cNvPr id="144" name="Google Shape;144;p23"/>
          <p:cNvSpPr txBox="1"/>
          <p:nvPr/>
        </p:nvSpPr>
        <p:spPr>
          <a:xfrm>
            <a:off x="473950" y="2981050"/>
            <a:ext cx="3000000" cy="14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A Move corresponds is an encapsulation of the information necessary to compute a given action that a player may want to accomplish during their turn.</a:t>
            </a:r>
            <a:endParaRPr/>
          </a:p>
        </p:txBody>
      </p:sp>
      <p:pic>
        <p:nvPicPr>
          <p:cNvPr id="145" name="Google Shape;145;p23"/>
          <p:cNvPicPr preferRelativeResize="0"/>
          <p:nvPr/>
        </p:nvPicPr>
        <p:blipFill>
          <a:blip r:embed="rId3">
            <a:alphaModFix/>
          </a:blip>
          <a:stretch>
            <a:fillRect/>
          </a:stretch>
        </p:blipFill>
        <p:spPr>
          <a:xfrm>
            <a:off x="4572000" y="1426865"/>
            <a:ext cx="4572001" cy="24230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a:p>
            <a:pPr indent="0" lvl="0" marL="0" rtl="0" algn="l">
              <a:spcBef>
                <a:spcPts val="0"/>
              </a:spcBef>
              <a:spcAft>
                <a:spcPts val="0"/>
              </a:spcAft>
              <a:buNone/>
            </a:pPr>
            <a:r>
              <a:t/>
            </a:r>
            <a:endParaRPr/>
          </a:p>
        </p:txBody>
      </p:sp>
      <p:sp>
        <p:nvSpPr>
          <p:cNvPr id="151" name="Google Shape;151;p24"/>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Diagram - Match Class</a:t>
            </a:r>
            <a:endParaRPr b="1"/>
          </a:p>
          <a:p>
            <a:pPr indent="0" lvl="0" marL="0" rtl="0" algn="l">
              <a:spcBef>
                <a:spcPts val="0"/>
              </a:spcBef>
              <a:spcAft>
                <a:spcPts val="0"/>
              </a:spcAft>
              <a:buNone/>
            </a:pPr>
            <a:r>
              <a:t/>
            </a:r>
            <a:endParaRPr b="1"/>
          </a:p>
        </p:txBody>
      </p:sp>
      <p:sp>
        <p:nvSpPr>
          <p:cNvPr id="152" name="Google Shape;152;p24"/>
          <p:cNvSpPr txBox="1"/>
          <p:nvPr/>
        </p:nvSpPr>
        <p:spPr>
          <a:xfrm>
            <a:off x="473950" y="2981050"/>
            <a:ext cx="3000000" cy="14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The match is the active game that is played, serving as the interface for players to manipulate the board and its pieces</a:t>
            </a:r>
            <a:r>
              <a:rPr lang="en" sz="1300">
                <a:solidFill>
                  <a:srgbClr val="FFFFFF"/>
                </a:solidFill>
                <a:latin typeface="Roboto"/>
                <a:ea typeface="Roboto"/>
                <a:cs typeface="Roboto"/>
                <a:sym typeface="Roboto"/>
              </a:rPr>
              <a:t>.</a:t>
            </a:r>
            <a:endParaRPr/>
          </a:p>
        </p:txBody>
      </p:sp>
      <p:pic>
        <p:nvPicPr>
          <p:cNvPr id="153" name="Google Shape;153;p24"/>
          <p:cNvPicPr preferRelativeResize="0"/>
          <p:nvPr/>
        </p:nvPicPr>
        <p:blipFill>
          <a:blip r:embed="rId3">
            <a:alphaModFix/>
          </a:blip>
          <a:stretch>
            <a:fillRect/>
          </a:stretch>
        </p:blipFill>
        <p:spPr>
          <a:xfrm>
            <a:off x="4572000" y="799101"/>
            <a:ext cx="4571999" cy="37516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Decomposition</a:t>
            </a:r>
            <a:endParaRPr/>
          </a:p>
        </p:txBody>
      </p:sp>
      <p:pic>
        <p:nvPicPr>
          <p:cNvPr id="159" name="Google Shape;159;p25"/>
          <p:cNvPicPr preferRelativeResize="0"/>
          <p:nvPr/>
        </p:nvPicPr>
        <p:blipFill>
          <a:blip r:embed="rId3">
            <a:alphaModFix/>
          </a:blip>
          <a:stretch>
            <a:fillRect/>
          </a:stretch>
        </p:blipFill>
        <p:spPr>
          <a:xfrm>
            <a:off x="2092801" y="1543000"/>
            <a:ext cx="4192375" cy="333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500"/>
              <a:t>Chess of champions is an idea to incorporate elements of modern MOBA games into the traditional game of chess. The primary changes made will be to the board, the pieces, and the win condition. Another  important part of this game is that players will be able to play against others online with the option to play casually or competitively.</a:t>
            </a:r>
            <a:endParaRPr sz="1500"/>
          </a:p>
        </p:txBody>
      </p:sp>
      <p:pic>
        <p:nvPicPr>
          <p:cNvPr descr="Chess.com - Play Chess Online - Free Games" id="72" name="Google Shape;72;p14"/>
          <p:cNvPicPr preferRelativeResize="0"/>
          <p:nvPr/>
        </p:nvPicPr>
        <p:blipFill>
          <a:blip r:embed="rId3">
            <a:alphaModFix/>
          </a:blip>
          <a:stretch>
            <a:fillRect/>
          </a:stretch>
        </p:blipFill>
        <p:spPr>
          <a:xfrm>
            <a:off x="632563" y="1312138"/>
            <a:ext cx="1588425" cy="1588425"/>
          </a:xfrm>
          <a:prstGeom prst="rect">
            <a:avLst/>
          </a:prstGeom>
          <a:noFill/>
          <a:ln>
            <a:noFill/>
          </a:ln>
        </p:spPr>
      </p:pic>
      <p:pic>
        <p:nvPicPr>
          <p:cNvPr descr="I think the new &quot;Victory/Defeat&quot; screen should be reverted or changed, or  at least just a bit. : leagueoflegends" id="73" name="Google Shape;73;p14"/>
          <p:cNvPicPr preferRelativeResize="0"/>
          <p:nvPr/>
        </p:nvPicPr>
        <p:blipFill>
          <a:blip r:embed="rId4">
            <a:alphaModFix/>
          </a:blip>
          <a:stretch>
            <a:fillRect/>
          </a:stretch>
        </p:blipFill>
        <p:spPr>
          <a:xfrm>
            <a:off x="418775" y="3404375"/>
            <a:ext cx="2016000" cy="148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79" name="Google Shape;79;p15"/>
          <p:cNvSpPr txBox="1"/>
          <p:nvPr/>
        </p:nvSpPr>
        <p:spPr>
          <a:xfrm>
            <a:off x="332725" y="1521750"/>
            <a:ext cx="8478600" cy="315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oboto"/>
                <a:ea typeface="Roboto"/>
                <a:cs typeface="Roboto"/>
                <a:sym typeface="Roboto"/>
              </a:rPr>
              <a:t>Our requirements are focused on…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Server stability</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UI Usability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Longevity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Account data</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pic>
        <p:nvPicPr>
          <p:cNvPr id="80" name="Google Shape;80;p15"/>
          <p:cNvPicPr preferRelativeResize="0"/>
          <p:nvPr/>
        </p:nvPicPr>
        <p:blipFill>
          <a:blip r:embed="rId3">
            <a:alphaModFix/>
          </a:blip>
          <a:stretch>
            <a:fillRect/>
          </a:stretch>
        </p:blipFill>
        <p:spPr>
          <a:xfrm>
            <a:off x="4147700" y="2145925"/>
            <a:ext cx="3937750" cy="236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86" name="Google Shape;86;p16"/>
          <p:cNvSpPr txBox="1"/>
          <p:nvPr/>
        </p:nvSpPr>
        <p:spPr>
          <a:xfrm>
            <a:off x="261250" y="1521750"/>
            <a:ext cx="8520600" cy="315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Allow up to thousands of players to access the server at any given time.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Logging into a Game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Creating account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Buying Skins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Buy DLC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Access different menus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Log out of the game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Have different testing phases:</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 Closed Alpha</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 Closed Beta</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 Open Beta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 test all of these test cases we will be using a AI testing service which will provide us information if the test either passed/failed. Which then our administrators will do the final check on the tests.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6222775" y="1997950"/>
            <a:ext cx="2684899" cy="1789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p:txBody>
      </p:sp>
      <p:sp>
        <p:nvSpPr>
          <p:cNvPr id="93" name="Google Shape;93;p17"/>
          <p:cNvSpPr txBox="1"/>
          <p:nvPr>
            <p:ph idx="1" type="subTitle"/>
          </p:nvPr>
        </p:nvSpPr>
        <p:spPr>
          <a:xfrm>
            <a:off x="433600" y="2013600"/>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Design Goals</a:t>
            </a:r>
            <a:endParaRPr sz="2000"/>
          </a:p>
        </p:txBody>
      </p:sp>
      <p:sp>
        <p:nvSpPr>
          <p:cNvPr id="94" name="Google Shape;94;p17"/>
          <p:cNvSpPr txBox="1"/>
          <p:nvPr>
            <p:ph idx="2" type="body"/>
          </p:nvPr>
        </p:nvSpPr>
        <p:spPr>
          <a:xfrm>
            <a:off x="4845400" y="500925"/>
            <a:ext cx="3954000" cy="4111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Our product </a:t>
            </a:r>
            <a:r>
              <a:rPr lang="en" sz="1400"/>
              <a:t>must</a:t>
            </a:r>
            <a:r>
              <a:rPr lang="en" sz="1400"/>
              <a:t> be enjoyable, competitive, and provide players to socialize. </a:t>
            </a:r>
            <a:endParaRPr sz="1400"/>
          </a:p>
          <a:p>
            <a:pPr indent="-317500" lvl="0" marL="457200" rtl="0" algn="l">
              <a:lnSpc>
                <a:spcPct val="115000"/>
              </a:lnSpc>
              <a:spcBef>
                <a:spcPts val="0"/>
              </a:spcBef>
              <a:spcAft>
                <a:spcPts val="0"/>
              </a:spcAft>
              <a:buSzPts val="1400"/>
              <a:buChar char="●"/>
            </a:pPr>
            <a:r>
              <a:rPr lang="en" sz="1400"/>
              <a:t>Anyone can play the game.</a:t>
            </a:r>
            <a:endParaRPr sz="1400"/>
          </a:p>
          <a:p>
            <a:pPr indent="-317500" lvl="0" marL="457200" rtl="0" algn="l">
              <a:lnSpc>
                <a:spcPct val="115000"/>
              </a:lnSpc>
              <a:spcBef>
                <a:spcPts val="0"/>
              </a:spcBef>
              <a:spcAft>
                <a:spcPts val="0"/>
              </a:spcAft>
              <a:buSzPts val="1400"/>
              <a:buChar char="●"/>
            </a:pPr>
            <a:r>
              <a:rPr lang="en" sz="1400"/>
              <a:t>Easy to learn, but hard to master.</a:t>
            </a:r>
            <a:endParaRPr sz="1400"/>
          </a:p>
          <a:p>
            <a:pPr indent="-317500" lvl="0" marL="457200" rtl="0" algn="l">
              <a:lnSpc>
                <a:spcPct val="115000"/>
              </a:lnSpc>
              <a:spcBef>
                <a:spcPts val="0"/>
              </a:spcBef>
              <a:spcAft>
                <a:spcPts val="0"/>
              </a:spcAft>
              <a:buSzPts val="1400"/>
              <a:buChar char="●"/>
            </a:pPr>
            <a:r>
              <a:rPr lang="en" sz="1400"/>
              <a:t>Our product must have adaptability, so the product must constantly be able push updates.</a:t>
            </a:r>
            <a:endParaRPr sz="1400"/>
          </a:p>
          <a:p>
            <a:pPr indent="-317500" lvl="0" marL="457200" rtl="0" algn="l">
              <a:lnSpc>
                <a:spcPct val="115000"/>
              </a:lnSpc>
              <a:spcBef>
                <a:spcPts val="0"/>
              </a:spcBef>
              <a:spcAft>
                <a:spcPts val="0"/>
              </a:spcAft>
              <a:buSzPts val="1400"/>
              <a:buChar char="●"/>
            </a:pPr>
            <a:r>
              <a:rPr lang="en" sz="1400"/>
              <a:t>Our product must have reliability to ensure players don’t experience  system crashes / No loss of their player data.</a:t>
            </a:r>
            <a:endParaRPr sz="1400"/>
          </a:p>
          <a:p>
            <a:pPr indent="-317500" lvl="0" marL="457200" rtl="0" algn="l">
              <a:lnSpc>
                <a:spcPct val="115000"/>
              </a:lnSpc>
              <a:spcBef>
                <a:spcPts val="0"/>
              </a:spcBef>
              <a:spcAft>
                <a:spcPts val="0"/>
              </a:spcAft>
              <a:buSzPts val="1400"/>
              <a:buChar char="●"/>
            </a:pPr>
            <a:r>
              <a:rPr lang="en" sz="1400"/>
              <a:t>Must include optimal performance to ensure there is little to no lag to so that players are able to play the game smoothly.</a:t>
            </a:r>
            <a:endParaRPr sz="1400"/>
          </a:p>
        </p:txBody>
      </p:sp>
      <p:pic>
        <p:nvPicPr>
          <p:cNvPr id="95" name="Google Shape;95;p17"/>
          <p:cNvPicPr preferRelativeResize="0"/>
          <p:nvPr/>
        </p:nvPicPr>
        <p:blipFill>
          <a:blip r:embed="rId3">
            <a:alphaModFix/>
          </a:blip>
          <a:stretch>
            <a:fillRect/>
          </a:stretch>
        </p:blipFill>
        <p:spPr>
          <a:xfrm>
            <a:off x="540937" y="2865251"/>
            <a:ext cx="3245124" cy="182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p:txBody>
      </p:sp>
      <p:sp>
        <p:nvSpPr>
          <p:cNvPr id="101" name="Google Shape;101;p18"/>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Diagram - Login Menu</a:t>
            </a:r>
            <a:r>
              <a:rPr lang="en" u="sng"/>
              <a:t> </a:t>
            </a:r>
            <a:endParaRPr u="sng"/>
          </a:p>
        </p:txBody>
      </p:sp>
      <p:sp>
        <p:nvSpPr>
          <p:cNvPr id="102" name="Google Shape;102;p1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8"/>
          <p:cNvPicPr preferRelativeResize="0"/>
          <p:nvPr/>
        </p:nvPicPr>
        <p:blipFill>
          <a:blip r:embed="rId3">
            <a:alphaModFix/>
          </a:blip>
          <a:stretch>
            <a:fillRect/>
          </a:stretch>
        </p:blipFill>
        <p:spPr>
          <a:xfrm>
            <a:off x="3815438" y="0"/>
            <a:ext cx="5328574" cy="5143500"/>
          </a:xfrm>
          <a:prstGeom prst="rect">
            <a:avLst/>
          </a:prstGeom>
          <a:noFill/>
          <a:ln>
            <a:noFill/>
          </a:ln>
        </p:spPr>
      </p:pic>
      <p:sp>
        <p:nvSpPr>
          <p:cNvPr id="104" name="Google Shape;104;p18"/>
          <p:cNvSpPr txBox="1"/>
          <p:nvPr/>
        </p:nvSpPr>
        <p:spPr>
          <a:xfrm>
            <a:off x="380550" y="3016200"/>
            <a:ext cx="3276900" cy="11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The Login Menu Class allows the user to log into the servers or create a account to access the servers.</a:t>
            </a:r>
            <a:endParaRPr sz="13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a:p>
            <a:pPr indent="0" lvl="0" marL="0" rtl="0" algn="l">
              <a:spcBef>
                <a:spcPts val="0"/>
              </a:spcBef>
              <a:spcAft>
                <a:spcPts val="0"/>
              </a:spcAft>
              <a:buNone/>
            </a:pPr>
            <a:r>
              <a:t/>
            </a:r>
            <a:endParaRPr/>
          </a:p>
        </p:txBody>
      </p:sp>
      <p:sp>
        <p:nvSpPr>
          <p:cNvPr id="110" name="Google Shape;110;p1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Diagram - Main Menu Class</a:t>
            </a:r>
            <a:endParaRPr b="1"/>
          </a:p>
          <a:p>
            <a:pPr indent="0" lvl="0" marL="0" rtl="0" algn="l">
              <a:spcBef>
                <a:spcPts val="0"/>
              </a:spcBef>
              <a:spcAft>
                <a:spcPts val="0"/>
              </a:spcAft>
              <a:buNone/>
            </a:pPr>
            <a:r>
              <a:t/>
            </a:r>
            <a:endParaRPr b="1"/>
          </a:p>
        </p:txBody>
      </p:sp>
      <p:sp>
        <p:nvSpPr>
          <p:cNvPr id="111" name="Google Shape;111;p1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2" name="Google Shape;112;p19"/>
          <p:cNvSpPr txBox="1"/>
          <p:nvPr/>
        </p:nvSpPr>
        <p:spPr>
          <a:xfrm>
            <a:off x="473950" y="2981050"/>
            <a:ext cx="3000000" cy="14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This main menu class is used to navigate throughout the game, whether it is finding a game, contacting support, figuring out the current patch, or accessing your friends list.</a:t>
            </a:r>
            <a:endParaRPr/>
          </a:p>
        </p:txBody>
      </p:sp>
      <p:pic>
        <p:nvPicPr>
          <p:cNvPr id="113" name="Google Shape;113;p19"/>
          <p:cNvPicPr preferRelativeResize="0"/>
          <p:nvPr/>
        </p:nvPicPr>
        <p:blipFill>
          <a:blip r:embed="rId3">
            <a:alphaModFix/>
          </a:blip>
          <a:stretch>
            <a:fillRect/>
          </a:stretch>
        </p:blipFill>
        <p:spPr>
          <a:xfrm>
            <a:off x="4069875" y="-48225"/>
            <a:ext cx="5074126" cy="531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a:p>
            <a:pPr indent="0" lvl="0" marL="0" rtl="0" algn="l">
              <a:spcBef>
                <a:spcPts val="0"/>
              </a:spcBef>
              <a:spcAft>
                <a:spcPts val="0"/>
              </a:spcAft>
              <a:buNone/>
            </a:pPr>
            <a:r>
              <a:t/>
            </a:r>
            <a:endParaRPr/>
          </a:p>
        </p:txBody>
      </p:sp>
      <p:sp>
        <p:nvSpPr>
          <p:cNvPr id="119" name="Google Shape;119;p2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Diagram - Piece Class</a:t>
            </a:r>
            <a:endParaRPr b="1"/>
          </a:p>
          <a:p>
            <a:pPr indent="0" lvl="0" marL="0" rtl="0" algn="l">
              <a:spcBef>
                <a:spcPts val="0"/>
              </a:spcBef>
              <a:spcAft>
                <a:spcPts val="0"/>
              </a:spcAft>
              <a:buNone/>
            </a:pPr>
            <a:r>
              <a:t/>
            </a:r>
            <a:endParaRPr b="1"/>
          </a:p>
        </p:txBody>
      </p:sp>
      <p:sp>
        <p:nvSpPr>
          <p:cNvPr id="120" name="Google Shape;120;p20"/>
          <p:cNvSpPr txBox="1"/>
          <p:nvPr/>
        </p:nvSpPr>
        <p:spPr>
          <a:xfrm>
            <a:off x="473950" y="2981050"/>
            <a:ext cx="3000000" cy="14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A Piece refers to any and all playable characters/pieces of the board, all of which extend the Piece class to implement their own specific functionalities.</a:t>
            </a:r>
            <a:endParaRPr/>
          </a:p>
        </p:txBody>
      </p:sp>
      <p:pic>
        <p:nvPicPr>
          <p:cNvPr id="121" name="Google Shape;121;p20"/>
          <p:cNvPicPr preferRelativeResize="0"/>
          <p:nvPr/>
        </p:nvPicPr>
        <p:blipFill>
          <a:blip r:embed="rId3">
            <a:alphaModFix/>
          </a:blip>
          <a:stretch>
            <a:fillRect/>
          </a:stretch>
        </p:blipFill>
        <p:spPr>
          <a:xfrm>
            <a:off x="4572000" y="454517"/>
            <a:ext cx="4572000" cy="44809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p:txBody>
      </p:sp>
      <p:sp>
        <p:nvSpPr>
          <p:cNvPr id="127" name="Google Shape;127;p2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Diagram - Board Class</a:t>
            </a:r>
            <a:endParaRPr b="1"/>
          </a:p>
          <a:p>
            <a:pPr indent="0" lvl="0" marL="0" rtl="0" algn="l">
              <a:spcBef>
                <a:spcPts val="0"/>
              </a:spcBef>
              <a:spcAft>
                <a:spcPts val="0"/>
              </a:spcAft>
              <a:buNone/>
            </a:pPr>
            <a:r>
              <a:t/>
            </a:r>
            <a:endParaRPr b="1"/>
          </a:p>
        </p:txBody>
      </p:sp>
      <p:sp>
        <p:nvSpPr>
          <p:cNvPr id="128" name="Google Shape;128;p21"/>
          <p:cNvSpPr txBox="1"/>
          <p:nvPr/>
        </p:nvSpPr>
        <p:spPr>
          <a:xfrm>
            <a:off x="473950" y="2981050"/>
            <a:ext cx="3000000" cy="14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The Board is the field in which pieces will battle upon, composed of a </a:t>
            </a:r>
            <a:endParaRPr sz="1300">
              <a:solidFill>
                <a:srgbClr val="FFFFFF"/>
              </a:solidFill>
              <a:latin typeface="Roboto"/>
              <a:ea typeface="Roboto"/>
              <a:cs typeface="Roboto"/>
              <a:sym typeface="Roboto"/>
            </a:endParaRPr>
          </a:p>
          <a:p>
            <a:pPr indent="0" lvl="0" marL="0" rtl="0" algn="l">
              <a:spcBef>
                <a:spcPts val="0"/>
              </a:spcBef>
              <a:spcAft>
                <a:spcPts val="0"/>
              </a:spcAft>
              <a:buNone/>
            </a:pPr>
            <a:r>
              <a:rPr lang="en" sz="1300">
                <a:solidFill>
                  <a:srgbClr val="FFFFFF"/>
                </a:solidFill>
                <a:latin typeface="Roboto"/>
                <a:ea typeface="Roboto"/>
                <a:cs typeface="Roboto"/>
                <a:sym typeface="Roboto"/>
              </a:rPr>
              <a:t>8x8 + </a:t>
            </a:r>
            <a:endParaRPr sz="1300">
              <a:solidFill>
                <a:srgbClr val="FFFFFF"/>
              </a:solidFill>
              <a:latin typeface="Roboto"/>
              <a:ea typeface="Roboto"/>
              <a:cs typeface="Roboto"/>
              <a:sym typeface="Roboto"/>
            </a:endParaRPr>
          </a:p>
          <a:p>
            <a:pPr indent="0" lvl="0" marL="0" rtl="0" algn="l">
              <a:spcBef>
                <a:spcPts val="0"/>
              </a:spcBef>
              <a:spcAft>
                <a:spcPts val="0"/>
              </a:spcAft>
              <a:buNone/>
            </a:pPr>
            <a:r>
              <a:rPr lang="en" sz="1300">
                <a:solidFill>
                  <a:srgbClr val="FFFFFF"/>
                </a:solidFill>
                <a:latin typeface="Roboto"/>
                <a:ea typeface="Roboto"/>
                <a:cs typeface="Roboto"/>
                <a:sym typeface="Roboto"/>
              </a:rPr>
              <a:t>4*(8x3) +</a:t>
            </a:r>
            <a:endParaRPr sz="1300">
              <a:solidFill>
                <a:srgbClr val="FFFFFF"/>
              </a:solidFill>
              <a:latin typeface="Roboto"/>
              <a:ea typeface="Roboto"/>
              <a:cs typeface="Roboto"/>
              <a:sym typeface="Roboto"/>
            </a:endParaRPr>
          </a:p>
          <a:p>
            <a:pPr indent="0" lvl="0" marL="0" rtl="0" algn="l">
              <a:spcBef>
                <a:spcPts val="0"/>
              </a:spcBef>
              <a:spcAft>
                <a:spcPts val="0"/>
              </a:spcAft>
              <a:buNone/>
            </a:pPr>
            <a:r>
              <a:rPr lang="en" sz="1300">
                <a:solidFill>
                  <a:srgbClr val="FFFFFF"/>
                </a:solidFill>
                <a:latin typeface="Roboto"/>
                <a:ea typeface="Roboto"/>
                <a:cs typeface="Roboto"/>
                <a:sym typeface="Roboto"/>
              </a:rPr>
              <a:t>2*4 + </a:t>
            </a:r>
            <a:endParaRPr sz="1300">
              <a:solidFill>
                <a:srgbClr val="FFFFFF"/>
              </a:solidFill>
              <a:latin typeface="Roboto"/>
              <a:ea typeface="Roboto"/>
              <a:cs typeface="Roboto"/>
              <a:sym typeface="Roboto"/>
            </a:endParaRPr>
          </a:p>
          <a:p>
            <a:pPr indent="0" lvl="0" marL="0" rtl="0" algn="l">
              <a:spcBef>
                <a:spcPts val="0"/>
              </a:spcBef>
              <a:spcAft>
                <a:spcPts val="0"/>
              </a:spcAft>
              <a:buNone/>
            </a:pPr>
            <a:r>
              <a:rPr lang="en" sz="1300">
                <a:solidFill>
                  <a:srgbClr val="FFFFFF"/>
                </a:solidFill>
                <a:latin typeface="Roboto"/>
                <a:ea typeface="Roboto"/>
                <a:cs typeface="Roboto"/>
                <a:sym typeface="Roboto"/>
              </a:rPr>
              <a:t>4 grid.</a:t>
            </a:r>
            <a:endParaRPr/>
          </a:p>
        </p:txBody>
      </p:sp>
      <p:pic>
        <p:nvPicPr>
          <p:cNvPr id="129" name="Google Shape;129;p21"/>
          <p:cNvPicPr preferRelativeResize="0"/>
          <p:nvPr/>
        </p:nvPicPr>
        <p:blipFill>
          <a:blip r:embed="rId3">
            <a:alphaModFix/>
          </a:blip>
          <a:stretch>
            <a:fillRect/>
          </a:stretch>
        </p:blipFill>
        <p:spPr>
          <a:xfrm>
            <a:off x="4572000" y="706281"/>
            <a:ext cx="4572000" cy="39481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