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29BE-90D3-453E-BCA3-9C9A36AE1283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7BE-B017-4278-85E3-97FDD798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5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0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43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7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EF71-5C26-79EE-6E5E-306F82C0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43123-55B9-F437-E64F-2829D6F1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8FC4-587F-E6FA-BBCA-865B9EB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12B09-A036-7C08-DB26-FD8D3CD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A54-B5DE-355D-52CD-E7BFCA3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6AB8-16D3-3B7F-0E1D-EC312FC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32D5D-CFBE-956B-2EB9-6B4150F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AA56-9B86-CFA7-ACD8-3C3BB1C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C13B-88BB-46E8-872B-238F1A6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204A4-AC19-ABCA-919F-D64FCA33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2B7F0-85B1-D9B0-4E16-56B73823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4B506E-7B22-3FFB-1D12-190C69D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3E699-C880-5F89-1471-A7B34B26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3F86-3973-8E0C-59DD-E5E3491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09F2-00A8-9814-171A-9171002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B50CB-2D3E-C118-9061-32B204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DB075-B317-5665-642D-5AAA00D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B6FF3-8BA3-8EA5-CC1B-7C3A446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BE1EF-DA87-AFC8-307A-14F85BD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D56E-F0D1-D071-8C38-9DB308E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351-69EB-1019-E3AD-48E62A1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5AEC9-9BE3-555A-2B3F-7A47208D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A0758-73E1-CE6F-3FF4-D68782A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F1617-E44C-FD9B-BE19-51410C3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46E3A-7D55-403C-F549-75F86F8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97E8-AE18-EE08-A4A1-D4A8697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B591-EEBA-01FC-A691-389082B3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F0BBA-9927-2800-D97F-0DFE723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89B9F-69CE-1D1E-123F-BD2FECD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79D5A-8C01-C62F-2728-B1D1BF5B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BC354-578F-8AC9-01FE-36B4A05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3C3A-031F-7173-0770-AB21AB3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08811-24AD-E63C-469D-FE123A3A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9F64E-ACF9-ECF2-6DE6-B7FDA68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3041F-8090-2087-84BA-BF620BA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14D2EA-0971-79B0-598A-E1990D60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9F07C-A01D-95DA-9906-7F8F610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A58F2-6945-7CE3-FBF7-DDB94F1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10A51-B53C-EBCB-A97A-0E22F7B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9841-C986-9FD5-E584-CA07A64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5D1D92-F42C-6FD2-A747-91FD53F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4A082-4400-0641-190A-59B4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452D0-9250-7631-2F10-19DC13C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A1BAB-9BAB-A7E3-7D7B-47DDB36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FD2444-32B9-0237-7B62-1810DB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E8DBF-052D-DB7C-963A-608561F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980D-0F65-F405-A6C8-51218E1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E2D5-A9F4-A7D6-4986-E20A0DA5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763A7-C7A0-3126-2843-21788D5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2A2978-8DB2-784A-AACA-872EAF2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50D9A-3FCB-3219-538E-90E44A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9362A-15F0-F7E4-302A-2528530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1BE3-518B-B7BC-2A49-5AE28C4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7E8C-2E27-E777-F238-B8367C4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D8F301-25F4-746B-FCF1-E9EAFF7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D29F7-E32F-5B28-72FD-AB92396B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3B908-6B7D-F63B-82C8-DD94D07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1684-3530-44A8-35AB-E98909C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463474-D8B1-5F96-5C8A-76D4672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5095-F1D4-50EA-3BA3-3AF3457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34E7E-3CCD-A672-14EC-2AAB4161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2E4-EC72-4332-BBE8-543D85D64276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7AB4-001E-3542-C5D0-D7D4A52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D620E-6A6A-AC43-7708-ABA3F6EB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3-319-10762-2_3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60158"/>
            <a:ext cx="109639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Database: The </a:t>
            </a:r>
            <a:r>
              <a:rPr lang="en-GB" sz="2800" dirty="0" err="1"/>
              <a:t>Guthenberg</a:t>
            </a:r>
            <a:r>
              <a:rPr lang="en-GB" sz="2800" dirty="0"/>
              <a:t> Project (20 books from Children’s Literature)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Started coding on a </a:t>
            </a:r>
            <a:r>
              <a:rPr lang="en-GB" sz="2800" dirty="0" err="1"/>
              <a:t>Jupyter</a:t>
            </a:r>
            <a:r>
              <a:rPr lang="en-GB" sz="2800" dirty="0"/>
              <a:t> Notebook to clean the dataset, split the books into paragraphs and sentences and play around with embeddings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First embedding : Sentence-BERT (cosine similarity = semantic distance)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Next step : Find the mathematical formulation for finding an ordering that minimizes the distance between neighbouring sentences (order 1) and implement it, consider higher orders ?</a:t>
            </a:r>
          </a:p>
        </p:txBody>
      </p:sp>
    </p:spTree>
    <p:extLst>
      <p:ext uri="{BB962C8B-B14F-4D97-AF65-F5344CB8AC3E}">
        <p14:creationId xmlns:p14="http://schemas.microsoft.com/office/powerpoint/2010/main" val="33649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Finished implementation of full end-to-end transformer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Test results: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Started implementing the permutation invariant method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steps : finish to implement permutation invariant method, maybe TSP genetic algorithm, TSP polynomial 1.5-approximation (</a:t>
            </a:r>
            <a:r>
              <a:rPr lang="en-GB" dirty="0" err="1">
                <a:hlinkClick r:id="rId3"/>
              </a:rPr>
              <a:t>Karlin</a:t>
            </a:r>
            <a:r>
              <a:rPr lang="en-GB" dirty="0"/>
              <a:t>), chapter clustering and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243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Finished implementing the permutation invariant method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steps : improve permutation invariant method, maybe TSP genetic algorithm, TSP polynomial 1.5-approximation (</a:t>
            </a:r>
            <a:r>
              <a:rPr lang="en-GB" dirty="0" err="1">
                <a:hlinkClick r:id="rId3"/>
              </a:rPr>
              <a:t>Karlin</a:t>
            </a:r>
            <a:r>
              <a:rPr lang="en-GB" dirty="0"/>
              <a:t>), chapter clustering and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2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Implemented and tested an algorithm that finds a local minimum for the minimal distance ordering problem with circular list of sentences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To test performance, but also if we want to eventually try a full end-to-end transformer network with pages as tokens, we need a loss function for orderings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distance over permutations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𝑠𝑤𝑎𝑝𝑠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Researched on the structure of neural networks and understood the structure of the classifier to implement : a (freeze-)BERT + concatenation to introduce an asymmetry between A and B + linear fully connected +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+ linear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+ sigmoid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Alternative increment algo for minimal distance ordering, find an children’s books author who has some 10-20 books in The Gutenberg Project, better distance on permutations, implement the classifier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blipFill>
                <a:blip r:embed="rId2"/>
                <a:stretch>
                  <a:fillRect l="-890" t="-838" r="-1335" b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Distance measures over permutations : </a:t>
                </a:r>
                <a:r>
                  <a:rPr lang="en-GB" sz="2400" dirty="0">
                    <a:hlinkClick r:id="rId2"/>
                  </a:rPr>
                  <a:t>Article</a:t>
                </a:r>
                <a:r>
                  <a:rPr lang="en-GB" sz="2400" dirty="0"/>
                  <a:t> p373, swap distance looks fine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𝑠𝑤𝑎𝑝𝑠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Implemented and sanity check -&gt; the minimal ordering algorithm improves the swap distance significantly for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 expected, the incremental algorithm for minimal ordering performs better on a solution already good, but way worse on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Database of similar books : 27 books from the “Tom Swift” series by Victor Appleton and added an option to swap back and forth between databases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debug and finetune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),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blipFill>
                <a:blip r:embed="rId3"/>
                <a:stretch>
                  <a:fillRect l="-890" t="-833" b="-1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6203FCEF-5E25-C006-36BE-69DB4AB04216}"/>
              </a:ext>
            </a:extLst>
          </p:cNvPr>
          <p:cNvGrpSpPr/>
          <p:nvPr/>
        </p:nvGrpSpPr>
        <p:grpSpPr>
          <a:xfrm>
            <a:off x="455930" y="1477757"/>
            <a:ext cx="11528716" cy="2987708"/>
            <a:chOff x="455930" y="1477757"/>
            <a:chExt cx="11528716" cy="298770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C0692A0-CAD4-D454-1557-F8548765B6D4}"/>
                </a:ext>
              </a:extLst>
            </p:cNvPr>
            <p:cNvSpPr txBox="1"/>
            <p:nvPr/>
          </p:nvSpPr>
          <p:spPr>
            <a:xfrm>
              <a:off x="4842078" y="1477757"/>
              <a:ext cx="275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Classifier architecture</a:t>
              </a:r>
              <a:endParaRPr lang="fr-F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2AE0A78-08C3-4DD9-B01D-F51918FCB82D}"/>
                </a:ext>
              </a:extLst>
            </p:cNvPr>
            <p:cNvGrpSpPr/>
            <p:nvPr/>
          </p:nvGrpSpPr>
          <p:grpSpPr>
            <a:xfrm>
              <a:off x="455930" y="1926455"/>
              <a:ext cx="11528716" cy="2539010"/>
              <a:chOff x="541539" y="1882067"/>
              <a:chExt cx="11528716" cy="25390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B61398-BD73-6435-6902-5EA063E5116A}"/>
                  </a:ext>
                </a:extLst>
              </p:cNvPr>
              <p:cNvSpPr/>
              <p:nvPr/>
            </p:nvSpPr>
            <p:spPr>
              <a:xfrm>
                <a:off x="541539" y="2032985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A</a:t>
                </a:r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D8C36D-E84B-E9CE-1350-15201A0D1BE5}"/>
                  </a:ext>
                </a:extLst>
              </p:cNvPr>
              <p:cNvSpPr/>
              <p:nvPr/>
            </p:nvSpPr>
            <p:spPr>
              <a:xfrm>
                <a:off x="541539" y="3524434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B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/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/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lèche : droite 32">
                <a:extLst>
                  <a:ext uri="{FF2B5EF4-FFF2-40B4-BE49-F238E27FC236}">
                    <a16:creationId xmlns:a16="http://schemas.microsoft.com/office/drawing/2014/main" id="{FACE5B0F-B119-A29A-B583-B6F8B1B2DFC3}"/>
                  </a:ext>
                </a:extLst>
              </p:cNvPr>
              <p:cNvSpPr/>
              <p:nvPr/>
            </p:nvSpPr>
            <p:spPr>
              <a:xfrm>
                <a:off x="1926454" y="1882067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D8EAFB2B-71DE-D4EC-39ED-E9807FF1784A}"/>
                  </a:ext>
                </a:extLst>
              </p:cNvPr>
              <p:cNvSpPr/>
              <p:nvPr/>
            </p:nvSpPr>
            <p:spPr>
              <a:xfrm>
                <a:off x="1926454" y="3373515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6DBF3FC6-BA91-AFF3-9B99-4BD2B637278E}"/>
                  </a:ext>
                </a:extLst>
              </p:cNvPr>
              <p:cNvSpPr/>
              <p:nvPr/>
            </p:nvSpPr>
            <p:spPr>
              <a:xfrm rot="1987368">
                <a:off x="4341421" y="2418156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lèche : droite 35">
                <a:extLst>
                  <a:ext uri="{FF2B5EF4-FFF2-40B4-BE49-F238E27FC236}">
                    <a16:creationId xmlns:a16="http://schemas.microsoft.com/office/drawing/2014/main" id="{03AB371A-F345-2DAE-655B-BF9BD2B3CC06}"/>
                  </a:ext>
                </a:extLst>
              </p:cNvPr>
              <p:cNvSpPr/>
              <p:nvPr/>
            </p:nvSpPr>
            <p:spPr>
              <a:xfrm rot="19336672">
                <a:off x="4344332" y="3531072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C01384C2-E7B3-6F7B-4849-6A232A319E46}"/>
                  </a:ext>
                </a:extLst>
              </p:cNvPr>
              <p:cNvGrpSpPr/>
              <p:nvPr/>
            </p:nvGrpSpPr>
            <p:grpSpPr>
              <a:xfrm>
                <a:off x="5097256" y="2405848"/>
                <a:ext cx="469045" cy="1491448"/>
                <a:chOff x="5097256" y="2405848"/>
                <a:chExt cx="469045" cy="1491448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D5B5079C-FB51-EB6E-C702-1099D4E2520F}"/>
                    </a:ext>
                  </a:extLst>
                </p:cNvPr>
                <p:cNvGrpSpPr/>
                <p:nvPr/>
              </p:nvGrpSpPr>
              <p:grpSpPr>
                <a:xfrm>
                  <a:off x="5097256" y="2405848"/>
                  <a:ext cx="469045" cy="1491448"/>
                  <a:chOff x="5860736" y="1748901"/>
                  <a:chExt cx="861133" cy="1491448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18112D-E44F-122D-2D26-716BB5A68173}"/>
                      </a:ext>
                    </a:extLst>
                  </p:cNvPr>
                  <p:cNvSpPr/>
                  <p:nvPr/>
                </p:nvSpPr>
                <p:spPr>
                  <a:xfrm>
                    <a:off x="5860736" y="1748901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94E8E1C-A7A7-5531-4EB7-9F54BE7486FD}"/>
                      </a:ext>
                    </a:extLst>
                  </p:cNvPr>
                  <p:cNvSpPr/>
                  <p:nvPr/>
                </p:nvSpPr>
                <p:spPr>
                  <a:xfrm>
                    <a:off x="5860736" y="2494625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4BBF755-549F-E736-ED63-2E502E77B09A}"/>
                    </a:ext>
                  </a:extLst>
                </p:cNvPr>
                <p:cNvSpPr txBox="1"/>
                <p:nvPr/>
              </p:nvSpPr>
              <p:spPr>
                <a:xfrm>
                  <a:off x="5124331" y="2934302"/>
                  <a:ext cx="414895" cy="3718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@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CB15E5A-C06E-795C-0D60-2E94D141395D}"/>
                  </a:ext>
                </a:extLst>
              </p:cNvPr>
              <p:cNvGrpSpPr/>
              <p:nvPr/>
            </p:nvGrpSpPr>
            <p:grpSpPr>
              <a:xfrm>
                <a:off x="6096000" y="2001633"/>
                <a:ext cx="4934552" cy="2237173"/>
                <a:chOff x="6096000" y="2032985"/>
                <a:chExt cx="4934552" cy="223717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2627C7-0A62-9A1F-1F8B-0929BFDD7177}"/>
                    </a:ext>
                  </a:extLst>
                </p:cNvPr>
                <p:cNvSpPr/>
                <p:nvPr/>
              </p:nvSpPr>
              <p:spPr>
                <a:xfrm>
                  <a:off x="6096000" y="2032985"/>
                  <a:ext cx="4934552" cy="2237173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MLP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fr-FR" dirty="0"/>
                        <a:t>128</a:t>
                      </a:r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0" dirty="0">
                          <a:ea typeface="Cambria Math" panose="02040503050406030204" pitchFamily="18" charset="0"/>
                        </a:rPr>
                        <a:t>128</a:t>
                      </a:r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Flèche : droite 39">
                  <a:extLst>
                    <a:ext uri="{FF2B5EF4-FFF2-40B4-BE49-F238E27FC236}">
                      <a16:creationId xmlns:a16="http://schemas.microsoft.com/office/drawing/2014/main" id="{25CC7252-142D-D9E6-15F8-9A3E1249EA54}"/>
                    </a:ext>
                  </a:extLst>
                </p:cNvPr>
                <p:cNvSpPr/>
                <p:nvPr/>
              </p:nvSpPr>
              <p:spPr>
                <a:xfrm>
                  <a:off x="9733155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Sigmoid</a:t>
                  </a:r>
                  <a:endParaRPr lang="fr-FR" dirty="0"/>
                </a:p>
              </p:txBody>
            </p:sp>
            <p:sp>
              <p:nvSpPr>
                <p:cNvPr id="41" name="Flèche : droite 40">
                  <a:extLst>
                    <a:ext uri="{FF2B5EF4-FFF2-40B4-BE49-F238E27FC236}">
                      <a16:creationId xmlns:a16="http://schemas.microsoft.com/office/drawing/2014/main" id="{56529345-EB78-EC6B-A55A-7BAF90115F5F}"/>
                    </a:ext>
                  </a:extLst>
                </p:cNvPr>
                <p:cNvSpPr/>
                <p:nvPr/>
              </p:nvSpPr>
              <p:spPr>
                <a:xfrm>
                  <a:off x="7343503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</p:grpSp>
          <p:sp>
            <p:nvSpPr>
              <p:cNvPr id="43" name="Flèche : droite 42">
                <a:extLst>
                  <a:ext uri="{FF2B5EF4-FFF2-40B4-BE49-F238E27FC236}">
                    <a16:creationId xmlns:a16="http://schemas.microsoft.com/office/drawing/2014/main" id="{0FC5D27B-2A35-7CC1-1BCD-1567CF670637}"/>
                  </a:ext>
                </a:extLst>
              </p:cNvPr>
              <p:cNvSpPr/>
              <p:nvPr/>
            </p:nvSpPr>
            <p:spPr>
              <a:xfrm>
                <a:off x="5633885" y="2929629"/>
                <a:ext cx="396881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/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Output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08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Other distance on permutations to compare – R-distance (unidirectional adjacency distance):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∃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Tutorial on </a:t>
                </a:r>
                <a:r>
                  <a:rPr lang="en-GB" sz="2400" dirty="0" err="1"/>
                  <a:t>PyTorch</a:t>
                </a:r>
                <a:r>
                  <a:rPr lang="en-GB" sz="2400" dirty="0"/>
                  <a:t> + rewriting the classifier with </a:t>
                </a:r>
                <a:r>
                  <a:rPr lang="en-GB" sz="2400" dirty="0" err="1"/>
                  <a:t>PyTorch</a:t>
                </a:r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Should I have an activation function after the last layer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What mathematical formula to find a global ordering based on pairwise page orders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Tutorial on using </a:t>
                </a:r>
                <a:r>
                  <a:rPr lang="en-GB" sz="2400" dirty="0" err="1"/>
                  <a:t>VSCode</a:t>
                </a:r>
                <a:r>
                  <a:rPr lang="en-GB" sz="2400" dirty="0"/>
                  <a:t> as an IDE and setting up a coding project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finetune, test and </a:t>
                </a:r>
                <a:r>
                  <a:rPr lang="en-GB" sz="2400" b="1" dirty="0"/>
                  <a:t>exploit</a:t>
                </a:r>
                <a:r>
                  <a:rPr lang="en-GB" sz="2400" dirty="0"/>
                  <a:t>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/overfit), try to batch sentences for BERT, compact code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blipFill>
                <a:blip r:embed="rId3"/>
                <a:stretch>
                  <a:fillRect l="-890" t="-806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Corrected train/validation/test split on sentences and not pairs of sentences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Compacted code into several .</a:t>
                </a:r>
                <a:r>
                  <a:rPr lang="en-GB" sz="2000" dirty="0" err="1"/>
                  <a:t>py</a:t>
                </a:r>
                <a:r>
                  <a:rPr lang="en-GB" sz="2000" dirty="0"/>
                  <a:t> files imported in the </a:t>
                </a:r>
                <a:r>
                  <a:rPr lang="en-GB" sz="2000" dirty="0" err="1"/>
                  <a:t>Jupyter</a:t>
                </a:r>
                <a:r>
                  <a:rPr lang="en-GB" sz="2000" dirty="0"/>
                  <a:t> Notebook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Added the F1 score and the AUC for ROC curve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training on different books to generalize</a:t>
                </a:r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If we embed the sentences of each book separately, we get different sizes of vectors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000" dirty="0"/>
                  <a:t>On what depends the output dimensions of BERT ??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solution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Classifier validation for hyperparameter finetuning on different books, </a:t>
                </a:r>
                <a:endParaRPr lang="en-GB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endParaRPr lang="en-GB" sz="2000" dirty="0"/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Created the greedy ordering algo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which finds local minimum global ordering of sentences based on pairwise orders, permutation scores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??,  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Next steps : Implement the full end-to-end transformer, complete default database,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blipFill>
                <a:blip r:embed="rId3"/>
                <a:stretch>
                  <a:fillRect l="-612" t="-511" b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don’t get different sizes of vectors for different books, just a different number of page (fixed code)</a:t>
                </a:r>
              </a:p>
              <a:p>
                <a:endParaRPr lang="en-GB" dirty="0"/>
              </a:p>
              <a:p>
                <a:r>
                  <a:rPr lang="en-GB" dirty="0"/>
                  <a:t>Training on several books, test accuracy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=58%</m:t>
                    </m:r>
                  </m:oMath>
                </a14:m>
                <a:r>
                  <a:rPr lang="en-GB" dirty="0"/>
                  <a:t>, accuracy on new book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=57%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Setup : </a:t>
                </a:r>
              </a:p>
              <a:p>
                <a:r>
                  <a:rPr lang="en-GB" dirty="0"/>
                  <a:t>- EPFL VPN</a:t>
                </a:r>
              </a:p>
              <a:p>
                <a:r>
                  <a:rPr lang="en-GB" dirty="0"/>
                  <a:t>- SSH to GPU server on VS Code</a:t>
                </a:r>
              </a:p>
              <a:p>
                <a:r>
                  <a:rPr lang="en-GB" dirty="0"/>
                  <a:t>- GitHub Repository</a:t>
                </a:r>
              </a:p>
              <a:p>
                <a:r>
                  <a:rPr lang="en-GB" dirty="0"/>
                  <a:t>- Running the code on the SSH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Parallelized computing “accelerate”</a:t>
                </a:r>
              </a:p>
              <a:p>
                <a:endParaRPr lang="en-GB" dirty="0"/>
              </a:p>
              <a:p>
                <a:r>
                  <a:rPr lang="en-GB" dirty="0"/>
                  <a:t>Report : </a:t>
                </a:r>
              </a:p>
              <a:p>
                <a:r>
                  <a:rPr lang="en-GB" dirty="0"/>
                  <a:t>- Motivating the subject,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Previous research on this topic, (</a:t>
                </a:r>
                <a:r>
                  <a:rPr lang="en-GB" dirty="0">
                    <a:solidFill>
                      <a:srgbClr val="FF0000"/>
                    </a:solidFill>
                    <a:hlinkClick r:id="rId3"/>
                  </a:rPr>
                  <a:t>https://www.jair.org/index.php/jair/article/view/12839/26707</a:t>
                </a:r>
                <a:r>
                  <a:rPr lang="en-GB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GB" dirty="0"/>
                  <a:t>- Formal description of the problem and metrics,</a:t>
                </a:r>
              </a:p>
              <a:p>
                <a:r>
                  <a:rPr lang="en-GB" dirty="0"/>
                  <a:t>- Why is this problem challenging and not yet solved, </a:t>
                </a:r>
              </a:p>
              <a:p>
                <a:r>
                  <a:rPr lang="en-GB" dirty="0"/>
                  <a:t>- Different paradigms and </a:t>
                </a:r>
                <a:r>
                  <a:rPr lang="en-GB" dirty="0">
                    <a:solidFill>
                      <a:srgbClr val="FF0000"/>
                    </a:solidFill>
                  </a:rPr>
                  <a:t>formal description of the current classifier approach</a:t>
                </a:r>
              </a:p>
              <a:p>
                <a:endParaRPr lang="en-GB" dirty="0"/>
              </a:p>
              <a:p>
                <a:r>
                  <a:rPr lang="en-GB" dirty="0"/>
                  <a:t>Next steps : from BERT to JINA, batch sentences, database with pages, literature review for pairwise order to global order, implement the full end-to-end transformer, chapter clustering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4"/>
                <a:stretch>
                  <a:fillRect l="-501" t="-619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Literature survey on set-to-sequence problems in ML (40 pages) :</a:t>
            </a:r>
          </a:p>
          <a:p>
            <a:r>
              <a:rPr lang="en-GB" dirty="0">
                <a:solidFill>
                  <a:srgbClr val="FF0000"/>
                </a:solidFill>
                <a:hlinkClick r:id="rId3"/>
              </a:rPr>
              <a:t>https://www.jair.org/index.php/jair/article/view/12839/26707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Design a solution using a permutation invariant input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Report: </a:t>
            </a:r>
          </a:p>
          <a:p>
            <a:r>
              <a:rPr lang="en-GB" dirty="0">
                <a:solidFill>
                  <a:srgbClr val="FF0000"/>
                </a:solidFill>
              </a:rPr>
              <a:t>- formal description of the current classifier approach</a:t>
            </a:r>
          </a:p>
          <a:p>
            <a:r>
              <a:rPr lang="en-GB" dirty="0">
                <a:solidFill>
                  <a:srgbClr val="FF0000"/>
                </a:solidFill>
              </a:rPr>
              <a:t>- summary of the points related to set-to-sequence in the survey</a:t>
            </a:r>
          </a:p>
          <a:p>
            <a:r>
              <a:rPr lang="en-GB" dirty="0">
                <a:solidFill>
                  <a:srgbClr val="FF0000"/>
                </a:solidFill>
              </a:rPr>
              <a:t>- description of the transformer approach</a:t>
            </a:r>
          </a:p>
          <a:p>
            <a:r>
              <a:rPr lang="en-GB" dirty="0">
                <a:solidFill>
                  <a:srgbClr val="FF0000"/>
                </a:solidFill>
              </a:rPr>
              <a:t>- description of the permutation invariant approach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Next steps : from BERT to JINA, batch sentences, database with pages, implement the full end-to-end transformer, implement permutation invariant method, chapter clustering, maybe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16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Batching sentences for classifier, performance for 25 books and 100% used 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77%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accuracy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77%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-score for the test set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accuracy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-score for a new book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Created a database from the current books with pagelike structure: The average length of a page in books is around 250 words which roughly corresponds to the limit of 256 tokens of the sentence-BERT we use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BERT to JINA: No need for the 8000 token length of JINA because the 256 token limitation of sentence-BERT isn’t limiting us when processing 1 page, we switched sentence-BERT models from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all-MiniLM-L6-v2</a:t>
                </a:r>
                <a:r>
                  <a:rPr lang="fr-F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to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all-mpnet-base-v2</a:t>
                </a:r>
                <a:r>
                  <a:rPr lang="en-GB" dirty="0"/>
                  <a:t> that has max token size of 384 instead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Learned a bit about transformers, tokens, veq2seq, seq2vec, seq2seq, the underlying architecture of transformers and their advantages compared </a:t>
                </a:r>
                <a:r>
                  <a:rPr lang="en-GB"/>
                  <a:t>to LSTM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Design of the transformer end-to-end approach : The output we want is a permutation, so it is not differentiable, therefore we should use a Reinforcement Learning setup, for the input </a:t>
                </a:r>
                <a:r>
                  <a:rPr lang="en-GB" dirty="0">
                    <a:solidFill>
                      <a:srgbClr val="FF0000"/>
                    </a:solidFill>
                  </a:rPr>
                  <a:t>we can embed the pages and concatenate the embedding or alternatively encode the order separately. </a:t>
                </a:r>
                <a:r>
                  <a:rPr lang="en-GB" dirty="0"/>
                  <a:t>To reduce the action space, we would need either a </a:t>
                </a:r>
                <a:r>
                  <a:rPr lang="en-GB" dirty="0">
                    <a:solidFill>
                      <a:srgbClr val="FF0000"/>
                    </a:solidFill>
                  </a:rPr>
                  <a:t>hierarchical approach or policy gradient methods </a:t>
                </a:r>
                <a:r>
                  <a:rPr lang="en-GB" dirty="0"/>
                  <a:t>(learn distribution over actions and not states)</a:t>
                </a:r>
              </a:p>
              <a:p>
                <a:endParaRPr lang="en-GB" dirty="0"/>
              </a:p>
              <a:p>
                <a:r>
                  <a:rPr lang="en-GB" dirty="0"/>
                  <a:t>Next steps : implement the designed end-to-end transformer, implement permutation invariant method, maybe TSP genetic algorithm, TSP polynomial 1.5-approximation (</a:t>
                </a:r>
                <a:r>
                  <a:rPr lang="en-GB" dirty="0" err="1">
                    <a:hlinkClick r:id="rId3"/>
                  </a:rPr>
                  <a:t>Karlin</a:t>
                </a:r>
                <a:r>
                  <a:rPr lang="en-GB" dirty="0"/>
                  <a:t>), chapter clustering and intent detection (</a:t>
                </a:r>
                <a:r>
                  <a:rPr lang="en-GB" dirty="0">
                    <a:hlinkClick r:id="rId4"/>
                  </a:rPr>
                  <a:t>COPA</a:t>
                </a:r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5"/>
                <a:stretch>
                  <a:fillRect l="-501" t="-619" r="-779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67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1194</Words>
  <Application>Microsoft Office PowerPoint</Application>
  <PresentationFormat>Grand écran</PresentationFormat>
  <Paragraphs>177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Jules Alexandre Fournier</dc:creator>
  <cp:lastModifiedBy>Victor Jules Alexandre Fournier</cp:lastModifiedBy>
  <cp:revision>239</cp:revision>
  <dcterms:created xsi:type="dcterms:W3CDTF">2023-09-29T14:09:23Z</dcterms:created>
  <dcterms:modified xsi:type="dcterms:W3CDTF">2023-12-01T18:43:49Z</dcterms:modified>
</cp:coreProperties>
</file>