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A29BE-90D3-453E-BCA3-9C9A36AE1283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F7BE-B017-4278-85E3-97FDD798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5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14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67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7EF71-5C26-79EE-6E5E-306F82C07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C43123-55B9-F437-E64F-2829D6F1B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0F8FC4-587F-E6FA-BBCA-865B9EB0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12B09-A036-7C08-DB26-FD8D3CD6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86A54-B5DE-355D-52CD-E7BFCA3B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96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C6AB8-16D3-3B7F-0E1D-EC312FC2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032D5D-CFBE-956B-2EB9-6B4150F6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AAA56-9B86-CFA7-ACD8-3C3BB1C5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2C13B-88BB-46E8-872B-238F1A6F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204A4-AC19-ABCA-919F-D64FCA33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20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C2B7F0-85B1-D9B0-4E16-56B738235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4B506E-7B22-3FFB-1D12-190C69D5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33E699-C880-5F89-1471-A7B34B26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23F86-3973-8E0C-59DD-E5E3491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409F2-00A8-9814-171A-9171002F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5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B50CB-2D3E-C118-9061-32B20429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DB075-B317-5665-642D-5AAA00D6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B6FF3-8BA3-8EA5-CC1B-7C3A4462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8BE1EF-DA87-AFC8-307A-14F85BDB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DAD56E-F0D1-D071-8C38-9DB308E2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08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08351-69EB-1019-E3AD-48E62A13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75AEC9-9BE3-555A-2B3F-7A47208D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BA0758-73E1-CE6F-3FF4-D68782A5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F1617-E44C-FD9B-BE19-51410C3B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346E3A-7D55-403C-F549-75F86F8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31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797E8-AE18-EE08-A4A1-D4A8697D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4B591-EEBA-01FC-A691-389082B3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FF0BBA-9927-2800-D97F-0DFE723B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C89B9F-69CE-1D1E-123F-BD2FECDB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E79D5A-8C01-C62F-2728-B1D1BF5B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3BC354-578F-8AC9-01FE-36B4A05A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66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63C3A-031F-7173-0770-AB21AB35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008811-24AD-E63C-469D-FE123A3A2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C9F64E-ACF9-ECF2-6DE6-B7FDA6883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23041F-8090-2087-84BA-BF620BA11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14D2EA-0971-79B0-598A-E1990D60B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59F07C-A01D-95DA-9906-7F8F6106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AA58F2-6945-7CE3-FBF7-DDB94F1B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510A51-B53C-EBCB-A97A-0E22F7B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4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39841-C986-9FD5-E584-CA07A64D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5D1D92-F42C-6FD2-A747-91FD53F9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C4A082-4400-0641-190A-59B4F7A8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3452D0-9250-7631-2F10-19DC13C7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86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A1BAB-9BAB-A7E3-7D7B-47DDB361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FD2444-32B9-0237-7B62-1810DBB2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7E8DBF-052D-DB7C-963A-608561F6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98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B980D-0F65-F405-A6C8-51218E1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EE2D5-A9F4-A7D6-4986-E20A0DA5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763A7-C7A0-3126-2843-21788D52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2A2978-8DB2-784A-AACA-872EAF29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250D9A-3FCB-3219-538E-90E44A40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79362A-15F0-F7E4-302A-2528530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77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51BE3-518B-B7BC-2A49-5AE28C4B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187E8C-2E27-E777-F238-B8367C415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D8F301-25F4-746B-FCF1-E9EAFF71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ED29F7-E32F-5B28-72FD-AB92396B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33B908-6B7D-F63B-82C8-DD94D071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B51684-3530-44A8-35AB-E98909C3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5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463474-D8B1-5F96-5C8A-76D4672E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45095-F1D4-50EA-3BA3-3AF34579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E34E7E-3CCD-A672-14EC-2AAB41619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F2E4-EC72-4332-BBE8-543D85D64276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B7AB4-001E-3542-C5D0-D7D4A52DC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D620E-6A6A-AC43-7708-ABA3F6EBD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9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i.org/10.1007/978-3-319-10762-2_3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ir.org/index.php/jair/article/view/12839/2670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BDDC07-B45F-9C22-1E02-FC384ED8FCA7}"/>
              </a:ext>
            </a:extLst>
          </p:cNvPr>
          <p:cNvSpPr txBox="1"/>
          <p:nvPr/>
        </p:nvSpPr>
        <p:spPr>
          <a:xfrm>
            <a:off x="614038" y="460158"/>
            <a:ext cx="109639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Database: The </a:t>
            </a:r>
            <a:r>
              <a:rPr lang="en-GB" sz="2800" dirty="0" err="1"/>
              <a:t>Guthenberg</a:t>
            </a:r>
            <a:r>
              <a:rPr lang="en-GB" sz="2800" dirty="0"/>
              <a:t> Project (20 books from Children’s Literature)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Started coding on a </a:t>
            </a:r>
            <a:r>
              <a:rPr lang="en-GB" sz="2800" dirty="0" err="1"/>
              <a:t>Jupyter</a:t>
            </a:r>
            <a:r>
              <a:rPr lang="en-GB" sz="2800" dirty="0"/>
              <a:t> Notebook to clean the dataset, split the books into paragraphs and sentences and play around with embeddings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First embedding : Sentence-BERT (cosine similarity = semantic distance)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Next step : Find the mathematical formulation for finding an ordering that minimizes the distance between neighbouring sentences (order 1) and implement it, consider higher orders ?</a:t>
            </a:r>
          </a:p>
        </p:txBody>
      </p:sp>
    </p:spTree>
    <p:extLst>
      <p:ext uri="{BB962C8B-B14F-4D97-AF65-F5344CB8AC3E}">
        <p14:creationId xmlns:p14="http://schemas.microsoft.com/office/powerpoint/2010/main" val="336497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815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Implemented and tested an algorithm that finds a local minimum for the minimal distance ordering problem with circular list of sentences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To test performance, but also if we want to eventually try a full end-to-end transformer network with pages as tokens, we need a loss function for orderings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400" dirty="0"/>
                  <a:t> distance over permutations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𝑠𝑤𝑎𝑝𝑠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Researched on the structure of neural networks and understood the structure of the classifier to implement : a (freeze-)BERT + concatenation to introduce an asymmetry between A and B + linear fully connected + </a:t>
                </a:r>
                <a:r>
                  <a:rPr lang="en-GB" sz="2400" dirty="0" err="1"/>
                  <a:t>ReLU</a:t>
                </a:r>
                <a:r>
                  <a:rPr lang="en-GB" sz="2400" dirty="0"/>
                  <a:t> + linear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dirty="0"/>
                  <a:t> + sigmoid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Alternative increment algo for minimal distance ordering, find an children’s books author who has some 10-20 books in The Gutenberg Project, better distance on permutations, implement the classifier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815695"/>
              </a:xfrm>
              <a:prstGeom prst="rect">
                <a:avLst/>
              </a:prstGeom>
              <a:blipFill>
                <a:blip r:embed="rId2"/>
                <a:stretch>
                  <a:fillRect l="-890" t="-838" r="-1335" b="-1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52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848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Distance measures over permutations : </a:t>
                </a:r>
                <a:r>
                  <a:rPr lang="en-GB" sz="2400" dirty="0">
                    <a:hlinkClick r:id="rId2"/>
                  </a:rPr>
                  <a:t>Article</a:t>
                </a:r>
                <a:r>
                  <a:rPr lang="en-GB" sz="2400" dirty="0"/>
                  <a:t> p373, swap distance looks fine 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𝑠𝑤𝑎𝑝𝑠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eqAr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sz="2400" dirty="0"/>
              </a:p>
              <a:p>
                <a:r>
                  <a:rPr lang="en-GB" sz="2400" dirty="0"/>
                  <a:t>Implemented and sanity check -&gt; the minimal ordering algorithm improves the swap distance significantly for a random permutation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As expected, the incremental algorithm for minimal ordering performs better on a solution already good, but way worse on a random permutation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Database of similar books : 27 books from the “Tom Swift” series by Victor Appleton and added an option to swap back and forth between databases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Implement the full end-to-end transformer, complete default database, debug and finetune classifier (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/>
                  <a:t>), try to batch sentences for BERT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848652"/>
              </a:xfrm>
              <a:prstGeom prst="rect">
                <a:avLst/>
              </a:prstGeom>
              <a:blipFill>
                <a:blip r:embed="rId3"/>
                <a:stretch>
                  <a:fillRect l="-890" t="-833" b="-13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78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>
            <a:extLst>
              <a:ext uri="{FF2B5EF4-FFF2-40B4-BE49-F238E27FC236}">
                <a16:creationId xmlns:a16="http://schemas.microsoft.com/office/drawing/2014/main" id="{6203FCEF-5E25-C006-36BE-69DB4AB04216}"/>
              </a:ext>
            </a:extLst>
          </p:cNvPr>
          <p:cNvGrpSpPr/>
          <p:nvPr/>
        </p:nvGrpSpPr>
        <p:grpSpPr>
          <a:xfrm>
            <a:off x="455930" y="1477757"/>
            <a:ext cx="11528716" cy="2987708"/>
            <a:chOff x="455930" y="1477757"/>
            <a:chExt cx="11528716" cy="2987708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C0692A0-CAD4-D454-1557-F8548765B6D4}"/>
                </a:ext>
              </a:extLst>
            </p:cNvPr>
            <p:cNvSpPr txBox="1"/>
            <p:nvPr/>
          </p:nvSpPr>
          <p:spPr>
            <a:xfrm>
              <a:off x="4842078" y="1477757"/>
              <a:ext cx="275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Classifier architecture</a:t>
              </a:r>
              <a:endParaRPr lang="fr-F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02AE0A78-08C3-4DD9-B01D-F51918FCB82D}"/>
                </a:ext>
              </a:extLst>
            </p:cNvPr>
            <p:cNvGrpSpPr/>
            <p:nvPr/>
          </p:nvGrpSpPr>
          <p:grpSpPr>
            <a:xfrm>
              <a:off x="455930" y="1926455"/>
              <a:ext cx="11528716" cy="2539010"/>
              <a:chOff x="541539" y="1882067"/>
              <a:chExt cx="11528716" cy="253901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6B61398-BD73-6435-6902-5EA063E5116A}"/>
                  </a:ext>
                </a:extLst>
              </p:cNvPr>
              <p:cNvSpPr/>
              <p:nvPr/>
            </p:nvSpPr>
            <p:spPr>
              <a:xfrm>
                <a:off x="541539" y="2032985"/>
                <a:ext cx="1118586" cy="74572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Sentence A</a:t>
                </a:r>
                <a:endParaRPr lang="fr-FR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D8C36D-E84B-E9CE-1350-15201A0D1BE5}"/>
                  </a:ext>
                </a:extLst>
              </p:cNvPr>
              <p:cNvSpPr/>
              <p:nvPr/>
            </p:nvSpPr>
            <p:spPr>
              <a:xfrm>
                <a:off x="541539" y="3524434"/>
                <a:ext cx="1118586" cy="74572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Sentence B</a:t>
                </a:r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B6A3F88-C3C8-39A3-0ECB-428BA0A0355E}"/>
                      </a:ext>
                    </a:extLst>
                  </p:cNvPr>
                  <p:cNvSpPr/>
                  <p:nvPr/>
                </p:nvSpPr>
                <p:spPr>
                  <a:xfrm>
                    <a:off x="3364634" y="2032986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0" dirty="0"/>
                      <a:t>Vector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B6A3F88-C3C8-39A3-0ECB-428BA0A035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4634" y="2032986"/>
                    <a:ext cx="861133" cy="74572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D66A850-F38F-6DA4-743D-12FB7821DD7E}"/>
                      </a:ext>
                    </a:extLst>
                  </p:cNvPr>
                  <p:cNvSpPr/>
                  <p:nvPr/>
                </p:nvSpPr>
                <p:spPr>
                  <a:xfrm>
                    <a:off x="3364635" y="3524434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0" dirty="0"/>
                      <a:t>Vector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D66A850-F38F-6DA4-743D-12FB7821DD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4635" y="3524434"/>
                    <a:ext cx="861133" cy="74572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Flèche : droite 32">
                <a:extLst>
                  <a:ext uri="{FF2B5EF4-FFF2-40B4-BE49-F238E27FC236}">
                    <a16:creationId xmlns:a16="http://schemas.microsoft.com/office/drawing/2014/main" id="{FACE5B0F-B119-A29A-B583-B6F8B1B2DFC3}"/>
                  </a:ext>
                </a:extLst>
              </p:cNvPr>
              <p:cNvSpPr/>
              <p:nvPr/>
            </p:nvSpPr>
            <p:spPr>
              <a:xfrm>
                <a:off x="1926454" y="1882067"/>
                <a:ext cx="1189607" cy="104756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Freeze BERT</a:t>
                </a:r>
                <a:endParaRPr lang="fr-FR" dirty="0"/>
              </a:p>
            </p:txBody>
          </p:sp>
          <p:sp>
            <p:nvSpPr>
              <p:cNvPr id="34" name="Flèche : droite 33">
                <a:extLst>
                  <a:ext uri="{FF2B5EF4-FFF2-40B4-BE49-F238E27FC236}">
                    <a16:creationId xmlns:a16="http://schemas.microsoft.com/office/drawing/2014/main" id="{D8EAFB2B-71DE-D4EC-39ED-E9807FF1784A}"/>
                  </a:ext>
                </a:extLst>
              </p:cNvPr>
              <p:cNvSpPr/>
              <p:nvPr/>
            </p:nvSpPr>
            <p:spPr>
              <a:xfrm>
                <a:off x="1926454" y="3373515"/>
                <a:ext cx="1189607" cy="104756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Freeze BERT</a:t>
                </a:r>
                <a:endParaRPr lang="fr-FR" dirty="0"/>
              </a:p>
            </p:txBody>
          </p:sp>
          <p:sp>
            <p:nvSpPr>
              <p:cNvPr id="35" name="Flèche : droite 34">
                <a:extLst>
                  <a:ext uri="{FF2B5EF4-FFF2-40B4-BE49-F238E27FC236}">
                    <a16:creationId xmlns:a16="http://schemas.microsoft.com/office/drawing/2014/main" id="{6DBF3FC6-BA91-AFF3-9B99-4BD2B637278E}"/>
                  </a:ext>
                </a:extLst>
              </p:cNvPr>
              <p:cNvSpPr/>
              <p:nvPr/>
            </p:nvSpPr>
            <p:spPr>
              <a:xfrm rot="1987368">
                <a:off x="4341421" y="2418156"/>
                <a:ext cx="640176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lèche : droite 35">
                <a:extLst>
                  <a:ext uri="{FF2B5EF4-FFF2-40B4-BE49-F238E27FC236}">
                    <a16:creationId xmlns:a16="http://schemas.microsoft.com/office/drawing/2014/main" id="{03AB371A-F345-2DAE-655B-BF9BD2B3CC06}"/>
                  </a:ext>
                </a:extLst>
              </p:cNvPr>
              <p:cNvSpPr/>
              <p:nvPr/>
            </p:nvSpPr>
            <p:spPr>
              <a:xfrm rot="19336672">
                <a:off x="4344332" y="3531072"/>
                <a:ext cx="640176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C01384C2-E7B3-6F7B-4849-6A232A319E46}"/>
                  </a:ext>
                </a:extLst>
              </p:cNvPr>
              <p:cNvGrpSpPr/>
              <p:nvPr/>
            </p:nvGrpSpPr>
            <p:grpSpPr>
              <a:xfrm>
                <a:off x="5097256" y="2405848"/>
                <a:ext cx="469045" cy="1491448"/>
                <a:chOff x="5097256" y="2405848"/>
                <a:chExt cx="469045" cy="1491448"/>
              </a:xfrm>
            </p:grpSpPr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D5B5079C-FB51-EB6E-C702-1099D4E2520F}"/>
                    </a:ext>
                  </a:extLst>
                </p:cNvPr>
                <p:cNvGrpSpPr/>
                <p:nvPr/>
              </p:nvGrpSpPr>
              <p:grpSpPr>
                <a:xfrm>
                  <a:off x="5097256" y="2405848"/>
                  <a:ext cx="469045" cy="1491448"/>
                  <a:chOff x="5860736" y="1748901"/>
                  <a:chExt cx="861133" cy="1491448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F18112D-E44F-122D-2D26-716BB5A68173}"/>
                      </a:ext>
                    </a:extLst>
                  </p:cNvPr>
                  <p:cNvSpPr/>
                  <p:nvPr/>
                </p:nvSpPr>
                <p:spPr>
                  <a:xfrm>
                    <a:off x="5860736" y="1748901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494E8E1C-A7A7-5531-4EB7-9F54BE7486FD}"/>
                      </a:ext>
                    </a:extLst>
                  </p:cNvPr>
                  <p:cNvSpPr/>
                  <p:nvPr/>
                </p:nvSpPr>
                <p:spPr>
                  <a:xfrm>
                    <a:off x="5860736" y="2494625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74BBF755-549F-E736-ED63-2E502E77B09A}"/>
                    </a:ext>
                  </a:extLst>
                </p:cNvPr>
                <p:cNvSpPr txBox="1"/>
                <p:nvPr/>
              </p:nvSpPr>
              <p:spPr>
                <a:xfrm>
                  <a:off x="5124331" y="2934302"/>
                  <a:ext cx="414895" cy="3718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@</a:t>
                  </a:r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0CB15E5A-C06E-795C-0D60-2E94D141395D}"/>
                  </a:ext>
                </a:extLst>
              </p:cNvPr>
              <p:cNvGrpSpPr/>
              <p:nvPr/>
            </p:nvGrpSpPr>
            <p:grpSpPr>
              <a:xfrm>
                <a:off x="6096000" y="2001633"/>
                <a:ext cx="4934552" cy="2237173"/>
                <a:chOff x="6096000" y="2032985"/>
                <a:chExt cx="4934552" cy="223717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42627C7-0A62-9A1F-1F8B-0929BFDD7177}"/>
                    </a:ext>
                  </a:extLst>
                </p:cNvPr>
                <p:cNvSpPr/>
                <p:nvPr/>
              </p:nvSpPr>
              <p:spPr>
                <a:xfrm>
                  <a:off x="6096000" y="2032985"/>
                  <a:ext cx="4934552" cy="2237173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MLP</a:t>
                  </a:r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F60E7B8-3083-4967-863A-799889669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6957" y="2639788"/>
                      <a:ext cx="1071312" cy="1023566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a14:m>
                      <a:r>
                        <a:rPr lang="fr-FR" dirty="0"/>
                        <a:t>128</a:t>
                      </a:r>
                    </a:p>
                  </p:txBody>
                </p:sp>
              </mc:Choice>
              <mc:Fallback xmlns="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F60E7B8-3083-4967-863A-799889669F9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6957" y="2639788"/>
                      <a:ext cx="1071312" cy="102356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398A4F3-3F55-B756-72DD-C2713B5D8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5313" y="2649402"/>
                      <a:ext cx="967666" cy="1023565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0" dirty="0">
                          <a:ea typeface="Cambria Math" panose="02040503050406030204" pitchFamily="18" charset="0"/>
                        </a:rPr>
                        <a:t>128</a:t>
                      </a:r>
                      <a14:m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oMath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398A4F3-3F55-B756-72DD-C2713B5D87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5313" y="2649402"/>
                      <a:ext cx="967666" cy="10235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Flèche : droite 39">
                  <a:extLst>
                    <a:ext uri="{FF2B5EF4-FFF2-40B4-BE49-F238E27FC236}">
                      <a16:creationId xmlns:a16="http://schemas.microsoft.com/office/drawing/2014/main" id="{25CC7252-142D-D9E6-15F8-9A3E1249EA54}"/>
                    </a:ext>
                  </a:extLst>
                </p:cNvPr>
                <p:cNvSpPr/>
                <p:nvPr/>
              </p:nvSpPr>
              <p:spPr>
                <a:xfrm>
                  <a:off x="9733155" y="2847845"/>
                  <a:ext cx="1154186" cy="607452"/>
                </a:xfrm>
                <a:prstGeom prst="rightArrow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Sigmoid</a:t>
                  </a:r>
                  <a:endParaRPr lang="fr-FR" dirty="0"/>
                </a:p>
              </p:txBody>
            </p:sp>
            <p:sp>
              <p:nvSpPr>
                <p:cNvPr id="41" name="Flèche : droite 40">
                  <a:extLst>
                    <a:ext uri="{FF2B5EF4-FFF2-40B4-BE49-F238E27FC236}">
                      <a16:creationId xmlns:a16="http://schemas.microsoft.com/office/drawing/2014/main" id="{56529345-EB78-EC6B-A55A-7BAF90115F5F}"/>
                    </a:ext>
                  </a:extLst>
                </p:cNvPr>
                <p:cNvSpPr/>
                <p:nvPr/>
              </p:nvSpPr>
              <p:spPr>
                <a:xfrm>
                  <a:off x="7343503" y="2847845"/>
                  <a:ext cx="1154186" cy="607452"/>
                </a:xfrm>
                <a:prstGeom prst="rightArrow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ReLU</a:t>
                  </a:r>
                  <a:endParaRPr lang="en-GB" dirty="0"/>
                </a:p>
              </p:txBody>
            </p:sp>
          </p:grpSp>
          <p:sp>
            <p:nvSpPr>
              <p:cNvPr id="43" name="Flèche : droite 42">
                <a:extLst>
                  <a:ext uri="{FF2B5EF4-FFF2-40B4-BE49-F238E27FC236}">
                    <a16:creationId xmlns:a16="http://schemas.microsoft.com/office/drawing/2014/main" id="{0FC5D27B-2A35-7CC1-1BCD-1567CF670637}"/>
                  </a:ext>
                </a:extLst>
              </p:cNvPr>
              <p:cNvSpPr/>
              <p:nvPr/>
            </p:nvSpPr>
            <p:spPr>
              <a:xfrm>
                <a:off x="5633885" y="2929629"/>
                <a:ext cx="396881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4E7F2FA-9DE3-2E8F-5671-E02BFBA2EB4C}"/>
                      </a:ext>
                    </a:extLst>
                  </p:cNvPr>
                  <p:cNvSpPr/>
                  <p:nvPr/>
                </p:nvSpPr>
                <p:spPr>
                  <a:xfrm>
                    <a:off x="11190728" y="2847593"/>
                    <a:ext cx="879527" cy="60795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Output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4E7F2FA-9DE3-2E8F-5671-E02BFBA2EB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90728" y="2847593"/>
                    <a:ext cx="879527" cy="60795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8083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6049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Other distance on permutations to compare – R-distance (unidirectional adjacency distance):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ℕ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∃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Tutorial on </a:t>
                </a:r>
                <a:r>
                  <a:rPr lang="en-GB" sz="2400" dirty="0" err="1"/>
                  <a:t>PyTorch</a:t>
                </a:r>
                <a:r>
                  <a:rPr lang="en-GB" sz="2400" dirty="0"/>
                  <a:t> + rewriting the classifier with </a:t>
                </a:r>
                <a:r>
                  <a:rPr lang="en-GB" sz="2400" dirty="0" err="1"/>
                  <a:t>PyTorch</a:t>
                </a:r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Should I have an activation function after the last layer ?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What mathematical formula to find a global ordering based on pairwise page orders ?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Tutorial on using </a:t>
                </a:r>
                <a:r>
                  <a:rPr lang="en-GB" sz="2400" dirty="0" err="1"/>
                  <a:t>VSCode</a:t>
                </a:r>
                <a:r>
                  <a:rPr lang="en-GB" sz="2400" dirty="0"/>
                  <a:t> as an IDE and setting up a coding project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Implement the full end-to-end transformer, complete default database, finetune, test and </a:t>
                </a:r>
                <a:r>
                  <a:rPr lang="en-GB" sz="2400" b="1" dirty="0"/>
                  <a:t>exploit</a:t>
                </a:r>
                <a:r>
                  <a:rPr lang="en-GB" sz="2400" dirty="0"/>
                  <a:t> classifier (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/>
                  <a:t>/overfit), try to batch sentences for BERT, compact code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6049156"/>
              </a:xfrm>
              <a:prstGeom prst="rect">
                <a:avLst/>
              </a:prstGeom>
              <a:blipFill>
                <a:blip r:embed="rId3"/>
                <a:stretch>
                  <a:fillRect l="-890" t="-806" b="-13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75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96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Corrected train/validation/test split on sentences and not pairs of sentences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Compacted code into several .</a:t>
                </a:r>
                <a:r>
                  <a:rPr lang="en-GB" sz="2000" dirty="0" err="1"/>
                  <a:t>py</a:t>
                </a:r>
                <a:r>
                  <a:rPr lang="en-GB" sz="2000" dirty="0"/>
                  <a:t> files imported in the </a:t>
                </a:r>
                <a:r>
                  <a:rPr lang="en-GB" sz="2000" dirty="0" err="1"/>
                  <a:t>Jupyter</a:t>
                </a:r>
                <a:r>
                  <a:rPr lang="en-GB" sz="2000" dirty="0"/>
                  <a:t> Notebook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Added the F1 score and the AUC for ROC curve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training on different books to generalize</a:t>
                </a:r>
              </a:p>
              <a:p>
                <a:endParaRPr lang="en-GB" sz="2000" dirty="0">
                  <a:solidFill>
                    <a:srgbClr val="FF0000"/>
                  </a:solidFill>
                </a:endParaRPr>
              </a:p>
              <a:p>
                <a:r>
                  <a:rPr lang="en-GB" sz="2000" dirty="0">
                    <a:solidFill>
                      <a:schemeClr val="tx1"/>
                    </a:solidFill>
                  </a:rPr>
                  <a:t>If we embed the sentences of each book separately, we get different sizes of vectors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000" dirty="0"/>
                  <a:t>On what depends the output dimensions of BERT ??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 solution</a:t>
                </a:r>
                <a:endParaRPr lang="en-GB" sz="2000" dirty="0"/>
              </a:p>
              <a:p>
                <a:endParaRPr lang="en-GB" sz="2000" dirty="0"/>
              </a:p>
              <a:p>
                <a:endParaRPr lang="en-GB" sz="2000" dirty="0">
                  <a:solidFill>
                    <a:srgbClr val="FF0000"/>
                  </a:solidFill>
                </a:endParaRPr>
              </a:p>
              <a:p>
                <a:r>
                  <a:rPr lang="en-GB" sz="2000" dirty="0">
                    <a:solidFill>
                      <a:srgbClr val="FF0000"/>
                    </a:solidFill>
                  </a:rPr>
                  <a:t>Classifier validation for hyperparameter finetuning on different books, </a:t>
                </a:r>
                <a:endParaRPr lang="en-GB" sz="20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𝑒𝑝𝑜𝑐h𝑠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=1000, 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=0.01, 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2=0</m:t>
                      </m:r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  <a:p>
                <a:endParaRPr lang="en-GB" sz="2000" dirty="0"/>
              </a:p>
              <a:p>
                <a:r>
                  <a:rPr lang="en-GB" sz="2000" dirty="0">
                    <a:solidFill>
                      <a:srgbClr val="FF0000"/>
                    </a:solidFill>
                  </a:rPr>
                  <a:t>Created the greedy ordering algo 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 which finds local minimum global ordering of sentences based on pairwise orders, permutation scores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𝑠𝑤𝑎𝑝𝑠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??,  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Next steps : Implement the full end-to-end transformer, complete default database, try to batch sentences for BERT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963748"/>
              </a:xfrm>
              <a:prstGeom prst="rect">
                <a:avLst/>
              </a:prstGeom>
              <a:blipFill>
                <a:blip r:embed="rId3"/>
                <a:stretch>
                  <a:fillRect l="-612" t="-511" b="-8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2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74345"/>
                <a:ext cx="10963923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don’t get different sizes of vectors for different books, just a different number of page (fixed code)</a:t>
                </a:r>
              </a:p>
              <a:p>
                <a:endParaRPr lang="en-GB" dirty="0"/>
              </a:p>
              <a:p>
                <a:r>
                  <a:rPr lang="en-GB" dirty="0"/>
                  <a:t>Training on several books, test accuracy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=58%</m:t>
                    </m:r>
                  </m:oMath>
                </a14:m>
                <a:r>
                  <a:rPr lang="en-GB" dirty="0"/>
                  <a:t>, accuracy on new book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=57%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Setup : </a:t>
                </a:r>
              </a:p>
              <a:p>
                <a:r>
                  <a:rPr lang="en-GB" dirty="0"/>
                  <a:t>- EPFL VPN</a:t>
                </a:r>
              </a:p>
              <a:p>
                <a:r>
                  <a:rPr lang="en-GB" dirty="0"/>
                  <a:t>- SSH to GPU server on VS Code</a:t>
                </a:r>
              </a:p>
              <a:p>
                <a:r>
                  <a:rPr lang="en-GB" dirty="0"/>
                  <a:t>- GitHub Repository</a:t>
                </a:r>
              </a:p>
              <a:p>
                <a:r>
                  <a:rPr lang="en-GB" dirty="0"/>
                  <a:t>- Running the code on the SSH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Parallelized computing “accel” ?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 err="1">
                    <a:solidFill>
                      <a:srgbClr val="FF0000"/>
                    </a:solidFill>
                  </a:rPr>
                  <a:t>PyTorch</a:t>
                </a:r>
                <a:r>
                  <a:rPr lang="en-GB" dirty="0">
                    <a:solidFill>
                      <a:srgbClr val="FF0000"/>
                    </a:solidFill>
                  </a:rPr>
                  <a:t> has it </a:t>
                </a:r>
              </a:p>
              <a:p>
                <a:endParaRPr lang="en-GB" dirty="0"/>
              </a:p>
              <a:p>
                <a:r>
                  <a:rPr lang="en-GB" dirty="0"/>
                  <a:t>Report : </a:t>
                </a:r>
              </a:p>
              <a:p>
                <a:r>
                  <a:rPr lang="en-GB" dirty="0"/>
                  <a:t>- Motivating the subject, 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Previous research on this topic, (</a:t>
                </a:r>
                <a:r>
                  <a:rPr lang="en-GB" dirty="0">
                    <a:solidFill>
                      <a:srgbClr val="FF0000"/>
                    </a:solidFill>
                    <a:hlinkClick r:id="rId3"/>
                  </a:rPr>
                  <a:t>https://www.jair.org/index.php/jair/article/view/12839/26707</a:t>
                </a:r>
                <a:r>
                  <a:rPr lang="en-GB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GB" dirty="0"/>
                  <a:t>- Formal description of the problem and metrics,</a:t>
                </a:r>
              </a:p>
              <a:p>
                <a:r>
                  <a:rPr lang="en-GB" dirty="0"/>
                  <a:t>- Why is this problem challenging and not yet solved, </a:t>
                </a:r>
              </a:p>
              <a:p>
                <a:r>
                  <a:rPr lang="en-GB" dirty="0"/>
                  <a:t>- Different paradigms and </a:t>
                </a:r>
                <a:r>
                  <a:rPr lang="en-GB" dirty="0">
                    <a:solidFill>
                      <a:srgbClr val="FF0000"/>
                    </a:solidFill>
                  </a:rPr>
                  <a:t>formal description of the current classifier approach</a:t>
                </a:r>
              </a:p>
              <a:p>
                <a:endParaRPr lang="en-GB" dirty="0"/>
              </a:p>
              <a:p>
                <a:r>
                  <a:rPr lang="en-GB" dirty="0"/>
                  <a:t>Next steps 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greedy for pairwise distances to order + distances, try to batch sentences for BERT, from BERT to JINA, database with pages, implement the full end-to-end transformer, chapter clustering, transformer classifier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74345"/>
                <a:ext cx="10963923" cy="5909310"/>
              </a:xfrm>
              <a:prstGeom prst="rect">
                <a:avLst/>
              </a:prstGeom>
              <a:blipFill>
                <a:blip r:embed="rId4"/>
                <a:stretch>
                  <a:fillRect l="-501" t="-619" r="-111" b="-7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56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767</Words>
  <Application>Microsoft Office PowerPoint</Application>
  <PresentationFormat>Grand écran</PresentationFormat>
  <Paragraphs>100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Jules Alexandre Fournier</dc:creator>
  <cp:lastModifiedBy>Victor Jules Alexandre Fournier</cp:lastModifiedBy>
  <cp:revision>160</cp:revision>
  <dcterms:created xsi:type="dcterms:W3CDTF">2023-09-29T14:09:23Z</dcterms:created>
  <dcterms:modified xsi:type="dcterms:W3CDTF">2023-11-07T22:28:43Z</dcterms:modified>
</cp:coreProperties>
</file>