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11309350" cx="20104100"/>
  <p:notesSz cx="20104100" cy="11309350"/>
  <p:embeddedFontLs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jt6KJDRBHLt0yYCKmOScg3Tkk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B29D0E-DE58-4E68-8A65-877B753AC393}">
  <a:tblStyle styleId="{C0B29D0E-DE58-4E68-8A65-877B753AC39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144cbe2a_1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144cbe2a_1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b144cbe2a_1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b144cbe2a_1_3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1b144cbe2a_1_3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b144cbe2a_1_3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1b144cbe2a_1_3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abf63759e_0_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abf63759e_0_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abf63759e_0_3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b144cbe2a_1_8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b144cbe2a_1_8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1b144cbe2a_1_8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abf63759e_0_1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abf63759e_0_1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1abf63759e_0_17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b144cbe2a_1_1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1b144cbe2a_1_1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b144cbe2a_1_2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b144cbe2a_1_2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1b144cbe2a_1_2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8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18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1" name="Google Shape;21;p18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6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6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7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0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1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3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4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3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5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Relationship Id="rId7" Type="http://schemas.openxmlformats.org/officeDocument/2006/relationships/image" Target="../media/image27.png"/><Relationship Id="rId8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5.png"/><Relationship Id="rId13" Type="http://schemas.openxmlformats.org/officeDocument/2006/relationships/image" Target="../media/image32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Relationship Id="rId8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ii.cl/destacados/guia_emprendedor/guia_emprendedores.pdf?utm_source=chatgpt.com" TargetMode="External"/><Relationship Id="rId4" Type="http://schemas.openxmlformats.org/officeDocument/2006/relationships/hyperlink" Target="https://www.sii.cl/destacados/guia_emprendedor/guia_emprendedores.pdf?utm_source=chatgpt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spreadsheets/d/1ca8bi9tjM6_P6zPXwJ1ODZvmiptYOvWy/edit?gid=1845753831#gid=1845753831" TargetMode="External"/><Relationship Id="rId4" Type="http://schemas.openxmlformats.org/officeDocument/2006/relationships/hyperlink" Target="https://docs.google.com/spreadsheets/d/1VwznMFA3kBjheNmE5AFKQl75i3sqyGUJ/edit?gid=213026542#gid=213026542" TargetMode="External"/><Relationship Id="rId5" Type="http://schemas.openxmlformats.org/officeDocument/2006/relationships/hyperlink" Target="https://trello.com/b/MCUkyEHO/capstone" TargetMode="External"/><Relationship Id="rId6" Type="http://schemas.openxmlformats.org/officeDocument/2006/relationships/hyperlink" Target="https://github.com/VictorFuenzalida/2024_2_MA_Capstone_001D_Grupo_1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s-CL">
                <a:solidFill>
                  <a:schemeClr val="accent1"/>
                </a:solidFill>
              </a:rPr>
              <a:t>Contenido de la Presentación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432050" y="1997075"/>
            <a:ext cx="15997663" cy="9087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Portada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 – Ítems de la presentación.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Presentación – Presentación del equipo de trabajo.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Breve descripción del origen de la problemática o la necesidad del proyecto. Testimonio 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Descripción de la solución  + Canvas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Objetivo general y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Metodología de proyecto – Explicación de la metodología del proyecto, mencionado las principales etapas y/o hitos con sus respectivas fechas.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Asignación de roles – Mencionar rol de cada integrante del grupo de trabajo y funciones realizadas.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SOLUCIÓN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2432051" y="714594"/>
            <a:ext cx="1538438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800">
                <a:latin typeface="Arial"/>
                <a:ea typeface="Arial"/>
                <a:cs typeface="Arial"/>
                <a:sym typeface="Arial"/>
              </a:rPr>
              <a:t>Aplicación web de Inventario inteligente + web promocional del almacén</a:t>
            </a:r>
            <a:br>
              <a:rPr lang="es-CL" sz="48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1773216" y="2577910"/>
            <a:ext cx="15384300" cy="6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la implementación del sis</a:t>
            </a:r>
            <a:r>
              <a:rPr lang="es-CL" sz="2800"/>
              <a:t>tema pos de inventario inteligente</a:t>
            </a:r>
            <a:r>
              <a:rPr b="0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espera: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Las ventas realizadas por un determinado vendedor queden registradas.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El sistema descuente los artículos vendidos del inventario.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El sistema pueda operar con lector de código de barras y permita la creación de estos.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El sistema genera reportes acerca de estado de los productos (fecha por vencer, más o menos vendidos en un determinado periodo de tiempo, etc.)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La interfaz sea amigable para el usuario.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Cuente con perfiles acordes al rol del trabajador.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Otorgar control del inventario y el personal al administrador.</a:t>
            </a:r>
            <a:endParaRPr sz="28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</a:rPr>
              <a:t>Con la implementación de la página web se espera: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Evitar la pérdida de productos cercanos a vencer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Crear una imagen corporativa confiable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Captar nuevos clientes</a:t>
            </a:r>
            <a:b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b144cbe2a_1_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Modelo de negocio Canvas</a:t>
            </a:r>
            <a:endParaRPr/>
          </a:p>
        </p:txBody>
      </p:sp>
      <p:pic>
        <p:nvPicPr>
          <p:cNvPr id="168" name="Google Shape;168;g31b144cbe2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75" y="1746975"/>
            <a:ext cx="15911073" cy="89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OBJETIVOS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812758" y="2409620"/>
            <a:ext cx="15897600" cy="5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/>
          </a:p>
          <a:p>
            <a:pPr indent="-406400" lvl="0" marL="4572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b="0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objetivo general del proyecto es proporcionar al pe</a:t>
            </a:r>
            <a:r>
              <a:rPr lang="es-CL" sz="2800"/>
              <a:t>queño negocio de barrio,</a:t>
            </a:r>
            <a:r>
              <a:rPr b="0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herramienta que permita gestionar de manera eficiente el inventario existente, sus ventas y su imagen.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Reducir las pérdidas de ventas por vencimiento de productos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Ayudar la toma de decisiones del negocio en base al análisis de datos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Llevar un registro de los productos y las ventas en general y por cada vendedor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Aumentar los ingresos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la velocidad de atención al cliente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/>
        </p:nvSpPr>
        <p:spPr>
          <a:xfrm>
            <a:off x="4718050" y="4177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>
            <p:ph type="title"/>
          </p:nvPr>
        </p:nvSpPr>
        <p:spPr>
          <a:xfrm>
            <a:off x="4794250" y="53498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METODOLOGÍA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Metodología ágil SCRUM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1652325" y="2598825"/>
            <a:ext cx="16635600" cy="7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ha escogido Agile debido a su flexibilidad, ya que el cliente no posee una visión tan clara acerca del producto, ofreciéndonos cierta libertad para su construcción. Se necesita un producto funcional (programa de </a:t>
            </a:r>
            <a:r>
              <a:rPr lang="es-CL" sz="2900"/>
              <a:t>punto de venta e inventario convencional</a:t>
            </a:r>
            <a:r>
              <a:rPr b="0" i="0" lang="es-CL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s-CL" sz="2900"/>
              <a:t>a final de año</a:t>
            </a:r>
            <a:r>
              <a:rPr b="0" i="0" lang="es-CL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para operar con eficiencia </a:t>
            </a:r>
            <a:r>
              <a:rPr lang="es-CL" sz="2900"/>
              <a:t>a principios del próximo</a:t>
            </a:r>
            <a:r>
              <a:rPr b="0" i="0" lang="es-CL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900"/>
              <a:t>Para esto hemos dividido el proyecto en 5 sprints o fases:</a:t>
            </a:r>
            <a:endParaRPr sz="2900"/>
          </a:p>
          <a:p>
            <a:pPr indent="-412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s-CL" sz="2900"/>
              <a:t>Sprint 0: Conformación del equipo, preparación del ambiente de desarrollo, documentación inicial y presentación de la visión inicial de la solución (inicio: 12 de agosto/ termino: 22 de septiembre)</a:t>
            </a:r>
            <a:endParaRPr sz="2900"/>
          </a:p>
          <a:p>
            <a:pPr indent="-412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s-CL" sz="2900"/>
              <a:t>Sprint 1: Creación de la interfaz del administrador del local, vendedor y bodeguero (login, crud e interfaz gráfica), creación bd usuarios y productos, registros de ventas, funciones filtrar y buscar  (inicio: 23 de sep / término: 27 de oct)</a:t>
            </a:r>
            <a:endParaRPr sz="2900"/>
          </a:p>
          <a:p>
            <a:pPr indent="-412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s-CL" sz="2900">
                <a:solidFill>
                  <a:schemeClr val="dk1"/>
                </a:solidFill>
              </a:rPr>
              <a:t>Sprint 2: Creación página web almacén “La martita”, programación de alertas (vencimiento productos y bajo stock),  generación de reportes (ventas, menor y mayor rotación de productos) (inicio: 28 de oct / término: 24 de nov)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s-CL" sz="2900">
                <a:solidFill>
                  <a:schemeClr val="dk1"/>
                </a:solidFill>
              </a:rPr>
              <a:t>Sprint 4: Implementación ambiente productivo, capacitación manual, marcha blanca, documentación final y retrospectiva proyecto (inicio: 25 de nov / término: 9 de dic)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>
            <a:off x="7461250" y="7225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/>
          <p:nvPr>
            <p:ph type="title"/>
          </p:nvPr>
        </p:nvSpPr>
        <p:spPr>
          <a:xfrm>
            <a:off x="7537450" y="83978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ROLES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ROLES DE EQUIPO 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4958650" y="2587175"/>
            <a:ext cx="12561000" cy="8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2800">
                <a:solidFill>
                  <a:schemeClr val="dk1"/>
                </a:solidFill>
              </a:rPr>
              <a:t>Christián Lazcano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Product Owner </a:t>
            </a:r>
            <a:endParaRPr sz="2800"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Víctor Fuenzalida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Desarrollador Backend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CL" sz="2800"/>
              <a:t>Testing</a:t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CL" sz="2800"/>
              <a:t>DBA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2800">
                <a:solidFill>
                  <a:schemeClr val="dk1"/>
                </a:solidFill>
              </a:rPr>
              <a:t>Geannelee Araya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Scrum Master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Desarrollador Frontend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Testing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CL" sz="2800">
                <a:solidFill>
                  <a:schemeClr val="dk1"/>
                </a:solidFill>
              </a:rPr>
              <a:t>DBA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312" y="7663794"/>
            <a:ext cx="1759566" cy="198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8521" y="2587169"/>
            <a:ext cx="1597157" cy="18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8509" y="4949158"/>
            <a:ext cx="1597157" cy="182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7280910" y="7879140"/>
            <a:ext cx="204597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7280910" y="9220835"/>
            <a:ext cx="90201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TOPOLOGÍA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s-CL">
                <a:solidFill>
                  <a:schemeClr val="accent1"/>
                </a:solidFill>
              </a:rPr>
              <a:t>Contenido de la Presentación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2432049" y="2530475"/>
            <a:ext cx="13716000" cy="6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Topología del proyecto – Explicación Modelo por Capas + Estándares y técnicas de modelamiento, desarrollo y pruebas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Plataforma servicios / Tecnología utilizada /Factibilidad técnica, Operacional, Legal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Etapas principales de implementación. </a:t>
            </a:r>
            <a:r>
              <a:rPr b="0" i="0" lang="es-CL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Evidencias; RACI, </a:t>
            </a:r>
            <a:r>
              <a:rPr b="1" i="0" lang="es-CL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Roadmap</a:t>
            </a:r>
            <a:r>
              <a:rPr b="0" i="0" lang="es-CL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trello, github</a:t>
            </a:r>
            <a:endParaRPr b="0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Costos de implementación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Resultado de la solución – </a:t>
            </a:r>
            <a:r>
              <a:rPr b="0" i="0" lang="es-CL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Evidencia rápida vídeo Demostración. (2 min)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Conclusión del proyecto – </a:t>
            </a:r>
            <a:r>
              <a:rPr b="0" i="0" lang="es-CL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Retrospectiva y Proyecciones laborales a partir de la ejecución del proyecto</a:t>
            </a:r>
            <a:endParaRPr b="0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Topología del Proyecto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2139625" y="2915500"/>
            <a:ext cx="14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475" y="1550525"/>
            <a:ext cx="11631099" cy="95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4775" y="10059325"/>
            <a:ext cx="828124" cy="8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650" y="4063974"/>
            <a:ext cx="1016051" cy="10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63775" y="2157550"/>
            <a:ext cx="1016049" cy="10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34288" y="4199325"/>
            <a:ext cx="1275026" cy="10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3157" y="5828297"/>
            <a:ext cx="1275026" cy="12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25659" y="6098993"/>
            <a:ext cx="1092306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2650" y="9054450"/>
            <a:ext cx="2452776" cy="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b144cbe2a_1_36"/>
          <p:cNvSpPr txBox="1"/>
          <p:nvPr>
            <p:ph type="title"/>
          </p:nvPr>
        </p:nvSpPr>
        <p:spPr>
          <a:xfrm>
            <a:off x="2408550" y="620544"/>
            <a:ext cx="16988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Pruebas utilizadas</a:t>
            </a:r>
            <a:endParaRPr/>
          </a:p>
        </p:txBody>
      </p:sp>
      <p:sp>
        <p:nvSpPr>
          <p:cNvPr id="233" name="Google Shape;233;g31b144cbe2a_1_36"/>
          <p:cNvSpPr txBox="1"/>
          <p:nvPr/>
        </p:nvSpPr>
        <p:spPr>
          <a:xfrm>
            <a:off x="2139625" y="2915500"/>
            <a:ext cx="14229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1b144cbe2a_1_36"/>
          <p:cNvSpPr txBox="1"/>
          <p:nvPr/>
        </p:nvSpPr>
        <p:spPr>
          <a:xfrm>
            <a:off x="1951500" y="2915500"/>
            <a:ext cx="15217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900">
                <a:solidFill>
                  <a:schemeClr val="dk1"/>
                </a:solidFill>
              </a:rPr>
              <a:t>Se han establecido los siguientes tipos de pruebas: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s-CL" sz="2900">
                <a:solidFill>
                  <a:schemeClr val="dk1"/>
                </a:solidFill>
              </a:rPr>
              <a:t>Pruebas unitarias con testing cruzado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b144cbe2a_1_31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Estándares y técnicas de modelamiento y desarrollo</a:t>
            </a:r>
            <a:endParaRPr/>
          </a:p>
        </p:txBody>
      </p:sp>
      <p:sp>
        <p:nvSpPr>
          <p:cNvPr id="240" name="Google Shape;240;g31b144cbe2a_1_31"/>
          <p:cNvSpPr txBox="1"/>
          <p:nvPr/>
        </p:nvSpPr>
        <p:spPr>
          <a:xfrm>
            <a:off x="2139625" y="2915500"/>
            <a:ext cx="14229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1b144cbe2a_1_31"/>
          <p:cNvSpPr txBox="1"/>
          <p:nvPr/>
        </p:nvSpPr>
        <p:spPr>
          <a:xfrm>
            <a:off x="1504775" y="3009550"/>
            <a:ext cx="162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1b144cbe2a_1_31"/>
          <p:cNvSpPr txBox="1"/>
          <p:nvPr/>
        </p:nvSpPr>
        <p:spPr>
          <a:xfrm>
            <a:off x="660675" y="1671875"/>
            <a:ext cx="16552500" cy="8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1. Estándares de desarrollo de software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1.1. Codificación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CL" sz="1800">
                <a:solidFill>
                  <a:schemeClr val="dk1"/>
                </a:solidFill>
              </a:rPr>
              <a:t>PSR (PHP Standards Recommendations)</a:t>
            </a:r>
            <a:r>
              <a:rPr lang="es-CL" sz="1800">
                <a:solidFill>
                  <a:schemeClr val="dk1"/>
                </a:solidFill>
              </a:rPr>
              <a:t>: Si estás trabajando en PHP, sigue las guías PSR-1, PSR-2, y PSR-12 para mantener un código limpio y legible.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1.2. Seguridad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CL" sz="1800">
                <a:solidFill>
                  <a:schemeClr val="dk1"/>
                </a:solidFill>
              </a:rPr>
              <a:t>OWASP</a:t>
            </a:r>
            <a:r>
              <a:rPr lang="es-CL" sz="1800">
                <a:solidFill>
                  <a:schemeClr val="dk1"/>
                </a:solidFill>
              </a:rPr>
              <a:t>: Sigue las recomendaciones de OWASP para proteger datos sensibles, prevenir inyecciones SQL y garantizar un manejo seguro de sesiones.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CL" sz="1800">
                <a:solidFill>
                  <a:schemeClr val="dk1"/>
                </a:solidFill>
              </a:rPr>
              <a:t>Encriptación</a:t>
            </a:r>
            <a:r>
              <a:rPr lang="es-CL" sz="1800">
                <a:solidFill>
                  <a:schemeClr val="dk1"/>
                </a:solidFill>
              </a:rPr>
              <a:t>: Usa AES-256 o hashing con bcrypt para proteger datos como contraseñas o información de usuarios.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1.3. Documentación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CL" sz="1800">
                <a:solidFill>
                  <a:schemeClr val="dk1"/>
                </a:solidFill>
              </a:rPr>
              <a:t>ISO/IEC 26514</a:t>
            </a:r>
            <a:r>
              <a:rPr lang="es-CL" sz="1800">
                <a:solidFill>
                  <a:schemeClr val="dk1"/>
                </a:solidFill>
              </a:rPr>
              <a:t>: Para la creación de manuales de usuario y documentación técnica.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CL" sz="1800">
                <a:solidFill>
                  <a:schemeClr val="dk1"/>
                </a:solidFill>
              </a:rPr>
              <a:t>Comentarios en el código</a:t>
            </a:r>
            <a:r>
              <a:rPr lang="es-CL" sz="1800">
                <a:solidFill>
                  <a:schemeClr val="dk1"/>
                </a:solidFill>
              </a:rPr>
              <a:t>: Usa estándares como DocBlocks para PHP.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2. Técnicas de modelamiento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2.1. Diagrama de Casos de Uso (UML)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Muestra las funcionalidades principales del sistema, como la gestión de inventarios, generación de tickets y reportes de ventas.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2.2. Diagrama de Clases (UML)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Modela las entidades principales: </a:t>
            </a:r>
            <a:r>
              <a:rPr lang="es-CL" sz="1800">
                <a:solidFill>
                  <a:srgbClr val="188038"/>
                </a:solidFill>
              </a:rPr>
              <a:t>Producto</a:t>
            </a:r>
            <a:r>
              <a:rPr lang="es-CL" sz="1800">
                <a:solidFill>
                  <a:schemeClr val="dk1"/>
                </a:solidFill>
              </a:rPr>
              <a:t>, </a:t>
            </a:r>
            <a:r>
              <a:rPr lang="es-CL" sz="1800">
                <a:solidFill>
                  <a:srgbClr val="188038"/>
                </a:solidFill>
              </a:rPr>
              <a:t>Venta</a:t>
            </a:r>
            <a:r>
              <a:rPr lang="es-CL" sz="1800">
                <a:solidFill>
                  <a:schemeClr val="dk1"/>
                </a:solidFill>
              </a:rPr>
              <a:t>, </a:t>
            </a:r>
            <a:r>
              <a:rPr lang="es-CL" sz="1800">
                <a:solidFill>
                  <a:srgbClr val="188038"/>
                </a:solidFill>
              </a:rPr>
              <a:t>Cliente</a:t>
            </a:r>
            <a:r>
              <a:rPr lang="es-CL" sz="1800">
                <a:solidFill>
                  <a:schemeClr val="dk1"/>
                </a:solidFill>
              </a:rPr>
              <a:t>, </a:t>
            </a:r>
            <a:r>
              <a:rPr lang="es-CL" sz="1800">
                <a:solidFill>
                  <a:srgbClr val="188038"/>
                </a:solidFill>
              </a:rPr>
              <a:t>Usuario</a:t>
            </a:r>
            <a:r>
              <a:rPr lang="es-CL" sz="1800">
                <a:solidFill>
                  <a:schemeClr val="dk1"/>
                </a:solidFill>
              </a:rPr>
              <a:t>, </a:t>
            </a:r>
            <a:r>
              <a:rPr lang="es-CL" sz="1800">
                <a:solidFill>
                  <a:srgbClr val="188038"/>
                </a:solidFill>
              </a:rPr>
              <a:t>Proveedor</a:t>
            </a:r>
            <a:r>
              <a:rPr lang="es-CL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2.3. Diagrama Entidad-Relación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Define la estructura de la base de datos, incluyendo tablas como </a:t>
            </a:r>
            <a:r>
              <a:rPr lang="es-CL" sz="1800">
                <a:solidFill>
                  <a:srgbClr val="188038"/>
                </a:solidFill>
              </a:rPr>
              <a:t>productos</a:t>
            </a:r>
            <a:r>
              <a:rPr lang="es-CL" sz="1800">
                <a:solidFill>
                  <a:schemeClr val="dk1"/>
                </a:solidFill>
              </a:rPr>
              <a:t>, </a:t>
            </a:r>
            <a:r>
              <a:rPr lang="es-CL" sz="1800">
                <a:solidFill>
                  <a:srgbClr val="188038"/>
                </a:solidFill>
              </a:rPr>
              <a:t>ventas</a:t>
            </a:r>
            <a:r>
              <a:rPr lang="es-CL" sz="1800">
                <a:solidFill>
                  <a:schemeClr val="dk1"/>
                </a:solidFill>
              </a:rPr>
              <a:t>, </a:t>
            </a:r>
            <a:r>
              <a:rPr lang="es-CL" sz="1800">
                <a:solidFill>
                  <a:srgbClr val="188038"/>
                </a:solidFill>
              </a:rPr>
              <a:t>usuarios</a:t>
            </a:r>
            <a:r>
              <a:rPr lang="es-CL" sz="1800">
                <a:solidFill>
                  <a:schemeClr val="dk1"/>
                </a:solidFill>
              </a:rPr>
              <a:t>, </a:t>
            </a:r>
            <a:r>
              <a:rPr lang="es-CL" sz="1800">
                <a:solidFill>
                  <a:srgbClr val="188038"/>
                </a:solidFill>
              </a:rPr>
              <a:t>categorías</a:t>
            </a:r>
            <a:r>
              <a:rPr lang="es-CL" sz="1800">
                <a:solidFill>
                  <a:schemeClr val="dk1"/>
                </a:solidFill>
              </a:rPr>
              <a:t> y </a:t>
            </a:r>
            <a:r>
              <a:rPr lang="es-CL" sz="1800">
                <a:solidFill>
                  <a:srgbClr val="188038"/>
                </a:solidFill>
              </a:rPr>
              <a:t>reportes</a:t>
            </a:r>
            <a:r>
              <a:rPr lang="es-CL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2.4. Diagramas de Secuencia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Representa el flujo de acciones en procesos clave, como la realización de una venta o el registro de inventario.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abf63759e_0_3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1abf63759e_0_3"/>
          <p:cNvSpPr txBox="1"/>
          <p:nvPr/>
        </p:nvSpPr>
        <p:spPr>
          <a:xfrm>
            <a:off x="1836975" y="2299600"/>
            <a:ext cx="16627800" cy="8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3. Metodologías de desarrollo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200">
                <a:solidFill>
                  <a:schemeClr val="dk1"/>
                </a:solidFill>
              </a:rPr>
              <a:t>3.1. Metodologías Ágiles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CL" sz="2200">
                <a:solidFill>
                  <a:schemeClr val="dk1"/>
                </a:solidFill>
              </a:rPr>
              <a:t>Scrum</a:t>
            </a:r>
            <a:r>
              <a:rPr lang="es-CL" sz="2200">
                <a:solidFill>
                  <a:schemeClr val="dk1"/>
                </a:solidFill>
              </a:rPr>
              <a:t>: Divide el desarrollo en sprints cortos para entregar módulos funcionales de manera incremental.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CL" sz="2200">
                <a:solidFill>
                  <a:schemeClr val="dk1"/>
                </a:solidFill>
              </a:rPr>
              <a:t>Kanban</a:t>
            </a:r>
            <a:r>
              <a:rPr lang="es-CL" sz="2200">
                <a:solidFill>
                  <a:schemeClr val="dk1"/>
                </a:solidFill>
              </a:rPr>
              <a:t>: Visualiza el flujo de trabajo y gestiona tareas del día a día.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200">
                <a:solidFill>
                  <a:schemeClr val="dk1"/>
                </a:solidFill>
              </a:rPr>
              <a:t>3.2. Desarrollo Incremental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CL" sz="2200">
                <a:solidFill>
                  <a:schemeClr val="dk1"/>
                </a:solidFill>
              </a:rPr>
              <a:t>Permite construir y entregar funcionalidades de manera progresiva, empezando por las más críticas como el registro de ventas.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4. Técnicas de calidad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200">
                <a:solidFill>
                  <a:schemeClr val="dk1"/>
                </a:solidFill>
              </a:rPr>
              <a:t>4.1. Testing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CL" sz="2200">
                <a:solidFill>
                  <a:schemeClr val="dk1"/>
                </a:solidFill>
              </a:rPr>
              <a:t>Pruebas Unitarias</a:t>
            </a:r>
            <a:r>
              <a:rPr lang="es-CL" sz="2200">
                <a:solidFill>
                  <a:schemeClr val="dk1"/>
                </a:solidFill>
              </a:rPr>
              <a:t>: Utiliza PHPUnit para validar componentes individuales del sistema.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CL" sz="2200">
                <a:solidFill>
                  <a:schemeClr val="dk1"/>
                </a:solidFill>
              </a:rPr>
              <a:t>Pruebas de Usuario</a:t>
            </a:r>
            <a:r>
              <a:rPr lang="es-CL" sz="2200">
                <a:solidFill>
                  <a:schemeClr val="dk1"/>
                </a:solidFill>
              </a:rPr>
              <a:t>: Realiza pruebas con usuarios reales del almacén para ajustar la interfaz y funcionalidades.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5. Herramientas utilizadas</a:t>
            </a:r>
            <a:endParaRPr b="1"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CL" sz="2200">
                <a:solidFill>
                  <a:schemeClr val="dk1"/>
                </a:solidFill>
              </a:rPr>
              <a:t>Diseño</a:t>
            </a:r>
            <a:r>
              <a:rPr lang="es-CL" sz="2200">
                <a:solidFill>
                  <a:schemeClr val="dk1"/>
                </a:solidFill>
              </a:rPr>
              <a:t>: Figma y bootstrap.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CL" sz="2200">
                <a:solidFill>
                  <a:schemeClr val="dk1"/>
                </a:solidFill>
              </a:rPr>
              <a:t>Gestión de proyectos</a:t>
            </a:r>
            <a:r>
              <a:rPr lang="es-CL" sz="2200">
                <a:solidFill>
                  <a:schemeClr val="dk1"/>
                </a:solidFill>
              </a:rPr>
              <a:t>: Trello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CL" sz="2200">
                <a:solidFill>
                  <a:schemeClr val="dk1"/>
                </a:solidFill>
              </a:rPr>
              <a:t>Frameworks PHP</a:t>
            </a:r>
            <a:r>
              <a:rPr lang="es-CL" sz="2200">
                <a:solidFill>
                  <a:schemeClr val="dk1"/>
                </a:solidFill>
              </a:rPr>
              <a:t>: phpStorm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CL" sz="2200">
                <a:solidFill>
                  <a:schemeClr val="dk1"/>
                </a:solidFill>
              </a:rPr>
              <a:t>Bases de datos</a:t>
            </a:r>
            <a:r>
              <a:rPr lang="es-CL" sz="2200">
                <a:solidFill>
                  <a:schemeClr val="dk1"/>
                </a:solidFill>
              </a:rPr>
              <a:t>: MySQL o PostgreSQL.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1032028" y="7566761"/>
            <a:ext cx="986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800"/>
              <a:t>TECNOLOGÍAS Y FACTIBILIDAD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868680" y="6149370"/>
            <a:ext cx="19354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Tecnologías y servicios</a:t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2311750" y="1575725"/>
            <a:ext cx="14480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desarrollo del programa se realizará en PHP y MySQL con la IDE de PHPStorm</a:t>
            </a:r>
            <a:r>
              <a:rPr b="0" i="0" lang="es-C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s-CL" sz="2600"/>
              <a:t>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r>
              <a:rPr lang="es-CL" sz="1600"/>
              <a:t>, 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Bootstrap,</a:t>
            </a:r>
            <a:r>
              <a:rPr lang="es-CL" sz="1600"/>
              <a:t>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s-CL" sz="1600"/>
              <a:t> y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s-CL" sz="2600"/>
              <a:t>*</a:t>
            </a:r>
            <a:endParaRPr sz="26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s-CL" sz="2600"/>
              <a:t>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s-CL" sz="1600"/>
              <a:t>,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s-CL" sz="1600"/>
              <a:t>,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s-CL" sz="2600"/>
              <a:t>*, sweetalert2</a:t>
            </a:r>
            <a:endParaRPr sz="26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Herramientas: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Trello,</a:t>
            </a:r>
            <a:r>
              <a:rPr lang="es-CL" sz="1600"/>
              <a:t>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s-CL" sz="1600"/>
              <a:t>,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Discord</a:t>
            </a:r>
            <a:r>
              <a:rPr lang="es-CL" sz="2600"/>
              <a:t>, 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StarUML</a:t>
            </a:r>
            <a:r>
              <a:rPr lang="es-CL" sz="2600"/>
              <a:t>,</a:t>
            </a:r>
            <a:r>
              <a:rPr b="0" i="0" lang="es-C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r>
              <a:rPr lang="es-CL" sz="2600"/>
              <a:t> yPhpStorm</a:t>
            </a:r>
            <a:endParaRPr sz="26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CL" sz="2600"/>
              <a:t>Servicios</a:t>
            </a:r>
            <a:r>
              <a:rPr lang="es-CL" sz="2600"/>
              <a:t>: Hosting (cpanelhost chile) y dominio (nick chile)</a:t>
            </a:r>
            <a:endParaRPr sz="2600"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00" y="4883150"/>
            <a:ext cx="28575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175" y="6814600"/>
            <a:ext cx="2402900" cy="12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938" y="4580972"/>
            <a:ext cx="1229396" cy="12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6175" y="5233875"/>
            <a:ext cx="1936360" cy="154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8275" y="6814593"/>
            <a:ext cx="2094411" cy="209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56412" y="6578118"/>
            <a:ext cx="2094410" cy="209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37550" y="7669693"/>
            <a:ext cx="2192200" cy="21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07778" y="4602792"/>
            <a:ext cx="1543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475697" y="4430143"/>
            <a:ext cx="1092306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71400" y="5233875"/>
            <a:ext cx="4101326" cy="84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27325" y="8795100"/>
            <a:ext cx="4362149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/>
        </p:nvSpPr>
        <p:spPr>
          <a:xfrm>
            <a:off x="152400" y="152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DFEFCA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b144cbe2a_1_82"/>
          <p:cNvSpPr txBox="1"/>
          <p:nvPr>
            <p:ph type="title"/>
          </p:nvPr>
        </p:nvSpPr>
        <p:spPr>
          <a:xfrm>
            <a:off x="2432050" y="714594"/>
            <a:ext cx="169884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Factibilidad técnica y operacional 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1b144cbe2a_1_82"/>
          <p:cNvSpPr txBox="1"/>
          <p:nvPr/>
        </p:nvSpPr>
        <p:spPr>
          <a:xfrm>
            <a:off x="775600" y="1988275"/>
            <a:ext cx="17961300" cy="9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2200">
                <a:solidFill>
                  <a:schemeClr val="dk1"/>
                </a:solidFill>
              </a:rPr>
              <a:t>1. Factibilidad Técnica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1.1. Recursos Tecnológicos Disponibles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CL" sz="2000">
                <a:solidFill>
                  <a:schemeClr val="dk1"/>
                </a:solidFill>
              </a:rPr>
              <a:t>Hardware</a:t>
            </a:r>
            <a:r>
              <a:rPr lang="es-CL" sz="2000">
                <a:solidFill>
                  <a:schemeClr val="dk1"/>
                </a:solidFill>
              </a:rPr>
              <a:t>: Los almacenes de barrio suelen contar con equipos básicos. Es esencial que el software POS sea compatible con computadoras de gama media y dispositivos periféricos como impresoras de tickets y lectores de códigos de barras.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CL" sz="2000">
                <a:solidFill>
                  <a:schemeClr val="dk1"/>
                </a:solidFill>
              </a:rPr>
              <a:t>Conectividad</a:t>
            </a:r>
            <a:r>
              <a:rPr lang="es-CL" sz="2000">
                <a:solidFill>
                  <a:schemeClr val="dk1"/>
                </a:solidFill>
              </a:rPr>
              <a:t>: Aunque la mayoría de los locales disponen de conexión a Internet, es recomendable que el software funcione tanto en línea como fuera de línea para garantizar operatividad continua.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1.2. Desarrollo y Mantenimiento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CL" sz="2000">
                <a:solidFill>
                  <a:schemeClr val="dk1"/>
                </a:solidFill>
              </a:rPr>
              <a:t>Lenguajes y Frameworks</a:t>
            </a:r>
            <a:r>
              <a:rPr lang="es-CL" sz="2000">
                <a:solidFill>
                  <a:schemeClr val="dk1"/>
                </a:solidFill>
              </a:rPr>
              <a:t>: Se utilizo PHP con el IDE PhpStorm, para, facilitar el desarrollo y el mantenimiento futuro del software.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CL" sz="2000">
                <a:solidFill>
                  <a:schemeClr val="dk1"/>
                </a:solidFill>
              </a:rPr>
              <a:t>Actualizaciones</a:t>
            </a:r>
            <a:r>
              <a:rPr lang="es-CL" sz="2000">
                <a:solidFill>
                  <a:schemeClr val="dk1"/>
                </a:solidFill>
              </a:rPr>
              <a:t>: Se implementar un sistema de actualizaciones sencillo que permita mantener el software al día sin interrumpir las operaciones del negocio.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2200">
                <a:solidFill>
                  <a:schemeClr val="dk1"/>
                </a:solidFill>
              </a:rPr>
              <a:t>2. Factibilidad Operacional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2.1. Capacitación del Personal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CL" sz="2000">
                <a:solidFill>
                  <a:schemeClr val="dk1"/>
                </a:solidFill>
              </a:rPr>
              <a:t>Facilidad de Uso</a:t>
            </a:r>
            <a:r>
              <a:rPr lang="es-CL" sz="2000">
                <a:solidFill>
                  <a:schemeClr val="dk1"/>
                </a:solidFill>
              </a:rPr>
              <a:t>: El software debe contar con una interfaz intuitiva que minimice la necesidad de capacitación extensa, considerando que el personal puede no tener altos conocimientos tecnológicos.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CL" sz="2000">
                <a:solidFill>
                  <a:schemeClr val="dk1"/>
                </a:solidFill>
              </a:rPr>
              <a:t>Soporte Técnico</a:t>
            </a:r>
            <a:r>
              <a:rPr lang="es-CL" sz="2000">
                <a:solidFill>
                  <a:schemeClr val="dk1"/>
                </a:solidFill>
              </a:rPr>
              <a:t>: Proporcionar acceso a soporte técnico confiable para resolver dudas o problemas que puedan surgir durante el uso del sistema.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2.2. Integración con Operaciones Existentes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CL" sz="2000">
                <a:solidFill>
                  <a:schemeClr val="dk1"/>
                </a:solidFill>
              </a:rPr>
              <a:t>Procesos Comerciales</a:t>
            </a:r>
            <a:r>
              <a:rPr lang="es-CL" sz="2000">
                <a:solidFill>
                  <a:schemeClr val="dk1"/>
                </a:solidFill>
              </a:rPr>
              <a:t>: El software debe adaptarse a las prácticas comerciales actuales del almacén, como la gestión de inventarios, ventas y facturación.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CL" sz="2000">
                <a:solidFill>
                  <a:schemeClr val="dk1"/>
                </a:solidFill>
              </a:rPr>
              <a:t>Escalabilidad</a:t>
            </a:r>
            <a:r>
              <a:rPr lang="es-CL" sz="2000">
                <a:solidFill>
                  <a:schemeClr val="dk1"/>
                </a:solidFill>
              </a:rPr>
              <a:t>: Diseñar el sistema de manera que pueda crecer junto con el negocio, permitiendo la adición de nuevas funcionalidades según sea necesario.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abf63759e_0_17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Factibilidad legal</a:t>
            </a:r>
            <a:endParaRPr/>
          </a:p>
        </p:txBody>
      </p:sp>
      <p:sp>
        <p:nvSpPr>
          <p:cNvPr id="287" name="Google Shape;287;g31abf63759e_0_17"/>
          <p:cNvSpPr txBox="1"/>
          <p:nvPr/>
        </p:nvSpPr>
        <p:spPr>
          <a:xfrm>
            <a:off x="1023550" y="2063750"/>
            <a:ext cx="18396900" cy="6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2300">
                <a:solidFill>
                  <a:schemeClr val="dk1"/>
                </a:solidFill>
              </a:rPr>
              <a:t>3. Factibilidad Legal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</a:rPr>
              <a:t>3.1. Documentación Tributaria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s-CL" sz="2100">
                <a:solidFill>
                  <a:schemeClr val="dk1"/>
                </a:solidFill>
              </a:rPr>
              <a:t>Emisión de Boletas y Facturas Electrónicas</a:t>
            </a:r>
            <a:r>
              <a:rPr lang="es-CL" sz="2100">
                <a:solidFill>
                  <a:schemeClr val="dk1"/>
                </a:solidFill>
              </a:rPr>
              <a:t>: El Servicio de Impuestos Internos (SII) de Chile exige que los contribuyentes emitan documentos tributarios electrónicos. El software debe estar autorizado por el SII para emitir boletas y facturas electrónicas, cumpliendo con las normativas vigentes.</a:t>
            </a:r>
            <a:br>
              <a:rPr lang="es-CL" sz="2100">
                <a:solidFill>
                  <a:schemeClr val="dk1"/>
                </a:solidFill>
              </a:rPr>
            </a:br>
            <a:r>
              <a:rPr lang="es-CL" sz="2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CL" sz="2100" u="sng">
                <a:solidFill>
                  <a:schemeClr val="hlink"/>
                </a:solidFill>
                <a:hlinkClick r:id="rId4"/>
              </a:rPr>
              <a:t>SII</a:t>
            </a:r>
            <a:endParaRPr sz="2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</a:rPr>
              <a:t>3.2. Permisos y Patentes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s-CL" sz="2100">
                <a:solidFill>
                  <a:schemeClr val="dk1"/>
                </a:solidFill>
              </a:rPr>
              <a:t>Patente Comercial</a:t>
            </a:r>
            <a:r>
              <a:rPr lang="es-CL" sz="2100">
                <a:solidFill>
                  <a:schemeClr val="dk1"/>
                </a:solidFill>
              </a:rPr>
              <a:t>: Es necesario que el almacén cuente con una patente comercial otorgada por la municipalidad correspondiente. Para obtenerla, se deben cumplir con requisitos como el Certificado de Informaciones Previas y el Certificado Municipal.</a:t>
            </a:r>
            <a:endParaRPr sz="2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</a:rPr>
              <a:t>3.3. Protección de Datos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s-CL" sz="2100">
                <a:solidFill>
                  <a:schemeClr val="dk1"/>
                </a:solidFill>
              </a:rPr>
              <a:t>Ley de Protección de Datos Personales</a:t>
            </a:r>
            <a:r>
              <a:rPr lang="es-CL" sz="2100">
                <a:solidFill>
                  <a:schemeClr val="dk1"/>
                </a:solidFill>
              </a:rPr>
              <a:t>: El software debe garantizar la confidencialidad y seguridad de los datos de los clientes, cumpliendo con la legislación chilena sobre protección de datos personales.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</a:rPr>
              <a:t>3.4. Registro de Software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s-CL" sz="2100">
                <a:solidFill>
                  <a:schemeClr val="dk1"/>
                </a:solidFill>
              </a:rPr>
              <a:t>Propiedad Intelectual</a:t>
            </a:r>
            <a:r>
              <a:rPr lang="es-CL" sz="2100">
                <a:solidFill>
                  <a:schemeClr val="dk1"/>
                </a:solidFill>
              </a:rPr>
              <a:t>: Registrar el software en el Departamento de Derechos Intelectuales (DDI) asegura la protección legal de la obra y los derechos de sus creadores.</a:t>
            </a:r>
            <a:endParaRPr sz="2400"/>
          </a:p>
        </p:txBody>
      </p:sp>
      <p:sp>
        <p:nvSpPr>
          <p:cNvPr id="288" name="Google Shape;288;g31abf63759e_0_17"/>
          <p:cNvSpPr txBox="1"/>
          <p:nvPr/>
        </p:nvSpPr>
        <p:spPr>
          <a:xfrm>
            <a:off x="1136925" y="9135475"/>
            <a:ext cx="17305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/>
              <a:t>El proyecto es técnicamente viable dada la disponibilidad de herramientas y equipos. Operacionalmente, su éxito dependerá de una interfaz sencilla y soporte adecuado. Desde el punto de vista legal, es crítico cumplir con las normativas del SII y la protección de datos. Implementar estas medidas asegurará que el sistema sea funcional y esté alineado con las leyes chilenas.</a:t>
            </a:r>
            <a:endParaRPr sz="2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4811548" y="5269954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ETAPAS IMPLEMENTACIÓN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4522470" y="4085014"/>
            <a:ext cx="100507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Etapas implementación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2097275" y="2525200"/>
            <a:ext cx="14906700" cy="7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Calibri"/>
              <a:buAutoNum type="arabicPeriod"/>
            </a:pPr>
            <a:r>
              <a:rPr lang="es-CL" sz="3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Matriz Raci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Calibri"/>
              <a:buAutoNum type="arabicPeriod"/>
            </a:pPr>
            <a:r>
              <a:rPr lang="es-CL" sz="3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Roadmap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Calibri"/>
              <a:buAutoNum type="arabicPeriod"/>
            </a:pPr>
            <a:r>
              <a:rPr lang="es-CL" sz="3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Trello (tablero Kanban)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Calibri"/>
              <a:buAutoNum type="arabicPeriod"/>
            </a:pPr>
            <a:r>
              <a:rPr lang="es-CL" sz="3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github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ctrTitle"/>
          </p:nvPr>
        </p:nvSpPr>
        <p:spPr>
          <a:xfrm>
            <a:off x="3308349" y="8626475"/>
            <a:ext cx="1051994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800"/>
              <a:t>App web Inventario Inteligente</a:t>
            </a:r>
            <a:endParaRPr sz="4800"/>
          </a:p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3727450" y="9617075"/>
            <a:ext cx="791131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Geannelee Araya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Victor Fuenzalida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Maipú, </a:t>
            </a:r>
            <a:r>
              <a:rPr b="1" lang="es-CL"/>
              <a:t>09</a:t>
            </a: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 Diciembre 2024</a:t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7356628" y="8526881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COSTOS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7143750" y="7341941"/>
            <a:ext cx="100507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Costos de implementación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7615708" y="8999956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DEMOSTRACIÓN</a:t>
            </a:r>
            <a:endParaRPr/>
          </a:p>
        </p:txBody>
      </p:sp>
      <p:sp>
        <p:nvSpPr>
          <p:cNvPr id="317" name="Google Shape;317;p42"/>
          <p:cNvSpPr txBox="1"/>
          <p:nvPr/>
        </p:nvSpPr>
        <p:spPr>
          <a:xfrm>
            <a:off x="7357110" y="7815016"/>
            <a:ext cx="100507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169188" y="7399121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327" name="Google Shape;327;p44"/>
          <p:cNvSpPr txBox="1"/>
          <p:nvPr/>
        </p:nvSpPr>
        <p:spPr>
          <a:xfrm>
            <a:off x="1051560" y="6214181"/>
            <a:ext cx="10058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Retrospectiva</a:t>
            </a:r>
            <a:endParaRPr/>
          </a:p>
        </p:txBody>
      </p:sp>
      <p:graphicFrame>
        <p:nvGraphicFramePr>
          <p:cNvPr id="333" name="Google Shape;333;p45"/>
          <p:cNvGraphicFramePr/>
          <p:nvPr/>
        </p:nvGraphicFramePr>
        <p:xfrm>
          <a:off x="1004887" y="21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{C0B29D0E-DE58-4E68-8A65-877B753AC393}</a:tableStyleId>
              </a:tblPr>
              <a:tblGrid>
                <a:gridCol w="18094325"/>
              </a:tblGrid>
              <a:tr h="794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Logros principales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31800" lvl="0" marL="4572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Char char="●"/>
                      </a:pPr>
                      <a:r>
                        <a:rPr b="1"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Entregables cumplidos:</a:t>
                      </a:r>
                      <a:endParaRPr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exitoso del sistema POS con generación de reportes personalizados</a:t>
                      </a:r>
                      <a:r>
                        <a:rPr lang="es-CL" sz="3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3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de alertas de inventario bajo, lo que mejora la gestión y reduce el desperdicio.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una página web </a:t>
                      </a:r>
                      <a:r>
                        <a:rPr lang="es-CL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promocional,</a:t>
                      </a:r>
                      <a:r>
                        <a:rPr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atractiva y funcional para captar clientes.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318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Noto Sans Symbols"/>
                        <a:buChar char="∙"/>
                      </a:pPr>
                      <a:r>
                        <a:rPr b="1"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 en el negocio:</a:t>
                      </a:r>
                      <a:endParaRPr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Optimización en la gestión de inventarios y ventas del almacén, incrementando la eficiencia operativa.</a:t>
                      </a:r>
                      <a:endParaRPr sz="3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Mejora de la experiencia del usuario fi</a:t>
                      </a:r>
                      <a:r>
                        <a:rPr lang="es-CL" sz="3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nal</a:t>
                      </a:r>
                      <a:r>
                        <a:rPr lang="es-CL" sz="3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gracias a la facilidad de uso del sistema.</a:t>
                      </a:r>
                      <a:endParaRPr sz="3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Aumento en la visibilidad del negocio a través de la página web.</a:t>
                      </a:r>
                      <a:endParaRPr sz="3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318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Noto Sans Symbols"/>
                        <a:buChar char="∙"/>
                      </a:pPr>
                      <a:r>
                        <a:rPr b="1"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Cumplimiento del cronograma:</a:t>
                      </a:r>
                      <a:endParaRPr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Entregas realizadas en tiempo, ajustándose a las fases planeadas.</a:t>
                      </a:r>
                      <a:endParaRPr sz="3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9525" marL="8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b144cbe2a_1_16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Retrospectiva</a:t>
            </a:r>
            <a:endParaRPr/>
          </a:p>
        </p:txBody>
      </p:sp>
      <p:graphicFrame>
        <p:nvGraphicFramePr>
          <p:cNvPr id="339" name="Google Shape;339;g31b144cbe2a_1_16"/>
          <p:cNvGraphicFramePr/>
          <p:nvPr/>
        </p:nvGraphicFramePr>
        <p:xfrm>
          <a:off x="1004887" y="21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{C0B29D0E-DE58-4E68-8A65-877B753AC393}</a:tableStyleId>
              </a:tblPr>
              <a:tblGrid>
                <a:gridCol w="18094325"/>
              </a:tblGrid>
              <a:tr h="7947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</a:t>
                      </a: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Desafíos encontrados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31800" lvl="0" marL="3429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∙"/>
                      </a:pP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Técnicos: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Dificultades para programar el sistema pos, debido a la falta de experiencia y habilidad  realizando este tipo de sistema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Responsividad  de la página web para dispositivos móviles.</a:t>
                      </a:r>
                      <a:endParaRPr sz="3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31800" lvl="0" marL="3429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∙"/>
                      </a:pP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Comunicación: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Adaptación de los requerimientos durante el desarrollo, lo que generó algunos ajustes imprevistos colocando en riesgo el proyecto, a causa de la falta de experiencia.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31800" lvl="0" marL="3429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∙"/>
                      </a:pP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Capacitación: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74650" lvl="1" marL="74295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urier New"/>
                        <a:buChar char="o"/>
                      </a:pPr>
                      <a:r>
                        <a:rPr lang="es-CL" sz="3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Asegurar que el cliente y los usuarios finales comprendieran completamente cómo usar el sistema.</a:t>
                      </a:r>
                      <a:endParaRPr sz="3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9525" marL="8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Retrospectiva</a:t>
            </a:r>
            <a:endParaRPr/>
          </a:p>
        </p:txBody>
      </p:sp>
      <p:graphicFrame>
        <p:nvGraphicFramePr>
          <p:cNvPr id="345" name="Google Shape;345;p46"/>
          <p:cNvGraphicFramePr/>
          <p:nvPr/>
        </p:nvGraphicFramePr>
        <p:xfrm>
          <a:off x="863846" y="21631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{C0B29D0E-DE58-4E68-8A65-877B753AC393}</a:tableStyleId>
              </a:tblPr>
              <a:tblGrid>
                <a:gridCol w="18235375"/>
              </a:tblGrid>
              <a:tr h="77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</a:t>
                      </a: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Oportunidades de mejora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82600" lvl="0" marL="3429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Noto Sans Symbols"/>
                        <a:buChar char="∙"/>
                      </a:pP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alcance: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25450" lvl="1" marL="74295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urier New"/>
                        <a:buChar char="o"/>
                      </a:pPr>
                      <a:r>
                        <a:rPr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desde el inicio la prioridad de los módulos para evitar colocar en riesgo el proyecto .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82600" lvl="0" marL="3429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Noto Sans Symbols"/>
                        <a:buChar char="∙"/>
                      </a:pP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tempranas: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25450" lvl="1" marL="74295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urier New"/>
                        <a:buChar char="o"/>
                      </a:pPr>
                      <a:r>
                        <a:rPr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pruebas piloto con usuarios del almacén en etapas más tempranas para identificar problemas. 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Aprendizajes clave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826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Noto Sans Symbols"/>
                        <a:buChar char="∙"/>
                      </a:pPr>
                      <a:r>
                        <a:rPr b="1"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Herramientas de desarrollo:</a:t>
                      </a:r>
                      <a:r>
                        <a:rPr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25450" lvl="1" marL="7429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ourier New"/>
                        <a:buChar char="o"/>
                      </a:pPr>
                      <a:r>
                        <a:rPr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lang="es-CL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 el IDE PHP STORM y bootstrap</a:t>
                      </a:r>
                      <a:r>
                        <a:rPr lang="es-CL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agilizó el desarrollo y redujo costos.</a:t>
                      </a:r>
                      <a:endParaRPr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9525" marL="8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b144cbe2a_1_22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Retrospectiva</a:t>
            </a:r>
            <a:endParaRPr/>
          </a:p>
        </p:txBody>
      </p:sp>
      <p:sp>
        <p:nvSpPr>
          <p:cNvPr id="352" name="Google Shape;352;g31b144cbe2a_1_22"/>
          <p:cNvSpPr txBox="1"/>
          <p:nvPr/>
        </p:nvSpPr>
        <p:spPr>
          <a:xfrm>
            <a:off x="799400" y="2226750"/>
            <a:ext cx="166983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Futuros pasos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∙"/>
            </a:pPr>
            <a:r>
              <a:rPr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Monitorear el desempeño del sistema durante un período inicial para resolver posibles incidencias.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∙"/>
            </a:pPr>
            <a:r>
              <a:rPr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un plan de mantenimiento y actualización del sistema y la página web.</a:t>
            </a:r>
            <a:endParaRPr sz="3200">
              <a:solidFill>
                <a:schemeClr val="dk1"/>
              </a:solidFill>
            </a:endParaRPr>
          </a:p>
          <a:p>
            <a:pPr indent="-4826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∙"/>
            </a:pPr>
            <a:r>
              <a:rPr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Considerar agregar módulos adicionales, como integración con sistemas de fidelización </a:t>
            </a:r>
            <a:r>
              <a:rPr lang="es-CL" sz="3200">
                <a:solidFill>
                  <a:schemeClr val="dk1"/>
                </a:solidFill>
              </a:rPr>
              <a:t>d</a:t>
            </a:r>
            <a:r>
              <a:rPr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clientes o e-commerce.</a:t>
            </a:r>
            <a:r>
              <a:rPr lang="es-CL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Proyecciones laborales</a:t>
            </a:r>
            <a:endParaRPr/>
          </a:p>
        </p:txBody>
      </p:sp>
      <p:sp>
        <p:nvSpPr>
          <p:cNvPr id="358" name="Google Shape;358;p47"/>
          <p:cNvSpPr txBox="1"/>
          <p:nvPr/>
        </p:nvSpPr>
        <p:spPr>
          <a:xfrm>
            <a:off x="1955175" y="1739000"/>
            <a:ext cx="16792500" cy="4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0" lang="es-CL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CL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Victor Fuenzalida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s-CL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bases de datos (</a:t>
            </a:r>
            <a:r>
              <a:rPr lang="es-CL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DBA)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s-CL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Inteligencia de negocios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CL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Geannelee Araya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Diseño, desarrollo y administración de páginas web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ágiles (Scrum master)</a:t>
            </a:r>
            <a:b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9617262" y="9194781"/>
            <a:ext cx="416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4779065" y="7026177"/>
            <a:ext cx="4183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9633304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4656174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¿Quiénes Somos?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4779065" y="9108535"/>
            <a:ext cx="4183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4656174" y="8346535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1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1"/>
          <p:cNvSpPr txBox="1"/>
          <p:nvPr/>
        </p:nvSpPr>
        <p:spPr>
          <a:xfrm>
            <a:off x="9617262" y="7026177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y factibilidad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1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1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/>
          <p:nvPr/>
        </p:nvSpPr>
        <p:spPr>
          <a:xfrm>
            <a:off x="9617262" y="9194781"/>
            <a:ext cx="41659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1"/>
          <p:cNvSpPr txBox="1"/>
          <p:nvPr/>
        </p:nvSpPr>
        <p:spPr>
          <a:xfrm>
            <a:off x="14779065" y="7026177"/>
            <a:ext cx="4183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Demostración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1"/>
          <p:cNvSpPr txBox="1"/>
          <p:nvPr/>
        </p:nvSpPr>
        <p:spPr>
          <a:xfrm>
            <a:off x="9633304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1"/>
          <p:cNvSpPr txBox="1"/>
          <p:nvPr/>
        </p:nvSpPr>
        <p:spPr>
          <a:xfrm>
            <a:off x="14656174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1"/>
          <p:cNvSpPr txBox="1"/>
          <p:nvPr/>
        </p:nvSpPr>
        <p:spPr>
          <a:xfrm>
            <a:off x="9617262" y="4782488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Topología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1"/>
          <p:cNvSpPr txBox="1"/>
          <p:nvPr/>
        </p:nvSpPr>
        <p:spPr>
          <a:xfrm>
            <a:off x="14779065" y="9108535"/>
            <a:ext cx="4183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/>
        </p:nvSpPr>
        <p:spPr>
          <a:xfrm>
            <a:off x="14656174" y="8346535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4413250" y="7559675"/>
            <a:ext cx="10134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¿QUIÉNES SOMOS?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Equipo de Trabajo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9768312" y="2578427"/>
            <a:ext cx="6962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Geannelee Araya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Áreas de interés</a:t>
            </a:r>
            <a:r>
              <a:rPr b="0" i="0" lang="es-C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web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Administración de Sistemas de Información </a:t>
            </a:r>
            <a:r>
              <a:rPr lang="es-CL" sz="2200"/>
              <a:t>(gestión de datos)</a:t>
            </a:r>
            <a:endParaRPr sz="22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CL" sz="2400"/>
              <a:t>Gestión de proyectos ágiles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2432053" y="7299762"/>
            <a:ext cx="6962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Víctor Fuenzalida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Áreas de interés</a:t>
            </a:r>
            <a:r>
              <a:rPr b="0" i="0" lang="es-C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CL" sz="2400"/>
              <a:t>Administración de sistemas de información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Inteligencia de negocios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hombre con camisa negra&#10;&#10;Descripción generada automáticamente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0940" y="5868602"/>
            <a:ext cx="438150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jer de cabello largo sonriendo&#10;&#10;Descripción generada automáticamente"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1558" y="2255263"/>
            <a:ext cx="2448002" cy="435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L" sz="4800" u="none" cap="none" strike="noStrike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PROBLEMÁTICA</a:t>
            </a:r>
            <a:endParaRPr b="1" i="0" sz="4800" u="none" cap="none" strike="noStrike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727227" y="755454"/>
            <a:ext cx="16792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Origen de la problemática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1497410" y="2549853"/>
            <a:ext cx="159282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Durante los últimos meses del presente año 2024, el negocio “La Martita’’. Se expandirá abriendo una nueva sucursal en la comuna de Talagante. La dueña</a:t>
            </a:r>
            <a:r>
              <a:rPr b="0" i="0" lang="es-CL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su socia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tomarán esta oportunidad para solicitar la implementación de un sistema tecnológico que facilite los procesos del negocio en, primera instancia, en la suc</a:t>
            </a:r>
            <a:r>
              <a:rPr lang="es-CL" sz="3600"/>
              <a:t>ursal de Maipú</a:t>
            </a: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Pues, en la actualidad, todo el trabajo es realizado a mano, lo que lleva a confusiones de precio, dificultad con la administración del inventario</a:t>
            </a:r>
            <a:r>
              <a:rPr lang="es-CL" sz="3600"/>
              <a:t>,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poco control de las operaciones realizadas por el personal </a:t>
            </a:r>
            <a:r>
              <a:rPr lang="es-CL" sz="3600"/>
              <a:t>y mermas</a:t>
            </a: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