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OjtZcweEwqHRg3twfuj21xoGn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6F8E2E-6FCC-4485-A723-249853F2A4B4}">
  <a:tblStyle styleId="{586F8E2E-6FCC-4485-A723-249853F2A4B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5E6"/>
          </a:solidFill>
        </a:fill>
      </a:tcStyle>
    </a:wholeTbl>
    <a:band1H>
      <a:tcTxStyle/>
      <a:tcStyle>
        <a:fill>
          <a:solidFill>
            <a:srgbClr val="FFECCA"/>
          </a:solidFill>
        </a:fill>
      </a:tcStyle>
    </a:band1H>
    <a:band2H>
      <a:tcTxStyle/>
    </a:band2H>
    <a:band1V>
      <a:tcTxStyle/>
      <a:tcStyle>
        <a:fill>
          <a:solidFill>
            <a:srgbClr val="FFEC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0c6dcdf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300c6dcdf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0c6dcdfd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300c6dcdfd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0c6dcdfd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300c6dcdfd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1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5" Type="http://schemas.openxmlformats.org/officeDocument/2006/relationships/image" Target="../media/image20.png"/><Relationship Id="rId1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roadmapcasptone.xlsx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3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[Inventario Inteligente]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242437"/>
            <a:ext cx="10646532" cy="11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9544"/>
              <a:buFont typeface="Calibri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/>
          <p:nvPr>
            <p:ph type="title"/>
          </p:nvPr>
        </p:nvSpPr>
        <p:spPr>
          <a:xfrm>
            <a:off x="0" y="0"/>
            <a:ext cx="12192000" cy="493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Diagramas caso de uso extendido</a:t>
            </a:r>
            <a:endParaRPr/>
          </a:p>
        </p:txBody>
      </p:sp>
      <p:pic>
        <p:nvPicPr>
          <p:cNvPr descr="Diagrama, Esquemático&#10;&#10;Descripción generada automáticamente"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522" y="478509"/>
            <a:ext cx="8766502" cy="637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>
            <p:ph type="title"/>
          </p:nvPr>
        </p:nvSpPr>
        <p:spPr>
          <a:xfrm>
            <a:off x="0" y="0"/>
            <a:ext cx="12192000" cy="493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MER</a:t>
            </a:r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729" y="493059"/>
            <a:ext cx="8103385" cy="603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0">
            <a:hlinkClick r:id="rId3"/>
          </p:cNvPr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Ejempo y Formato Planilla SprintBacklog .xlsx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00c6dcdfd3_0_0"/>
          <p:cNvSpPr txBox="1"/>
          <p:nvPr>
            <p:ph type="title"/>
          </p:nvPr>
        </p:nvSpPr>
        <p:spPr>
          <a:xfrm>
            <a:off x="640080" y="325369"/>
            <a:ext cx="43686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81" name="Google Shape;181;g300c6dcdfd3_0_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300c6dcdfd3_0_0"/>
          <p:cNvPicPr preferRelativeResize="0"/>
          <p:nvPr/>
        </p:nvPicPr>
        <p:blipFill rotWithShape="1">
          <a:blip r:embed="rId5">
            <a:alphaModFix/>
          </a:blip>
          <a:srcRect b="0" l="0" r="0" t="12265"/>
          <a:stretch/>
        </p:blipFill>
        <p:spPr>
          <a:xfrm>
            <a:off x="8077201" y="10"/>
            <a:ext cx="41132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Ejempo y Formato Planilla SprintBacklog .xlsx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 txBox="1"/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12266"/>
          <a:stretch/>
        </p:blipFill>
        <p:spPr>
          <a:xfrm>
            <a:off x="8883460" y="10"/>
            <a:ext cx="3474720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Ejempo y Formato Planilla SprintBacklog .xlsx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00c6dcdfd3_0_8"/>
          <p:cNvSpPr txBox="1"/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97" name="Google Shape;197;g300c6dcdfd3_0_8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300c6dcdfd3_0_8"/>
          <p:cNvPicPr preferRelativeResize="0"/>
          <p:nvPr/>
        </p:nvPicPr>
        <p:blipFill rotWithShape="1">
          <a:blip r:embed="rId4">
            <a:alphaModFix/>
          </a:blip>
          <a:srcRect b="0" l="0" r="0" t="12265"/>
          <a:stretch/>
        </p:blipFill>
        <p:spPr>
          <a:xfrm>
            <a:off x="8624047" y="10"/>
            <a:ext cx="3734133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>
            <p:ph type="title"/>
          </p:nvPr>
        </p:nvSpPr>
        <p:spPr>
          <a:xfrm>
            <a:off x="640080" y="1113964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205" name="Google Shape;205;p11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314632" y="2872899"/>
            <a:ext cx="5164773" cy="378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de Registrar ventas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4331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de ingresar productos y modificar existencias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de generar reportes de acuerdo a los parámetros ingresados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Automatización de notificaciones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Inventario Actualizado en tiempo real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Interfaz y permisos acorde al rol del usuario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Ingreso a través de usuario y contraseña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sistema permite el uso lector de código de barras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proyecto se entregará en la fecha establecida.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/>
          <p:nvPr/>
        </p:nvSpPr>
        <p:spPr>
          <a:xfrm>
            <a:off x="2141667" y="4489811"/>
            <a:ext cx="1169335" cy="474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>
            <p:ph type="title"/>
          </p:nvPr>
        </p:nvSpPr>
        <p:spPr>
          <a:xfrm>
            <a:off x="640080" y="1113964"/>
            <a:ext cx="4670098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648" y="3327671"/>
            <a:ext cx="696274" cy="69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9650" y="2840338"/>
            <a:ext cx="1313727" cy="109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30095" y="2937373"/>
            <a:ext cx="1767008" cy="9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47332" y="4099392"/>
            <a:ext cx="952798" cy="9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2245457" y="4165683"/>
            <a:ext cx="932648" cy="74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6181" y="4170178"/>
            <a:ext cx="684335" cy="966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40522" y="4488155"/>
            <a:ext cx="841511" cy="8415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query Logo png images | PNGWing" id="223" name="Google Shape;223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18253" y="5486604"/>
            <a:ext cx="1027941" cy="1027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eetalert2 - npm" id="224" name="Google Shape;224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88005" y="5927650"/>
            <a:ext cx="1280982" cy="5401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 - Free social media icons" id="225" name="Google Shape;225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43848" y="5486604"/>
            <a:ext cx="886247" cy="886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llo png images | PNGWing" id="226" name="Google Shape;226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40610" y="5621109"/>
            <a:ext cx="886247" cy="886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ampp png imágenes | PNGWing" id="227" name="Google Shape;227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3379" y="5973262"/>
            <a:ext cx="753152" cy="79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0c6dcdfd3_0_3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Anexos - Diagramas - Modelos\Mockup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300c6dcdfd3_0_33"/>
          <p:cNvSpPr txBox="1"/>
          <p:nvPr>
            <p:ph type="title"/>
          </p:nvPr>
        </p:nvSpPr>
        <p:spPr>
          <a:xfrm>
            <a:off x="640075" y="1601170"/>
            <a:ext cx="467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3335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</a:t>
            </a:r>
            <a:endParaRPr sz="4700"/>
          </a:p>
        </p:txBody>
      </p:sp>
      <p:sp>
        <p:nvSpPr>
          <p:cNvPr id="234" name="Google Shape;234;g300c6dcdfd3_0_3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300c6dcdfd3_0_33"/>
          <p:cNvPicPr preferRelativeResize="0"/>
          <p:nvPr/>
        </p:nvPicPr>
        <p:blipFill rotWithShape="1">
          <a:blip r:embed="rId4">
            <a:alphaModFix/>
          </a:blip>
          <a:srcRect b="0" l="0" r="0" t="12265"/>
          <a:stretch/>
        </p:blipFill>
        <p:spPr>
          <a:xfrm>
            <a:off x="7896223" y="-68826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o necesidad detectada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del proyecto.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 negocio Canvas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proyecto. Equipo y Modalidad de trabajo ágil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épicas a cubrir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 de la Solución esperada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y atributos de Actores/Usuarios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Historias de Usuario por épicas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´Product Backlog priorizado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Propuesta de diseño inicial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93290" y="2872899"/>
            <a:ext cx="491688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Estratégico: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Solucionar los problemas derivados de la falta de control del inventario, como vencimiento de productos, exceso de existencias de productos y escasez de productos de alta rotación.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principal de Proyecto: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 de un sistema que permita mantener el inventario ordenado y ayude mediante BI a la toma de decisiones de negocio.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Patrocinador  Cliente: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Marta Millacán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Marta Millacán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Lidia Millacán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Vendedores y Bodeguero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principal de proyecto: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Geannelee Araya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 Fuenzalida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5444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0588" y="1335741"/>
            <a:ext cx="6275294" cy="4446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640080" y="350802"/>
            <a:ext cx="4368602" cy="11516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640080" y="1822587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9"/>
          <p:cNvGraphicFramePr/>
          <p:nvPr/>
        </p:nvGraphicFramePr>
        <p:xfrm>
          <a:off x="245806" y="240608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{586F8E2E-6FCC-4485-A723-249853F2A4B4}</a:tableStyleId>
              </a:tblPr>
              <a:tblGrid>
                <a:gridCol w="1501100"/>
                <a:gridCol w="1529850"/>
                <a:gridCol w="2173775"/>
              </a:tblGrid>
              <a:tr h="79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STAKEHOLDER / ADMINISTRADORA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Lidia Millacán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s-419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 administrador puede ingresar, modificar y eliminar los perfiles de usuario y productos. También puede pedir reportes acerca de las ventas y productos.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07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STAKEHOLDER / VENDEDOR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Maricruz Ferreira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Alejandro Ferreira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Alejandra Arancibia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419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 vendedor es quien utiliza la aplicación web, en la cual quedará registro de las ventas que realice durante su turno.  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34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STAKEHOLDER / BODEGUERO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Matias Ferreira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419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 bodeguero es quien registra las existencias de los productos cuando llegan al almacén.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25" name="Google Shape;125;p9"/>
          <p:cNvSpPr txBox="1"/>
          <p:nvPr/>
        </p:nvSpPr>
        <p:spPr>
          <a:xfrm>
            <a:off x="6885893" y="325369"/>
            <a:ext cx="4368602" cy="10968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419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de Equipo Desarrollador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7001139" y="1813444"/>
            <a:ext cx="3474720" cy="45719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9"/>
          <p:cNvGraphicFramePr/>
          <p:nvPr/>
        </p:nvGraphicFramePr>
        <p:xfrm>
          <a:off x="5981011" y="240608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{586F8E2E-6FCC-4485-A723-249853F2A4B4}</a:tableStyleId>
              </a:tblPr>
              <a:tblGrid>
                <a:gridCol w="1649100"/>
                <a:gridCol w="1680700"/>
                <a:gridCol w="2388125"/>
              </a:tblGrid>
              <a:tr h="87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PRODUCT OWNER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Victor Fuenzalida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>
                          <a:highlight>
                            <a:srgbClr val="FFFFFF"/>
                          </a:highlight>
                        </a:rPr>
                        <a:t>Responsable de identificar y priorizar las necesidades del cliente, además de asegurar que el equipo esté enfocado en brindar valor al cliente y alcanzar los objetivos comerciales.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24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SCRUM MASTER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Geannelee Araya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>
                          <a:highlight>
                            <a:srgbClr val="FFFFFF"/>
                          </a:highlight>
                        </a:rPr>
                        <a:t>Encargado de administrar el proceso Scrum, superar obstáculos y garantizar que el equipo siga los principios y prácticas de Scrum.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00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DBA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Geannelee Araya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>
                          <a:highlight>
                            <a:srgbClr val="FFFFFF"/>
                          </a:highlight>
                        </a:rPr>
                        <a:t>Responsable del mantenimiento, seguridad y el funcionamiento de las bases de datos, además de garantizar que los datos se almacenen correctamente.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53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DEVELOPER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Victor Fuenzalida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Geannelee Araya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>
                          <a:highlight>
                            <a:srgbClr val="FFFFFF"/>
                          </a:highlight>
                        </a:rPr>
                        <a:t>El developer es la persona encargada de elaborar sistemas informáticos e implementarlos. Los desarrolladores escriben código que luego se traduce en un sitio web funcional o una aplicación. 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53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TESTING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Victor Fuenzalida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/>
                        <a:t> Geannelee Araya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u="none" cap="none" strike="noStrike">
                          <a:highlight>
                            <a:srgbClr val="FFFFFF"/>
                          </a:highlight>
                        </a:rPr>
                        <a:t>Es el responsable de detectar errores en el software, proporcionar calidad y confiabilidad del software. Asegurar la correcta funcionalidad del producto y garantizar que se cumplan los requisitos del negocio y satisfacción del cliente.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0" y="1"/>
            <a:ext cx="12188952" cy="56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s-419"/>
              <a:t>Responsables</a:t>
            </a:r>
            <a:endParaRPr/>
          </a:p>
        </p:txBody>
      </p:sp>
      <p:graphicFrame>
        <p:nvGraphicFramePr>
          <p:cNvPr id="134" name="Google Shape;134;p4"/>
          <p:cNvGraphicFramePr/>
          <p:nvPr/>
        </p:nvGraphicFramePr>
        <p:xfrm>
          <a:off x="836676" y="75549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{586F8E2E-6FCC-4485-A723-249853F2A4B4}</a:tableStyleId>
              </a:tblPr>
              <a:tblGrid>
                <a:gridCol w="1178850"/>
                <a:gridCol w="1178300"/>
                <a:gridCol w="1178300"/>
              </a:tblGrid>
              <a:tr h="255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Nombre de Actividades/Tareas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Descripción Actividades/Tareas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Responsable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 anchor="ctr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Login (Administrador, vendedor, bodeguero)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Funcionalidad que permite al usuario ingresar al sistema  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Geannelee Araya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</a:tr>
              <a:tr h="639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Interfaz de usuario (Administrador, vendedor, bodeguero)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Al ingresar el usuario, el sistema mostrara una interfaz acorde al rol que desempeña el usuario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Victor Fuenzalida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</a:tr>
              <a:tr h="76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BD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Corresponde a donde se almacenarán los datos de los productos que comercializa el almacén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Geannelee Araya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</a:tr>
              <a:tr h="76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CRUD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Funcionalidad que le permitirá al usuario si cuenta con el permiso necesario crear, leer, modificar o eliminar datos.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Victor Fuenzalida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Función Buscar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Función que permite al usuario buscar información.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Geannelee Araya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</a:tr>
              <a:tr h="511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Función Filtrar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Función que permite al usuario filtrar información acorde a distintos parámetros.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Geannelee Araya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</a:tr>
              <a:tr h="639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Registro de Ventas Realizadas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Función que le permite al vendedor registrar las ventas que realiza en su jornada.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u="none" cap="none" strike="noStrike"/>
                        <a:t>Victor Fuenzalida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600" marL="57600"/>
                </a:tc>
              </a:tr>
            </a:tbl>
          </a:graphicData>
        </a:graphic>
      </p:graphicFrame>
      <p:graphicFrame>
        <p:nvGraphicFramePr>
          <p:cNvPr id="135" name="Google Shape;135;p4"/>
          <p:cNvGraphicFramePr/>
          <p:nvPr/>
        </p:nvGraphicFramePr>
        <p:xfrm>
          <a:off x="5208814" y="75549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{586F8E2E-6FCC-4485-A723-249853F2A4B4}</a:tableStyleId>
              </a:tblPr>
              <a:tblGrid>
                <a:gridCol w="1292925"/>
                <a:gridCol w="1292350"/>
                <a:gridCol w="1292350"/>
              </a:tblGrid>
              <a:tr h="56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Alertas de Vencimiento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El sistema enviara alertas al usuario de productos próximos a vencer.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Geannelee Araya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Victor Fuenzalida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</a:tr>
              <a:tr h="842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Alertas de productos con bajo stock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El sistema enviara alertas al usuario acerca de productos de alta rotación que cuentan con bajas existencias.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Geannelee Araya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Victor Fuenzalida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</a:tr>
              <a:tr h="842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Reporte de productos con mayor rotación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El administrador podrá solicitar al sistema un informe de los productos más vendidos en x periodo de tiempo.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Geannelee Araya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Victor Fuenzalida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</a:tr>
              <a:tr h="982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Reporte de productos de menor rotación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El administrador podrá solicitar al sistema un informe de los productos con menor rotación o que se encuentran estancados.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Geannelee Araya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Victor Fuenzalida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</a:tr>
              <a:tr h="1122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Reporte de Ventas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El administrador podrá solicitar al sistema un informe con las ventas realizadas ya sea por un vendedor o totales en x periodo de tiempo.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Geannelee Araya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Victor Fuenzalida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3175" marL="631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94169" y="2959435"/>
            <a:ext cx="5123364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Organizar Proyecto épica 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Administrar Usuarios épica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Administrar Inventario épica 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Ventas épica 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Reportes Inteligentes épica 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Finalización Proyecto épica 5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5454" y="2605282"/>
            <a:ext cx="6082759" cy="25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0" y="1"/>
            <a:ext cx="12188952" cy="56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s-419"/>
              <a:t>RoadMap</a:t>
            </a:r>
            <a:endParaRPr/>
          </a:p>
        </p:txBody>
      </p:sp>
      <p:pic>
        <p:nvPicPr>
          <p:cNvPr id="151" name="Google Shape;151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225" y="564776"/>
            <a:ext cx="7153834" cy="598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0" y="0"/>
            <a:ext cx="12192000" cy="6992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Diagramas actividad</a:t>
            </a: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848" y="766482"/>
            <a:ext cx="2940424" cy="602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6046" y="699246"/>
            <a:ext cx="3484310" cy="615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5192" y="699246"/>
            <a:ext cx="3229679" cy="610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