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72" r:id="rId7"/>
    <p:sldId id="260" r:id="rId8"/>
    <p:sldId id="273" r:id="rId9"/>
    <p:sldId id="269" r:id="rId10"/>
    <p:sldId id="270" r:id="rId11"/>
    <p:sldId id="271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embeddedFontLs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TJPctHqz7tOiWqpqwg/OrBotN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419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1859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0067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0c6dcdfd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300c6dcdf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0c6dcdfd3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g300c6dcdfd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0c6dcdfd3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g300c6dcdfd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5914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8318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877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Ejempo%20y%20Formato%20Planilla%20SprintBacklog%20.xls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Ejempo%20y%20Formato%20Planilla%20SprintBacklog%20.xls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Ejempo%20y%20Formato%20Planilla%20SprintBacklog%20.xls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Anexos%20-%20Diagramas%20-%20Modelos/Mocku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nexos%20-%20Diagramas%20-%20Modelos/EPICAS-ACTORES-HISTORIAS-ARTEFACTOS-CAPSTONE.xls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RoadMapCasptone.xls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799518" y="3190830"/>
            <a:ext cx="10592964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419" sz="4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</a:t>
            </a: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419" sz="3600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Ingeniería informática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419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de proyecto: [Inventario Inteligente]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45038" y="5242437"/>
            <a:ext cx="10646532" cy="117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9544"/>
              <a:buFont typeface="Calibri"/>
              <a:buNone/>
            </a:pPr>
            <a:r>
              <a:rPr lang="es-419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Sección	:</a:t>
            </a:r>
            <a:br>
              <a:rPr lang="es-419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	:</a:t>
            </a:r>
            <a:br>
              <a:rPr lang="es-419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Docente	:</a:t>
            </a: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4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3600" dirty="0">
                <a:latin typeface="Arial"/>
                <a:ea typeface="Arial"/>
                <a:cs typeface="Arial"/>
                <a:sym typeface="Arial"/>
              </a:rPr>
              <a:t>Diagramas caso de uso extendido</a:t>
            </a:r>
            <a:endParaRPr dirty="0"/>
          </a:p>
        </p:txBody>
      </p:sp>
      <p:pic>
        <p:nvPicPr>
          <p:cNvPr id="4" name="Imagen 3" descr="Diagrama, Esquemático&#10;&#10;Descripción generada automáticamente">
            <a:extLst>
              <a:ext uri="{FF2B5EF4-FFF2-40B4-BE49-F238E27FC236}">
                <a16:creationId xmlns:a16="http://schemas.microsoft.com/office/drawing/2014/main" id="{5117F818-4823-7054-5ED3-6AC8BF6D6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522" y="478509"/>
            <a:ext cx="8766502" cy="637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4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3600" dirty="0">
                <a:latin typeface="Arial"/>
                <a:ea typeface="Arial"/>
                <a:cs typeface="Arial"/>
                <a:sym typeface="Arial"/>
              </a:rPr>
              <a:t>MER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764717-A3A8-40B5-938B-7032B3650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729" y="493059"/>
            <a:ext cx="8103385" cy="603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98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0c6dcdfd3_0_0">
            <a:hlinkClick r:id="rId3" action="ppaction://hlinkfile"/>
          </p:cNvPr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 action="ppaction://hlinkfile"/>
              </a:rPr>
              <a:t>Ejempo</a:t>
            </a:r>
            <a:r>
              <a:rPr lang="es-E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 action="ppaction://hlinkfile"/>
              </a:rPr>
              <a:t> y Formato Planilla </a:t>
            </a:r>
            <a:r>
              <a:rPr lang="es-ES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 action="ppaction://hlinkfile"/>
              </a:rPr>
              <a:t>SprintBacklog</a:t>
            </a:r>
            <a:r>
              <a:rPr lang="es-E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 action="ppaction://hlinkfile"/>
              </a:rPr>
              <a:t> .xlsx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300c6dcdfd3_0_0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4368600" cy="19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rincipales historias de usuarios por épicas</a:t>
            </a:r>
            <a:endParaRPr/>
          </a:p>
        </p:txBody>
      </p:sp>
      <p:sp>
        <p:nvSpPr>
          <p:cNvPr id="150" name="Google Shape;150;g300c6dcdfd3_0_0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300c6dcdfd3_0_0"/>
          <p:cNvPicPr preferRelativeResize="0"/>
          <p:nvPr/>
        </p:nvPicPr>
        <p:blipFill rotWithShape="1">
          <a:blip r:embed="rId4">
            <a:alphaModFix/>
          </a:blip>
          <a:srcRect t="12265"/>
          <a:stretch/>
        </p:blipFill>
        <p:spPr>
          <a:xfrm>
            <a:off x="8077201" y="10"/>
            <a:ext cx="4113275" cy="685800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r>
              <a:rPr lang="es-MX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 action="ppaction://hlinkfile"/>
              </a:rPr>
              <a:t>Ejempo</a:t>
            </a:r>
            <a:r>
              <a:rPr lang="es-MX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 action="ppaction://hlinkfile"/>
              </a:rPr>
              <a:t> y Formato Planilla </a:t>
            </a:r>
            <a:r>
              <a:rPr lang="es-MX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 action="ppaction://hlinkfile"/>
              </a:rPr>
              <a:t>SprintBacklog</a:t>
            </a:r>
            <a:r>
              <a:rPr lang="es-MX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 action="ppaction://hlinkfile"/>
              </a:rPr>
              <a:t> .xlsx</a:t>
            </a:r>
            <a:endParaRPr lang="es-MX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3203894" cy="195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 y artefactos del sistema</a:t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4">
            <a:alphaModFix/>
          </a:blip>
          <a:srcRect t="12266"/>
          <a:stretch/>
        </p:blipFill>
        <p:spPr>
          <a:xfrm>
            <a:off x="8883460" y="10"/>
            <a:ext cx="3474720" cy="685799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0c6dcdfd3_0_8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r>
              <a:rPr lang="es-MX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 action="ppaction://hlinkfile"/>
              </a:rPr>
              <a:t>Ejempo</a:t>
            </a:r>
            <a:r>
              <a:rPr lang="es-MX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 action="ppaction://hlinkfile"/>
              </a:rPr>
              <a:t> y Formato Planilla </a:t>
            </a:r>
            <a:r>
              <a:rPr lang="es-MX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 action="ppaction://hlinkfile"/>
              </a:rPr>
              <a:t>SprintBacklog</a:t>
            </a:r>
            <a:r>
              <a:rPr lang="es-MX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 action="ppaction://hlinkfile"/>
              </a:rPr>
              <a:t> .xlsx</a:t>
            </a:r>
            <a:endParaRPr lang="es-MX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300c6dcdfd3_0_8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3204000" cy="19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latin typeface="Arial"/>
                <a:ea typeface="Arial"/>
                <a:cs typeface="Arial"/>
                <a:sym typeface="Arial"/>
              </a:rPr>
              <a:t>Product Backlog Priorizado</a:t>
            </a:r>
            <a:endParaRPr/>
          </a:p>
        </p:txBody>
      </p:sp>
      <p:sp>
        <p:nvSpPr>
          <p:cNvPr id="184" name="Google Shape;184;g300c6dcdfd3_0_8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300c6dcdfd3_0_8"/>
          <p:cNvPicPr preferRelativeResize="0"/>
          <p:nvPr/>
        </p:nvPicPr>
        <p:blipFill rotWithShape="1">
          <a:blip r:embed="rId4">
            <a:alphaModFix/>
          </a:blip>
          <a:srcRect t="12265"/>
          <a:stretch/>
        </p:blipFill>
        <p:spPr>
          <a:xfrm>
            <a:off x="8624047" y="10"/>
            <a:ext cx="3734133" cy="685800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"/>
          <p:cNvSpPr txBox="1">
            <a:spLocks noGrp="1"/>
          </p:cNvSpPr>
          <p:nvPr>
            <p:ph type="title"/>
          </p:nvPr>
        </p:nvSpPr>
        <p:spPr>
          <a:xfrm>
            <a:off x="640080" y="1113964"/>
            <a:ext cx="3203894" cy="116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None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 del Proyecto</a:t>
            </a: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1"/>
          <p:cNvPicPr preferRelativeResize="0"/>
          <p:nvPr/>
        </p:nvPicPr>
        <p:blipFill rotWithShape="1">
          <a:blip r:embed="rId3">
            <a:alphaModFix/>
          </a:blip>
          <a:srcRect t="12266"/>
          <a:stretch/>
        </p:blipFill>
        <p:spPr>
          <a:xfrm>
            <a:off x="5479405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5" name="Google Shape;195;p11"/>
          <p:cNvSpPr txBox="1"/>
          <p:nvPr/>
        </p:nvSpPr>
        <p:spPr>
          <a:xfrm>
            <a:off x="314632" y="2872899"/>
            <a:ext cx="5164773" cy="378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Función de Registrar ventas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endParaRPr lang="es-CL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57200">
              <a:lnSpc>
                <a:spcPct val="90000"/>
              </a:lnSpc>
              <a:buSzPts val="2000"/>
              <a:buFont typeface="Arial"/>
              <a:buChar char="•"/>
            </a:pPr>
            <a:r>
              <a:rPr lang="es-419" sz="2000" dirty="0">
                <a:solidFill>
                  <a:schemeClr val="dk1"/>
                </a:solidFill>
              </a:rPr>
              <a:t>Función de ingresar productos y modificar existencias</a:t>
            </a:r>
          </a:p>
          <a:p>
            <a:pPr marL="457200" indent="-457200">
              <a:lnSpc>
                <a:spcPct val="90000"/>
              </a:lnSpc>
              <a:buSzPts val="2000"/>
              <a:buFont typeface="Arial"/>
              <a:buChar char="•"/>
            </a:pPr>
            <a:endParaRPr lang="es-419" sz="2000" dirty="0">
              <a:solidFill>
                <a:schemeClr val="dk1"/>
              </a:solidFill>
            </a:endParaRPr>
          </a:p>
          <a:p>
            <a:pPr marL="457200" indent="-457200">
              <a:lnSpc>
                <a:spcPct val="90000"/>
              </a:lnSpc>
              <a:buSzPts val="2000"/>
              <a:buFont typeface="Arial"/>
              <a:buChar char="•"/>
            </a:pPr>
            <a:r>
              <a:rPr lang="es-419" sz="2000" dirty="0">
                <a:solidFill>
                  <a:schemeClr val="dk1"/>
                </a:solidFill>
              </a:rPr>
              <a:t>Función de generar reportes de acuerdo a los parámetros ingresados</a:t>
            </a:r>
          </a:p>
          <a:p>
            <a:pPr marL="457200" indent="-457200">
              <a:lnSpc>
                <a:spcPct val="90000"/>
              </a:lnSpc>
              <a:buSzPts val="2000"/>
              <a:buFont typeface="Arial"/>
              <a:buChar char="•"/>
            </a:pPr>
            <a:endParaRPr sz="2000" dirty="0">
              <a:solidFill>
                <a:schemeClr val="dk1"/>
              </a:solidFill>
            </a:endParaRPr>
          </a:p>
          <a:p>
            <a:pPr marL="457200" indent="-457200">
              <a:lnSpc>
                <a:spcPct val="90000"/>
              </a:lnSpc>
              <a:buSzPts val="2000"/>
              <a:buFont typeface="Arial"/>
              <a:buChar char="•"/>
            </a:pPr>
            <a:r>
              <a:rPr lang="es-419" sz="2000" dirty="0">
                <a:solidFill>
                  <a:schemeClr val="dk1"/>
                </a:solidFill>
              </a:rPr>
              <a:t>Automatización de notificaciones</a:t>
            </a:r>
          </a:p>
          <a:p>
            <a:pPr>
              <a:lnSpc>
                <a:spcPct val="90000"/>
              </a:lnSpc>
              <a:buSzPts val="2000"/>
            </a:pPr>
            <a:endParaRPr sz="2000" dirty="0">
              <a:solidFill>
                <a:schemeClr val="dk1"/>
              </a:solidFill>
            </a:endParaRPr>
          </a:p>
          <a:p>
            <a:pPr marL="457200" indent="-457200">
              <a:lnSpc>
                <a:spcPct val="90000"/>
              </a:lnSpc>
              <a:buSzPts val="2000"/>
              <a:buFont typeface="Arial"/>
              <a:buChar char="•"/>
            </a:pPr>
            <a:r>
              <a:rPr lang="es-419" sz="2000" dirty="0">
                <a:solidFill>
                  <a:schemeClr val="dk1"/>
                </a:solidFill>
              </a:rPr>
              <a:t>Inventario Actualizado en tiempo real</a:t>
            </a:r>
          </a:p>
          <a:p>
            <a:pPr marL="457200" indent="-457200">
              <a:lnSpc>
                <a:spcPct val="90000"/>
              </a:lnSpc>
              <a:buSzPts val="2000"/>
              <a:buFont typeface="Arial"/>
              <a:buChar char="•"/>
            </a:pPr>
            <a:endParaRPr sz="2000" dirty="0">
              <a:solidFill>
                <a:schemeClr val="dk1"/>
              </a:solidFill>
            </a:endParaRPr>
          </a:p>
          <a:p>
            <a:pPr marL="457200" indent="-457200">
              <a:lnSpc>
                <a:spcPct val="90000"/>
              </a:lnSpc>
              <a:buSzPts val="2000"/>
              <a:buFont typeface="Arial"/>
              <a:buChar char="•"/>
            </a:pPr>
            <a:r>
              <a:rPr lang="es-ES" sz="2000" dirty="0">
                <a:solidFill>
                  <a:schemeClr val="dk1"/>
                </a:solidFill>
              </a:rPr>
              <a:t>Interfaz y permisos acorde al rol del usuario</a:t>
            </a:r>
          </a:p>
          <a:p>
            <a:pPr marL="457200" indent="-457200">
              <a:lnSpc>
                <a:spcPct val="90000"/>
              </a:lnSpc>
              <a:buSzPts val="2000"/>
              <a:buFont typeface="Arial"/>
              <a:buChar char="•"/>
            </a:pPr>
            <a:endParaRPr sz="2000" dirty="0">
              <a:solidFill>
                <a:schemeClr val="dk1"/>
              </a:solidFill>
            </a:endParaRPr>
          </a:p>
          <a:p>
            <a:pPr marL="457200" indent="-457200">
              <a:lnSpc>
                <a:spcPct val="90000"/>
              </a:lnSpc>
              <a:buSzPts val="2000"/>
              <a:buFont typeface="Arial"/>
              <a:buChar char="•"/>
            </a:pPr>
            <a:r>
              <a:rPr lang="es-ES" sz="2000" dirty="0">
                <a:solidFill>
                  <a:schemeClr val="dk1"/>
                </a:solidFill>
              </a:rPr>
              <a:t>Ingreso a través de usuario y contraseña</a:t>
            </a:r>
          </a:p>
          <a:p>
            <a:pPr marL="457200" indent="-457200">
              <a:lnSpc>
                <a:spcPct val="90000"/>
              </a:lnSpc>
              <a:buSzPts val="2000"/>
              <a:buFont typeface="Arial"/>
              <a:buChar char="•"/>
            </a:pPr>
            <a:endParaRPr lang="es-ES" sz="2000" dirty="0">
              <a:solidFill>
                <a:schemeClr val="dk1"/>
              </a:solidFill>
            </a:endParaRPr>
          </a:p>
          <a:p>
            <a:pPr marL="457200" indent="-457200">
              <a:lnSpc>
                <a:spcPct val="90000"/>
              </a:lnSpc>
              <a:buSzPts val="2000"/>
              <a:buFont typeface="Arial"/>
              <a:buChar char="•"/>
            </a:pPr>
            <a:r>
              <a:rPr lang="es-ES" sz="2000" dirty="0">
                <a:solidFill>
                  <a:schemeClr val="dk1"/>
                </a:solidFill>
              </a:rPr>
              <a:t>El sistema permite el uso lector de código de barras</a:t>
            </a:r>
          </a:p>
          <a:p>
            <a:pPr marL="457200" indent="-457200">
              <a:lnSpc>
                <a:spcPct val="90000"/>
              </a:lnSpc>
              <a:buSzPts val="2000"/>
              <a:buFont typeface="Arial"/>
              <a:buChar char="•"/>
            </a:pPr>
            <a:endParaRPr sz="2000" dirty="0">
              <a:solidFill>
                <a:schemeClr val="dk1"/>
              </a:solidFill>
            </a:endParaRPr>
          </a:p>
          <a:p>
            <a:pPr marL="457200" indent="-457200">
              <a:lnSpc>
                <a:spcPct val="90000"/>
              </a:lnSpc>
              <a:buSzPts val="2000"/>
              <a:buFont typeface="Arial"/>
              <a:buChar char="•"/>
            </a:pPr>
            <a:r>
              <a:rPr lang="es-ES" sz="2000" dirty="0">
                <a:solidFill>
                  <a:schemeClr val="dk1"/>
                </a:solidFill>
              </a:rPr>
              <a:t>El proyecto se entregará en la fecha establecida.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/>
          <p:nvPr/>
        </p:nvSpPr>
        <p:spPr>
          <a:xfrm>
            <a:off x="2141667" y="4489811"/>
            <a:ext cx="1169335" cy="474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2"/>
          <p:cNvSpPr txBox="1">
            <a:spLocks noGrp="1"/>
          </p:cNvSpPr>
          <p:nvPr>
            <p:ph type="title"/>
          </p:nvPr>
        </p:nvSpPr>
        <p:spPr>
          <a:xfrm>
            <a:off x="640080" y="1113964"/>
            <a:ext cx="4670098" cy="116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de Desarrollo e Implementación</a:t>
            </a:r>
            <a:endParaRPr/>
          </a:p>
        </p:txBody>
      </p:sp>
      <p:sp>
        <p:nvSpPr>
          <p:cNvPr id="202" name="Google Shape;202;p12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2"/>
          <p:cNvPicPr preferRelativeResize="0"/>
          <p:nvPr/>
        </p:nvPicPr>
        <p:blipFill rotWithShape="1">
          <a:blip r:embed="rId3">
            <a:alphaModFix/>
          </a:blip>
          <a:srcRect t="12266"/>
          <a:stretch/>
        </p:blipFill>
        <p:spPr>
          <a:xfrm>
            <a:off x="5479405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4FC4110-7D56-0355-B15D-DAAA92120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48" y="3327671"/>
            <a:ext cx="696274" cy="69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DBADE03-B094-51E4-24FF-ADA5F25DA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525" y="2881613"/>
            <a:ext cx="1313727" cy="109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D30ABE9-48EB-B514-3DCD-1F8D18B62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095" y="2937373"/>
            <a:ext cx="1767008" cy="95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F0D412E-B2C1-8423-127E-79989406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332" y="4099392"/>
            <a:ext cx="952798" cy="95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C88AC5A-4FAF-5407-9969-FAC3A0AD4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245457" y="4165683"/>
            <a:ext cx="932648" cy="74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B72A581E-B7BD-B64B-354F-60C00AEFE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81" y="4170178"/>
            <a:ext cx="684335" cy="96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D55B3D3-7A2E-87D0-7139-55261EF82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522" y="4488155"/>
            <a:ext cx="841511" cy="84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Jquery Logo png images | PNGWing">
            <a:extLst>
              <a:ext uri="{FF2B5EF4-FFF2-40B4-BE49-F238E27FC236}">
                <a16:creationId xmlns:a16="http://schemas.microsoft.com/office/drawing/2014/main" id="{0F7823A9-FF7C-70F3-39A3-0796866CE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253" y="5486604"/>
            <a:ext cx="1027941" cy="10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weetalert2 - npm">
            <a:extLst>
              <a:ext uri="{FF2B5EF4-FFF2-40B4-BE49-F238E27FC236}">
                <a16:creationId xmlns:a16="http://schemas.microsoft.com/office/drawing/2014/main" id="{91BBA407-B101-7C36-6FF3-CBDC4FD57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005" y="5927650"/>
            <a:ext cx="1280982" cy="54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Github Logo - Free social media icons">
            <a:extLst>
              <a:ext uri="{FF2B5EF4-FFF2-40B4-BE49-F238E27FC236}">
                <a16:creationId xmlns:a16="http://schemas.microsoft.com/office/drawing/2014/main" id="{67BD587B-1780-0D58-37B1-76BFD0123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848" y="5486604"/>
            <a:ext cx="886247" cy="88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Trello png images | PNGWing">
            <a:extLst>
              <a:ext uri="{FF2B5EF4-FFF2-40B4-BE49-F238E27FC236}">
                <a16:creationId xmlns:a16="http://schemas.microsoft.com/office/drawing/2014/main" id="{75BF08C6-253C-5AB1-FDF4-BCF8B4E4C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10" y="5621109"/>
            <a:ext cx="886247" cy="88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Xampp png imágenes | PNGWing">
            <a:extLst>
              <a:ext uri="{FF2B5EF4-FFF2-40B4-BE49-F238E27FC236}">
                <a16:creationId xmlns:a16="http://schemas.microsoft.com/office/drawing/2014/main" id="{0B6071C8-22DB-C5D5-B6F5-05DDAD71B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9" y="5973262"/>
            <a:ext cx="75315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0c6dcdfd3_0_33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 action="ppaction://hlinkfile"/>
              </a:rPr>
              <a:t>Anexos - Diagramas - Modelos\Mockup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300c6dcdfd3_0_33"/>
          <p:cNvSpPr txBox="1">
            <a:spLocks noGrp="1"/>
          </p:cNvSpPr>
          <p:nvPr>
            <p:ph type="title"/>
          </p:nvPr>
        </p:nvSpPr>
        <p:spPr>
          <a:xfrm>
            <a:off x="640075" y="1601170"/>
            <a:ext cx="46701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-1333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s-419" sz="2300">
                <a:latin typeface="Arial"/>
                <a:ea typeface="Arial"/>
                <a:cs typeface="Arial"/>
                <a:sym typeface="Arial"/>
              </a:rPr>
              <a:t>Propuesta de diseño inicial</a:t>
            </a:r>
            <a:endParaRPr sz="4700"/>
          </a:p>
        </p:txBody>
      </p:sp>
      <p:sp>
        <p:nvSpPr>
          <p:cNvPr id="211" name="Google Shape;211;g300c6dcdfd3_0_33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300c6dcdfd3_0_33"/>
          <p:cNvPicPr preferRelativeResize="0"/>
          <p:nvPr/>
        </p:nvPicPr>
        <p:blipFill rotWithShape="1">
          <a:blip r:embed="rId4">
            <a:alphaModFix/>
          </a:blip>
          <a:srcRect t="12265"/>
          <a:stretch/>
        </p:blipFill>
        <p:spPr>
          <a:xfrm>
            <a:off x="7896223" y="-68826"/>
            <a:ext cx="6878775" cy="685800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Temario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640080" y="2872899"/>
            <a:ext cx="4670097" cy="332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-419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Identificar: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4325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419" sz="2000">
                <a:solidFill>
                  <a:schemeClr val="dk1"/>
                </a:solidFill>
              </a:rPr>
              <a:t>Problema o necesidad detectada</a:t>
            </a:r>
            <a:endParaRPr sz="2000">
              <a:solidFill>
                <a:schemeClr val="dk1"/>
              </a:solidFill>
            </a:endParaRPr>
          </a:p>
          <a:p>
            <a:pPr marL="342900" marR="0" lvl="0" indent="-314325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419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objetivo del proyecto.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4325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2000">
                <a:solidFill>
                  <a:schemeClr val="dk1"/>
                </a:solidFill>
              </a:rPr>
              <a:t>Modelo de negocio Canvas</a:t>
            </a:r>
            <a:endParaRPr sz="2000">
              <a:solidFill>
                <a:schemeClr val="dk1"/>
              </a:solidFill>
            </a:endParaRPr>
          </a:p>
          <a:p>
            <a:pPr marL="342900" marR="0" lvl="0" indent="-314325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419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Actores del proyecto. Equipo y M</a:t>
            </a:r>
            <a:r>
              <a:rPr lang="es-419" sz="2000">
                <a:solidFill>
                  <a:schemeClr val="dk1"/>
                </a:solidFill>
              </a:rPr>
              <a:t>odalidad de trabajo ágil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-419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4325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419" sz="2000">
                <a:solidFill>
                  <a:schemeClr val="dk1"/>
                </a:solidFill>
              </a:rPr>
              <a:t>Principales épicas a cubrir</a:t>
            </a:r>
            <a:endParaRPr sz="2000">
              <a:solidFill>
                <a:schemeClr val="dk1"/>
              </a:solidFill>
            </a:endParaRPr>
          </a:p>
          <a:p>
            <a:pPr marL="342900" marR="0" lvl="0" indent="-314325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419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Visión de la Solución esperada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4325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419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Perfil y atributos de Actores/Usuarios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4325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2000">
                <a:solidFill>
                  <a:schemeClr val="dk1"/>
                </a:solidFill>
              </a:rPr>
              <a:t>Principales Historias de Usuario por épicas</a:t>
            </a:r>
            <a:endParaRPr sz="2000">
              <a:solidFill>
                <a:schemeClr val="dk1"/>
              </a:solidFill>
            </a:endParaRPr>
          </a:p>
          <a:p>
            <a:pPr marL="342900" marR="0" lvl="0" indent="-314325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419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 y artefactos del sistema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4325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2000">
                <a:solidFill>
                  <a:schemeClr val="dk1"/>
                </a:solidFill>
              </a:rPr>
              <a:t>´Product Backlog priorizado</a:t>
            </a:r>
            <a:endParaRPr sz="2000">
              <a:solidFill>
                <a:schemeClr val="dk1"/>
              </a:solidFill>
            </a:endParaRPr>
          </a:p>
          <a:p>
            <a:pPr marL="342900" marR="0" lvl="0" indent="-314325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419" sz="2000">
                <a:solidFill>
                  <a:schemeClr val="dk1"/>
                </a:solidFill>
              </a:rPr>
              <a:t>Roadmap</a:t>
            </a:r>
            <a:endParaRPr sz="2000">
              <a:solidFill>
                <a:schemeClr val="dk1"/>
              </a:solidFill>
            </a:endParaRPr>
          </a:p>
          <a:p>
            <a:pPr marL="342900" marR="0" lvl="0" indent="-314325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419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 del Proyecto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4325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419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de Desarrollo e Implementación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4325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2000">
                <a:solidFill>
                  <a:schemeClr val="dk1"/>
                </a:solidFill>
              </a:rPr>
              <a:t>Propuesta de diseño inicial 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t="1226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393290" y="2872899"/>
            <a:ext cx="4916887" cy="332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Estratégico: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Solucionar los problemas derivados de la falta de control del inventario, como vencimiento de productos, exceso de existencias de productos y escasez de productos de alta rotación. </a:t>
            </a:r>
            <a:endParaRPr lang="es-ES"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principal de Proyecto: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Implementación de un sistema que permita mantener el inventario ordenado y ayude mediante BI a la toma de decisiones de negocio.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t="1226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Actores del proyecto</a:t>
            </a:r>
            <a:endParaRPr/>
          </a:p>
        </p:txBody>
      </p:sp>
      <p:sp>
        <p:nvSpPr>
          <p:cNvPr id="114" name="Google Shape;114;p6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640080" y="2872899"/>
            <a:ext cx="4670097" cy="332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Patrocinador  Cliente: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Marta </a:t>
            </a:r>
            <a:r>
              <a:rPr lang="es-419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Millac</a:t>
            </a:r>
            <a:r>
              <a:rPr lang="es-419" sz="2000" dirty="0" err="1">
                <a:solidFill>
                  <a:schemeClr val="dk1"/>
                </a:solidFill>
              </a:rPr>
              <a:t>án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</a:t>
            </a: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dirty="0">
                <a:solidFill>
                  <a:schemeClr val="dk1"/>
                </a:solidFill>
              </a:rPr>
              <a:t>Marta </a:t>
            </a:r>
            <a:r>
              <a:rPr lang="es-419" sz="2000" dirty="0" err="1">
                <a:solidFill>
                  <a:schemeClr val="dk1"/>
                </a:solidFill>
              </a:rPr>
              <a:t>Millacán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dirty="0">
                <a:solidFill>
                  <a:schemeClr val="dk1"/>
                </a:solidFill>
              </a:rPr>
              <a:t>Lidia </a:t>
            </a:r>
            <a:r>
              <a:rPr lang="es-ES" sz="2000" dirty="0" err="1">
                <a:solidFill>
                  <a:schemeClr val="dk1"/>
                </a:solidFill>
              </a:rPr>
              <a:t>Millacán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Vendedores y Bodeguero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principal de proyecto: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dirty="0">
                <a:solidFill>
                  <a:schemeClr val="dk1"/>
                </a:solidFill>
              </a:rPr>
              <a:t>Geannelee Araya 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Victor Fuenzalida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03479C4-F01E-4A99-B82D-711BD0331F1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588" y="1335741"/>
            <a:ext cx="6275294" cy="4446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xfrm>
            <a:off x="640080" y="350802"/>
            <a:ext cx="4368602" cy="1151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3600" dirty="0">
                <a:latin typeface="Arial"/>
                <a:ea typeface="Arial"/>
                <a:cs typeface="Arial"/>
                <a:sym typeface="Arial"/>
              </a:rPr>
              <a:t>Perfil de Actores Usuarios</a:t>
            </a:r>
            <a:endParaRPr dirty="0"/>
          </a:p>
        </p:txBody>
      </p:sp>
      <p:sp>
        <p:nvSpPr>
          <p:cNvPr id="142" name="Google Shape;142;p9"/>
          <p:cNvSpPr/>
          <p:nvPr/>
        </p:nvSpPr>
        <p:spPr>
          <a:xfrm>
            <a:off x="640080" y="1822587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FC7017A-62EA-76B9-E6BA-2B2985F86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94091"/>
              </p:ext>
            </p:extLst>
          </p:nvPr>
        </p:nvGraphicFramePr>
        <p:xfrm>
          <a:off x="245806" y="2406081"/>
          <a:ext cx="5204735" cy="32348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01101">
                  <a:extLst>
                    <a:ext uri="{9D8B030D-6E8A-4147-A177-3AD203B41FA5}">
                      <a16:colId xmlns:a16="http://schemas.microsoft.com/office/drawing/2014/main" val="3879086589"/>
                    </a:ext>
                  </a:extLst>
                </a:gridCol>
                <a:gridCol w="1529854">
                  <a:extLst>
                    <a:ext uri="{9D8B030D-6E8A-4147-A177-3AD203B41FA5}">
                      <a16:colId xmlns:a16="http://schemas.microsoft.com/office/drawing/2014/main" val="2204622334"/>
                    </a:ext>
                  </a:extLst>
                </a:gridCol>
                <a:gridCol w="2173780">
                  <a:extLst>
                    <a:ext uri="{9D8B030D-6E8A-4147-A177-3AD203B41FA5}">
                      <a16:colId xmlns:a16="http://schemas.microsoft.com/office/drawing/2014/main" val="2167017262"/>
                    </a:ext>
                  </a:extLst>
                </a:gridCol>
              </a:tblGrid>
              <a:tr h="799080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s-ES" sz="800">
                          <a:effectLst/>
                        </a:rPr>
                        <a:t>STAKEHOLDER / ADMINISTRADORA</a:t>
                      </a:r>
                      <a:endParaRPr lang="es-CL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s-ES" sz="800">
                          <a:effectLst/>
                        </a:rPr>
                        <a:t>Lidia Millacán</a:t>
                      </a:r>
                      <a:endParaRPr lang="es-CL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 administrador puede ingresar, modificar y eliminar los perfiles de usuario y productos. También puede pedir reportes acerca de las ventas y productos.</a:t>
                      </a:r>
                      <a:endParaRPr lang="es-CL" sz="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500"/>
                        </a:spcAft>
                      </a:pPr>
                      <a:endParaRPr lang="es-CL" sz="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9129504"/>
                  </a:ext>
                </a:extLst>
              </a:tr>
              <a:tr h="1074465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s-ES" sz="800">
                          <a:effectLst/>
                        </a:rPr>
                        <a:t>STAKEHOLDER / VENDEDOR</a:t>
                      </a:r>
                      <a:endParaRPr lang="es-CL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s-ES" sz="800">
                          <a:effectLst/>
                        </a:rPr>
                        <a:t>Maricruz Ferreira </a:t>
                      </a:r>
                      <a:endParaRPr lang="es-CL" sz="110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s-ES" sz="800">
                          <a:effectLst/>
                        </a:rPr>
                        <a:t>Alejandro Ferreira </a:t>
                      </a:r>
                      <a:endParaRPr lang="es-CL" sz="110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s-ES" sz="800">
                          <a:effectLst/>
                        </a:rPr>
                        <a:t>Alejandra Arancibia</a:t>
                      </a:r>
                      <a:endParaRPr lang="es-CL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500"/>
                        </a:spcAft>
                      </a:pPr>
                      <a:r>
                        <a:rPr lang="es-ES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 vendedor es quien utiliza la aplicación web, en la cual quedará registro de las ventas que realice durante su turno.  </a:t>
                      </a:r>
                      <a:endParaRPr lang="es-CL" sz="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8091254"/>
                  </a:ext>
                </a:extLst>
              </a:tr>
              <a:tr h="1349851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s-ES" sz="800" dirty="0">
                          <a:effectLst/>
                        </a:rPr>
                        <a:t>STAKEHOLDER / BODEGUERO</a:t>
                      </a:r>
                      <a:endParaRPr lang="es-CL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s-ES" sz="800">
                          <a:effectLst/>
                        </a:rPr>
                        <a:t>Matias Ferreira</a:t>
                      </a:r>
                      <a:endParaRPr lang="es-CL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500"/>
                        </a:spcAft>
                      </a:pPr>
                      <a:r>
                        <a:rPr lang="es-ES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 bodeguero es quien registra las existencias de los productos cuando llegan al almacén.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7450990"/>
                  </a:ext>
                </a:extLst>
              </a:tr>
            </a:tbl>
          </a:graphicData>
        </a:graphic>
      </p:graphicFrame>
      <p:sp>
        <p:nvSpPr>
          <p:cNvPr id="7" name="Google Shape;141;p9">
            <a:extLst>
              <a:ext uri="{FF2B5EF4-FFF2-40B4-BE49-F238E27FC236}">
                <a16:creationId xmlns:a16="http://schemas.microsoft.com/office/drawing/2014/main" id="{127252BF-5F3B-482F-B042-CEDDC5836C22}"/>
              </a:ext>
            </a:extLst>
          </p:cNvPr>
          <p:cNvSpPr txBox="1">
            <a:spLocks/>
          </p:cNvSpPr>
          <p:nvPr/>
        </p:nvSpPr>
        <p:spPr>
          <a:xfrm>
            <a:off x="6885893" y="325369"/>
            <a:ext cx="4368602" cy="109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3600" dirty="0">
                <a:latin typeface="Arial"/>
                <a:ea typeface="Arial"/>
                <a:cs typeface="Arial"/>
                <a:sym typeface="Arial"/>
              </a:rPr>
              <a:t>Perfil de Equipo Desarrollador</a:t>
            </a:r>
            <a:endParaRPr lang="es-419" dirty="0"/>
          </a:p>
        </p:txBody>
      </p:sp>
      <p:sp>
        <p:nvSpPr>
          <p:cNvPr id="8" name="Google Shape;142;p9">
            <a:extLst>
              <a:ext uri="{FF2B5EF4-FFF2-40B4-BE49-F238E27FC236}">
                <a16:creationId xmlns:a16="http://schemas.microsoft.com/office/drawing/2014/main" id="{65A80B40-EC45-409B-BC74-5F4EBECEC3EE}"/>
              </a:ext>
            </a:extLst>
          </p:cNvPr>
          <p:cNvSpPr/>
          <p:nvPr/>
        </p:nvSpPr>
        <p:spPr>
          <a:xfrm>
            <a:off x="7001139" y="1813444"/>
            <a:ext cx="3474720" cy="45719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17EDB9E-DA1A-4A17-81CC-B2F947CFA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927576"/>
              </p:ext>
            </p:extLst>
          </p:nvPr>
        </p:nvGraphicFramePr>
        <p:xfrm>
          <a:off x="5981011" y="2406080"/>
          <a:ext cx="5717929" cy="370695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9111">
                  <a:extLst>
                    <a:ext uri="{9D8B030D-6E8A-4147-A177-3AD203B41FA5}">
                      <a16:colId xmlns:a16="http://schemas.microsoft.com/office/drawing/2014/main" val="1053094147"/>
                    </a:ext>
                  </a:extLst>
                </a:gridCol>
                <a:gridCol w="1680699">
                  <a:extLst>
                    <a:ext uri="{9D8B030D-6E8A-4147-A177-3AD203B41FA5}">
                      <a16:colId xmlns:a16="http://schemas.microsoft.com/office/drawing/2014/main" val="3347458856"/>
                    </a:ext>
                  </a:extLst>
                </a:gridCol>
                <a:gridCol w="2388119">
                  <a:extLst>
                    <a:ext uri="{9D8B030D-6E8A-4147-A177-3AD203B41FA5}">
                      <a16:colId xmlns:a16="http://schemas.microsoft.com/office/drawing/2014/main" val="3305769775"/>
                    </a:ext>
                  </a:extLst>
                </a:gridCol>
              </a:tblGrid>
              <a:tr h="87528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s-ES" sz="800">
                          <a:effectLst/>
                        </a:rPr>
                        <a:t>PRODUCT OWNER</a:t>
                      </a:r>
                      <a:endParaRPr lang="es-419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500"/>
                        </a:spcAft>
                      </a:pPr>
                      <a:r>
                        <a:rPr lang="es-ES" sz="800">
                          <a:effectLst/>
                        </a:rPr>
                        <a:t>Victor Fuenzalida</a:t>
                      </a:r>
                      <a:endParaRPr lang="es-419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500"/>
                        </a:spcAft>
                      </a:pPr>
                      <a:r>
                        <a:rPr lang="es-ES" sz="800">
                          <a:effectLst/>
                          <a:highlight>
                            <a:srgbClr val="FFFFFF"/>
                          </a:highlight>
                        </a:rPr>
                        <a:t>Responsable de identificar y priorizar las necesidades del cliente, además de asegurar que el equipo esté enfocado en brindar valor al cliente y alcanzar los objetivos comerciales.</a:t>
                      </a:r>
                      <a:endParaRPr lang="es-419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8677700"/>
                  </a:ext>
                </a:extLst>
              </a:tr>
              <a:tr h="72406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s-ES" sz="800">
                          <a:effectLst/>
                        </a:rPr>
                        <a:t>SCRUM MASTER</a:t>
                      </a:r>
                      <a:endParaRPr lang="es-419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s-ES" sz="800">
                          <a:effectLst/>
                        </a:rPr>
                        <a:t>Geannelee Araya</a:t>
                      </a:r>
                      <a:endParaRPr lang="es-419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500"/>
                        </a:spcAft>
                      </a:pPr>
                      <a:r>
                        <a:rPr lang="es-ES" sz="800">
                          <a:effectLst/>
                          <a:highlight>
                            <a:srgbClr val="FFFFFF"/>
                          </a:highlight>
                        </a:rPr>
                        <a:t>Encargado de administrar el proceso Scrum, superar obstáculos y garantizar que el equipo siga los principios y prácticas de Scrum.</a:t>
                      </a:r>
                      <a:endParaRPr lang="es-419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8709118"/>
                  </a:ext>
                </a:extLst>
              </a:tr>
              <a:tr h="60001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s-ES" sz="800">
                          <a:effectLst/>
                        </a:rPr>
                        <a:t>DBA</a:t>
                      </a:r>
                      <a:endParaRPr lang="es-419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s-ES" sz="800">
                          <a:effectLst/>
                        </a:rPr>
                        <a:t>Geannelee Araya</a:t>
                      </a:r>
                      <a:endParaRPr lang="es-419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500"/>
                        </a:spcAft>
                      </a:pPr>
                      <a:r>
                        <a:rPr lang="es-ES" sz="800">
                          <a:effectLst/>
                          <a:highlight>
                            <a:srgbClr val="FFFFFF"/>
                          </a:highlight>
                        </a:rPr>
                        <a:t>Responsable del mantenimiento, seguridad y el funcionamiento de las bases de datos, además de garantizar que los datos se almacenen correctamente.</a:t>
                      </a:r>
                      <a:endParaRPr lang="es-419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4581348"/>
                  </a:ext>
                </a:extLst>
              </a:tr>
              <a:tr h="75379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s-ES" sz="800">
                          <a:effectLst/>
                        </a:rPr>
                        <a:t>DEVELOPER</a:t>
                      </a:r>
                      <a:endParaRPr lang="es-419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s-ES" sz="800">
                          <a:effectLst/>
                        </a:rPr>
                        <a:t>Victor Fuenzalida</a:t>
                      </a:r>
                      <a:endParaRPr lang="es-419" sz="110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s-ES" sz="800">
                          <a:effectLst/>
                        </a:rPr>
                        <a:t>Geannelee Araya</a:t>
                      </a:r>
                      <a:endParaRPr lang="es-419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500"/>
                        </a:spcAft>
                      </a:pPr>
                      <a:r>
                        <a:rPr lang="es-ES" sz="800">
                          <a:effectLst/>
                          <a:highlight>
                            <a:srgbClr val="FFFFFF"/>
                          </a:highlight>
                        </a:rPr>
                        <a:t>El developer es la persona encargada de elaborar sistemas informáticos e implementarlos. Los desarrolladores escriben código que luego se traduce en un sitio web funcional o una aplicación. </a:t>
                      </a:r>
                      <a:endParaRPr lang="es-419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7211682"/>
                  </a:ext>
                </a:extLst>
              </a:tr>
              <a:tr h="75379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s-ES" sz="800">
                          <a:effectLst/>
                        </a:rPr>
                        <a:t>TESTING</a:t>
                      </a:r>
                      <a:endParaRPr lang="es-419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s-ES" sz="800">
                          <a:effectLst/>
                        </a:rPr>
                        <a:t>Victor Fuenzalida</a:t>
                      </a:r>
                      <a:endParaRPr lang="es-419" sz="110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s-ES" sz="800">
                          <a:effectLst/>
                        </a:rPr>
                        <a:t> Geannelee Araya</a:t>
                      </a:r>
                      <a:endParaRPr lang="es-419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500"/>
                        </a:spcAft>
                      </a:pPr>
                      <a:r>
                        <a:rPr lang="es-ES" sz="800" dirty="0">
                          <a:effectLst/>
                          <a:highlight>
                            <a:srgbClr val="FFFFFF"/>
                          </a:highlight>
                        </a:rPr>
                        <a:t>Es el responsable de detectar errores en el software, proporcionar calidad y confiabilidad del software. Asegurar la correcta funcionalidad del producto y garantizar que se cumplan los requisitos del negocio y satisfacción del cliente.</a:t>
                      </a:r>
                      <a:endParaRPr lang="es-419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47601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419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2ED9362-C166-46AF-8B63-8805D5E6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88952" cy="56477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Responsables</a:t>
            </a:r>
            <a:endParaRPr lang="es-419" dirty="0"/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9BE7BEF4-E283-4E03-8B06-F3B7CC579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35995"/>
              </p:ext>
            </p:extLst>
          </p:nvPr>
        </p:nvGraphicFramePr>
        <p:xfrm>
          <a:off x="836676" y="755491"/>
          <a:ext cx="3535462" cy="5694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8842">
                  <a:extLst>
                    <a:ext uri="{9D8B030D-6E8A-4147-A177-3AD203B41FA5}">
                      <a16:colId xmlns:a16="http://schemas.microsoft.com/office/drawing/2014/main" val="260397204"/>
                    </a:ext>
                  </a:extLst>
                </a:gridCol>
                <a:gridCol w="1178310">
                  <a:extLst>
                    <a:ext uri="{9D8B030D-6E8A-4147-A177-3AD203B41FA5}">
                      <a16:colId xmlns:a16="http://schemas.microsoft.com/office/drawing/2014/main" val="3682587568"/>
                    </a:ext>
                  </a:extLst>
                </a:gridCol>
                <a:gridCol w="1178310">
                  <a:extLst>
                    <a:ext uri="{9D8B030D-6E8A-4147-A177-3AD203B41FA5}">
                      <a16:colId xmlns:a16="http://schemas.microsoft.com/office/drawing/2014/main" val="3143342600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900">
                          <a:effectLst/>
                        </a:rPr>
                        <a:t>Nombre de Actividades/Tareas</a:t>
                      </a:r>
                      <a:endParaRPr lang="es-419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91" marR="5759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900">
                          <a:effectLst/>
                        </a:rPr>
                        <a:t>Descripción Actividades/Tareas</a:t>
                      </a:r>
                      <a:endParaRPr lang="es-419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91" marR="5759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900">
                          <a:effectLst/>
                        </a:rPr>
                        <a:t>Responsable</a:t>
                      </a:r>
                      <a:endParaRPr lang="es-419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91" marR="57591" marT="0" marB="0" anchor="ctr"/>
                </a:tc>
                <a:extLst>
                  <a:ext uri="{0D108BD9-81ED-4DB2-BD59-A6C34878D82A}">
                    <a16:rowId xmlns:a16="http://schemas.microsoft.com/office/drawing/2014/main" val="3649447185"/>
                  </a:ext>
                </a:extLst>
              </a:tr>
              <a:tr h="38394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900">
                          <a:effectLst/>
                        </a:rPr>
                        <a:t>Login (Administrador, vendedor, bodeguero)</a:t>
                      </a:r>
                      <a:endParaRPr lang="es-419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900">
                          <a:effectLst/>
                        </a:rPr>
                        <a:t>Funcionalidad que permite al usuario ingresar al sistema  </a:t>
                      </a:r>
                      <a:endParaRPr lang="es-419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900">
                          <a:effectLst/>
                        </a:rPr>
                        <a:t>Geannelee Araya</a:t>
                      </a:r>
                      <a:endParaRPr lang="es-419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91" marR="57591" marT="0" marB="0"/>
                </a:tc>
                <a:extLst>
                  <a:ext uri="{0D108BD9-81ED-4DB2-BD59-A6C34878D82A}">
                    <a16:rowId xmlns:a16="http://schemas.microsoft.com/office/drawing/2014/main" val="1494086145"/>
                  </a:ext>
                </a:extLst>
              </a:tr>
              <a:tr h="63990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900">
                          <a:effectLst/>
                        </a:rPr>
                        <a:t>Interfaz de usuario (Administrador, vendedor, bodeguero)</a:t>
                      </a:r>
                      <a:endParaRPr lang="es-419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900">
                          <a:effectLst/>
                        </a:rPr>
                        <a:t>Al ingresar el usuario, el sistema mostrara una interfaz acorde al rol que desempeña el usuario</a:t>
                      </a:r>
                      <a:endParaRPr lang="es-419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900">
                          <a:effectLst/>
                        </a:rPr>
                        <a:t>Victor Fuenzalida</a:t>
                      </a:r>
                      <a:endParaRPr lang="es-419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91" marR="57591" marT="0" marB="0"/>
                </a:tc>
                <a:extLst>
                  <a:ext uri="{0D108BD9-81ED-4DB2-BD59-A6C34878D82A}">
                    <a16:rowId xmlns:a16="http://schemas.microsoft.com/office/drawing/2014/main" val="734087207"/>
                  </a:ext>
                </a:extLst>
              </a:tr>
              <a:tr h="7678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900">
                          <a:effectLst/>
                        </a:rPr>
                        <a:t>BD</a:t>
                      </a:r>
                      <a:endParaRPr lang="es-419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900">
                          <a:effectLst/>
                        </a:rPr>
                        <a:t>Corresponde a donde se almacenarán los datos de los productos que comercializa el almacén</a:t>
                      </a:r>
                      <a:endParaRPr lang="es-419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900" dirty="0" err="1">
                          <a:effectLst/>
                        </a:rPr>
                        <a:t>Geannelee</a:t>
                      </a:r>
                      <a:r>
                        <a:rPr lang="es-ES" sz="900" dirty="0">
                          <a:effectLst/>
                        </a:rPr>
                        <a:t> Araya</a:t>
                      </a:r>
                      <a:endParaRPr lang="es-419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91" marR="57591" marT="0" marB="0"/>
                </a:tc>
                <a:extLst>
                  <a:ext uri="{0D108BD9-81ED-4DB2-BD59-A6C34878D82A}">
                    <a16:rowId xmlns:a16="http://schemas.microsoft.com/office/drawing/2014/main" val="109239647"/>
                  </a:ext>
                </a:extLst>
              </a:tr>
              <a:tr h="7678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900">
                          <a:effectLst/>
                        </a:rPr>
                        <a:t>CRUD</a:t>
                      </a:r>
                      <a:endParaRPr lang="es-419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900">
                          <a:effectLst/>
                        </a:rPr>
                        <a:t>Funcionalidad que le permitirá al usuario si cuenta con el permiso necesario crear, leer, modificar o eliminar datos.</a:t>
                      </a:r>
                      <a:endParaRPr lang="es-419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900">
                          <a:effectLst/>
                        </a:rPr>
                        <a:t>Victor Fuenzalida</a:t>
                      </a:r>
                      <a:endParaRPr lang="es-419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91" marR="57591" marT="0" marB="0"/>
                </a:tc>
                <a:extLst>
                  <a:ext uri="{0D108BD9-81ED-4DB2-BD59-A6C34878D82A}">
                    <a16:rowId xmlns:a16="http://schemas.microsoft.com/office/drawing/2014/main" val="772690185"/>
                  </a:ext>
                </a:extLst>
              </a:tr>
              <a:tr h="38394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900">
                          <a:effectLst/>
                        </a:rPr>
                        <a:t>Función Buscar</a:t>
                      </a:r>
                      <a:endParaRPr lang="es-419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900">
                          <a:effectLst/>
                        </a:rPr>
                        <a:t>Función que permite al usuario buscar información.</a:t>
                      </a:r>
                      <a:endParaRPr lang="es-419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900">
                          <a:effectLst/>
                        </a:rPr>
                        <a:t>Geannelee Araya</a:t>
                      </a:r>
                      <a:endParaRPr lang="es-419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91" marR="57591" marT="0" marB="0"/>
                </a:tc>
                <a:extLst>
                  <a:ext uri="{0D108BD9-81ED-4DB2-BD59-A6C34878D82A}">
                    <a16:rowId xmlns:a16="http://schemas.microsoft.com/office/drawing/2014/main" val="2999074115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900">
                          <a:effectLst/>
                        </a:rPr>
                        <a:t>Función Filtrar</a:t>
                      </a:r>
                      <a:endParaRPr lang="es-419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900">
                          <a:effectLst/>
                        </a:rPr>
                        <a:t>Función que permite al usuario filtrar información acorde a distintos parámetros.</a:t>
                      </a:r>
                      <a:endParaRPr lang="es-419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900">
                          <a:effectLst/>
                        </a:rPr>
                        <a:t>Geannelee Araya</a:t>
                      </a:r>
                      <a:endParaRPr lang="es-419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91" marR="57591" marT="0" marB="0"/>
                </a:tc>
                <a:extLst>
                  <a:ext uri="{0D108BD9-81ED-4DB2-BD59-A6C34878D82A}">
                    <a16:rowId xmlns:a16="http://schemas.microsoft.com/office/drawing/2014/main" val="2586435302"/>
                  </a:ext>
                </a:extLst>
              </a:tr>
              <a:tr h="63990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900">
                          <a:effectLst/>
                        </a:rPr>
                        <a:t>Registro de Ventas Realizadas</a:t>
                      </a:r>
                      <a:endParaRPr lang="es-419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900">
                          <a:effectLst/>
                        </a:rPr>
                        <a:t>Función que le permite al vendedor registrar las ventas que realiza en su jornada.</a:t>
                      </a:r>
                      <a:endParaRPr lang="es-419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91" marR="5759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900" dirty="0" err="1">
                          <a:effectLst/>
                        </a:rPr>
                        <a:t>Victor</a:t>
                      </a:r>
                      <a:r>
                        <a:rPr lang="es-ES" sz="900" dirty="0">
                          <a:effectLst/>
                        </a:rPr>
                        <a:t> Fuenzalida</a:t>
                      </a:r>
                      <a:endParaRPr lang="es-419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591" marR="57591" marT="0" marB="0"/>
                </a:tc>
                <a:extLst>
                  <a:ext uri="{0D108BD9-81ED-4DB2-BD59-A6C34878D82A}">
                    <a16:rowId xmlns:a16="http://schemas.microsoft.com/office/drawing/2014/main" val="3879381504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0E898388-B232-44A4-9152-C5BD3FDF1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678637"/>
              </p:ext>
            </p:extLst>
          </p:nvPr>
        </p:nvGraphicFramePr>
        <p:xfrm>
          <a:off x="5208814" y="755491"/>
          <a:ext cx="3877604" cy="472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2924">
                  <a:extLst>
                    <a:ext uri="{9D8B030D-6E8A-4147-A177-3AD203B41FA5}">
                      <a16:colId xmlns:a16="http://schemas.microsoft.com/office/drawing/2014/main" val="3026749762"/>
                    </a:ext>
                  </a:extLst>
                </a:gridCol>
                <a:gridCol w="1292340">
                  <a:extLst>
                    <a:ext uri="{9D8B030D-6E8A-4147-A177-3AD203B41FA5}">
                      <a16:colId xmlns:a16="http://schemas.microsoft.com/office/drawing/2014/main" val="1930989887"/>
                    </a:ext>
                  </a:extLst>
                </a:gridCol>
                <a:gridCol w="1292340">
                  <a:extLst>
                    <a:ext uri="{9D8B030D-6E8A-4147-A177-3AD203B41FA5}">
                      <a16:colId xmlns:a16="http://schemas.microsoft.com/office/drawing/2014/main" val="1569183990"/>
                    </a:ext>
                  </a:extLst>
                </a:gridCol>
              </a:tblGrid>
              <a:tr h="56146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1000">
                          <a:effectLst/>
                        </a:rPr>
                        <a:t>Alertas de Vencimiento</a:t>
                      </a:r>
                      <a:endParaRPr lang="es-419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165" marR="631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1000">
                          <a:effectLst/>
                        </a:rPr>
                        <a:t>El sistema enviara alertas al usuario de productos próximos a vencer.</a:t>
                      </a:r>
                      <a:endParaRPr lang="es-419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165" marR="631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1000">
                          <a:effectLst/>
                        </a:rPr>
                        <a:t>Geannelee Araya</a:t>
                      </a:r>
                      <a:endParaRPr lang="es-419" sz="100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1000">
                          <a:effectLst/>
                        </a:rPr>
                        <a:t>Victor Fuenzalida</a:t>
                      </a:r>
                      <a:endParaRPr lang="es-419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165" marR="63165" marT="0" marB="0"/>
                </a:tc>
                <a:extLst>
                  <a:ext uri="{0D108BD9-81ED-4DB2-BD59-A6C34878D82A}">
                    <a16:rowId xmlns:a16="http://schemas.microsoft.com/office/drawing/2014/main" val="3968645292"/>
                  </a:ext>
                </a:extLst>
              </a:tr>
              <a:tr h="84219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1000">
                          <a:effectLst/>
                        </a:rPr>
                        <a:t>Alertas de productos con bajo stock</a:t>
                      </a:r>
                      <a:endParaRPr lang="es-419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165" marR="631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1000">
                          <a:effectLst/>
                        </a:rPr>
                        <a:t>El sistema enviara alertas al usuario acerca de productos de alta rotación que cuentan con bajas existencias. </a:t>
                      </a:r>
                      <a:endParaRPr lang="es-419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165" marR="631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1000">
                          <a:effectLst/>
                        </a:rPr>
                        <a:t>Geannelee Araya</a:t>
                      </a:r>
                      <a:endParaRPr lang="es-419" sz="100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1000">
                          <a:effectLst/>
                        </a:rPr>
                        <a:t>Victor Fuenzalida</a:t>
                      </a:r>
                      <a:endParaRPr lang="es-419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165" marR="63165" marT="0" marB="0"/>
                </a:tc>
                <a:extLst>
                  <a:ext uri="{0D108BD9-81ED-4DB2-BD59-A6C34878D82A}">
                    <a16:rowId xmlns:a16="http://schemas.microsoft.com/office/drawing/2014/main" val="1838277644"/>
                  </a:ext>
                </a:extLst>
              </a:tr>
              <a:tr h="84219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1000">
                          <a:effectLst/>
                        </a:rPr>
                        <a:t>Reporte de productos con mayor rotación</a:t>
                      </a:r>
                      <a:endParaRPr lang="es-419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165" marR="631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1000">
                          <a:effectLst/>
                        </a:rPr>
                        <a:t>El administrador podrá solicitar al sistema un informe de los productos más vendidos en x periodo de tiempo.</a:t>
                      </a:r>
                      <a:endParaRPr lang="es-419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165" marR="631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1000">
                          <a:effectLst/>
                        </a:rPr>
                        <a:t>Geannelee Araya</a:t>
                      </a:r>
                      <a:endParaRPr lang="es-419" sz="100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1000">
                          <a:effectLst/>
                        </a:rPr>
                        <a:t>Victor Fuenzalida</a:t>
                      </a:r>
                      <a:endParaRPr lang="es-419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165" marR="63165" marT="0" marB="0"/>
                </a:tc>
                <a:extLst>
                  <a:ext uri="{0D108BD9-81ED-4DB2-BD59-A6C34878D82A}">
                    <a16:rowId xmlns:a16="http://schemas.microsoft.com/office/drawing/2014/main" val="3900691945"/>
                  </a:ext>
                </a:extLst>
              </a:tr>
              <a:tr h="98256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1000">
                          <a:effectLst/>
                        </a:rPr>
                        <a:t>Reporte de productos de menor rotación</a:t>
                      </a:r>
                      <a:endParaRPr lang="es-419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165" marR="631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1000">
                          <a:effectLst/>
                        </a:rPr>
                        <a:t>El administrador podrá solicitar al sistema un informe de los productos con menor rotación o que se encuentran estancados.</a:t>
                      </a:r>
                      <a:endParaRPr lang="es-419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165" marR="631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1000">
                          <a:effectLst/>
                        </a:rPr>
                        <a:t>Geannelee Araya</a:t>
                      </a:r>
                      <a:endParaRPr lang="es-419" sz="100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1000">
                          <a:effectLst/>
                        </a:rPr>
                        <a:t>Victor Fuenzalida</a:t>
                      </a:r>
                      <a:endParaRPr lang="es-419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165" marR="63165" marT="0" marB="0"/>
                </a:tc>
                <a:extLst>
                  <a:ext uri="{0D108BD9-81ED-4DB2-BD59-A6C34878D82A}">
                    <a16:rowId xmlns:a16="http://schemas.microsoft.com/office/drawing/2014/main" val="2695785578"/>
                  </a:ext>
                </a:extLst>
              </a:tr>
              <a:tr h="112292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1000">
                          <a:effectLst/>
                        </a:rPr>
                        <a:t>Reporte de Ventas</a:t>
                      </a:r>
                      <a:endParaRPr lang="es-419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165" marR="631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1000">
                          <a:effectLst/>
                        </a:rPr>
                        <a:t>El administrador podrá solicitar al sistema un informe con las ventas realizadas ya sea por un vendedor o totales en x periodo de tiempo.</a:t>
                      </a:r>
                      <a:endParaRPr lang="es-419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165" marR="631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1000" dirty="0" err="1">
                          <a:effectLst/>
                        </a:rPr>
                        <a:t>Geannelee</a:t>
                      </a:r>
                      <a:r>
                        <a:rPr lang="es-ES" sz="1000" dirty="0">
                          <a:effectLst/>
                        </a:rPr>
                        <a:t> Araya</a:t>
                      </a:r>
                      <a:endParaRPr lang="es-419" sz="10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s-ES" sz="1000" dirty="0" err="1">
                          <a:effectLst/>
                        </a:rPr>
                        <a:t>Victor</a:t>
                      </a:r>
                      <a:r>
                        <a:rPr lang="es-ES" sz="1000" dirty="0">
                          <a:effectLst/>
                        </a:rPr>
                        <a:t> Fuenzalida</a:t>
                      </a:r>
                      <a:endParaRPr lang="es-419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165" marR="63165" marT="0" marB="0"/>
                </a:tc>
                <a:extLst>
                  <a:ext uri="{0D108BD9-81ED-4DB2-BD59-A6C34878D82A}">
                    <a16:rowId xmlns:a16="http://schemas.microsoft.com/office/drawing/2014/main" val="250899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6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dirty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419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rincipales épicas</a:t>
            </a:r>
            <a:endParaRPr dirty="0"/>
          </a:p>
        </p:txBody>
      </p:sp>
      <p:sp>
        <p:nvSpPr>
          <p:cNvPr id="123" name="Google Shape;123;p7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94169" y="2959435"/>
            <a:ext cx="5123364" cy="332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chemeClr val="dk1"/>
                </a:solidFill>
              </a:rPr>
              <a:t>Organizar Proyecto épica 0</a:t>
            </a:r>
            <a:endParaRPr sz="2000" dirty="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chemeClr val="dk1"/>
                </a:solidFill>
              </a:rPr>
              <a:t>Administrar Usuarios épica 1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dk1"/>
                </a:solidFill>
              </a:rPr>
              <a:t>Administrar Inventario épica 2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chemeClr val="dk1"/>
                </a:solidFill>
              </a:rPr>
              <a:t>Registrar Ventas épica 3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chemeClr val="dk1"/>
                </a:solidFill>
              </a:rPr>
              <a:t>Generar Reportes Inteligentes épica 4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chemeClr val="dk1"/>
                </a:solidFill>
              </a:rPr>
              <a:t>Finalización Proyecto épica 5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s-419" sz="2000" dirty="0">
              <a:solidFill>
                <a:schemeClr val="dk1"/>
              </a:solidFill>
            </a:endParaRPr>
          </a:p>
          <a:p>
            <a:pPr marL="10160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>
            <a:hlinkClick r:id="rId3"/>
            <a:extLst>
              <a:ext uri="{FF2B5EF4-FFF2-40B4-BE49-F238E27FC236}">
                <a16:creationId xmlns:a16="http://schemas.microsoft.com/office/drawing/2014/main" id="{2ED6F12B-0C51-8DD7-36E3-A1DB8FD25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54" y="2605282"/>
            <a:ext cx="6082759" cy="25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419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2ED9362-C166-46AF-8B63-8805D5E6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88952" cy="56477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err="1"/>
              <a:t>RoadMap</a:t>
            </a:r>
            <a:endParaRPr lang="es-419" dirty="0"/>
          </a:p>
        </p:txBody>
      </p:sp>
      <p:pic>
        <p:nvPicPr>
          <p:cNvPr id="6" name="Imagen 5">
            <a:hlinkClick r:id="rId3" action="ppaction://hlinkfile"/>
            <a:extLst>
              <a:ext uri="{FF2B5EF4-FFF2-40B4-BE49-F238E27FC236}">
                <a16:creationId xmlns:a16="http://schemas.microsoft.com/office/drawing/2014/main" id="{F3D46A4F-D534-401C-8B22-CCEF947FFE6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225" y="564776"/>
            <a:ext cx="7153834" cy="5988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240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99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3600" dirty="0">
                <a:latin typeface="Arial"/>
                <a:ea typeface="Arial"/>
                <a:cs typeface="Arial"/>
                <a:sym typeface="Arial"/>
              </a:rPr>
              <a:t>Diagramas actividad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EC30B3-ED65-4FAC-B2A1-6B88E0E3D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48" y="766482"/>
            <a:ext cx="2940424" cy="602428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5C2D341-4B95-4247-BE72-DA069CBA4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046" y="699246"/>
            <a:ext cx="3484310" cy="615875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7D15D77-4D31-4BB4-8214-E0D97D0E7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192" y="699246"/>
            <a:ext cx="3229679" cy="610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40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maril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875</Words>
  <Application>Microsoft Office PowerPoint</Application>
  <PresentationFormat>Panorámica</PresentationFormat>
  <Paragraphs>153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Open Sans</vt:lpstr>
      <vt:lpstr>Arial</vt:lpstr>
      <vt:lpstr>Calibri</vt:lpstr>
      <vt:lpstr>Tema de Office</vt:lpstr>
      <vt:lpstr>Presentación de PowerPoint</vt:lpstr>
      <vt:lpstr>Temario</vt:lpstr>
      <vt:lpstr>Objetivos</vt:lpstr>
      <vt:lpstr>Actores del proyecto</vt:lpstr>
      <vt:lpstr>Perfil de Actores Usuarios</vt:lpstr>
      <vt:lpstr>Responsables</vt:lpstr>
      <vt:lpstr>Principales épicas</vt:lpstr>
      <vt:lpstr>RoadMap</vt:lpstr>
      <vt:lpstr>Diagramas actividad</vt:lpstr>
      <vt:lpstr>Diagramas caso de uso extendido</vt:lpstr>
      <vt:lpstr>MER</vt:lpstr>
      <vt:lpstr>Principales historias de usuarios por épicas</vt:lpstr>
      <vt:lpstr>Componentes y artefactos del sistema</vt:lpstr>
      <vt:lpstr>Product Backlog Priorizado</vt:lpstr>
      <vt:lpstr>Alcances del Proyecto</vt:lpstr>
      <vt:lpstr>Tecnologías de Desarrollo e Implementación</vt:lpstr>
      <vt:lpstr>Propuesta de diseño inicial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Lazcano</dc:creator>
  <cp:lastModifiedBy>Victor F</cp:lastModifiedBy>
  <cp:revision>16</cp:revision>
  <dcterms:created xsi:type="dcterms:W3CDTF">2023-03-15T01:31:11Z</dcterms:created>
  <dcterms:modified xsi:type="dcterms:W3CDTF">2024-09-23T22:50:38Z</dcterms:modified>
</cp:coreProperties>
</file>