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A5B813-0E61-497B-B979-A19CF57C7692}">
  <a:tblStyle styleId="{78A5B813-0E61-497B-B979-A19CF57C76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0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2cd1c04f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2cd1c04f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2cd1c04f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2cd1c04f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2cd1c04f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2cd1c04f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2cd1c04f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2cd1c04f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2cd1c04f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2cd1c04f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2cd1c04f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2cd1c04f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2cd1c04f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2cd1c04f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2cd1c04f9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2cd1c04f9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2cd1c04f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2cd1c04f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cd1c04f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2cd1c04f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2cd1c04f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2cd1c04f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2cd1c04f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42cd1c04f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2cd1c04f9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2cd1c04f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2cd1c04f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2cd1c04f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2cd1c04f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42cd1c04f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2cd1c04f9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2cd1c04f9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2cd1c04f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2cd1c04f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2cd1c04f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42cd1c04f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2cd1c04f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2cd1c04f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2cd1c04f9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42cd1c04f9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42cd1c04f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42cd1c04f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2cd1c04f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2cd1c04f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2cd1c04f9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42cd1c04f9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2cd1c04f9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42cd1c04f9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2cd1c04f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2cd1c04f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2cd1c04f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2cd1c04f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2cd1c04f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2cd1c04f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2cd1c04f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2cd1c04f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2cd1c04f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2cd1c04f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2cd1c04f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2cd1c04f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Relationship Id="rId5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desmos.com/calculator/5bys1g8whk?lang=pt-BR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rzyc.github.io/genshin-optimizer/" TargetMode="External"/><Relationship Id="rId4" Type="http://schemas.openxmlformats.org/officeDocument/2006/relationships/hyperlink" Target="https://library.keqingmains.com/combat-mechanics/damage/damage-formul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10" Type="http://schemas.openxmlformats.org/officeDocument/2006/relationships/hyperlink" Target="https://github.com/VictorG-028/Comp-Evolutiva-1VA/blob/main/Build.py" TargetMode="External"/><Relationship Id="rId9" Type="http://schemas.openxmlformats.org/officeDocument/2006/relationships/image" Target="../media/image40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i.org/10.1007/978-3-662-46742-8_6" TargetMode="External"/><Relationship Id="rId4" Type="http://schemas.openxmlformats.org/officeDocument/2006/relationships/hyperlink" Target="https://doi.org/10.1007/978-3-662-46742-8_6" TargetMode="External"/><Relationship Id="rId5" Type="http://schemas.openxmlformats.org/officeDocument/2006/relationships/hyperlink" Target="http://hdl.handle.net/11449/21753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repositorio.pucgoias.edu.br/jspui/handle/123456789/1632" TargetMode="External"/><Relationship Id="rId4" Type="http://schemas.openxmlformats.org/officeDocument/2006/relationships/hyperlink" Target="https://bdta.aguia.usp.br/directbitstream/4e6c9978-f469-4fb2-828f-b31186e1986f/Fabricio_Guedes.pdf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warin.ca/ressources/books/2015_Book_IntroductionToEvolutionaryComp.pdf" TargetMode="External"/><Relationship Id="rId7" Type="http://schemas.openxmlformats.org/officeDocument/2006/relationships/hyperlink" Target="https://warin.ca/ressources/books/2015_Book_IntroductionToEvolutionaryComp.pdf" TargetMode="External"/><Relationship Id="rId8" Type="http://schemas.openxmlformats.org/officeDocument/2006/relationships/hyperlink" Target="https://warin.ca/ressources/books/2015_Book_IntroductionToEvolutionaryComp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hyperlink" Target="https://github.com/VictorG-028/Comp-Evolutiva-1VA/blob/main/Artifact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118532"/>
            <a:ext cx="71367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Otimizações de build com </a:t>
            </a:r>
            <a:br>
              <a:rPr lang="pt-BR"/>
            </a:br>
            <a:r>
              <a:rPr lang="pt-BR"/>
              <a:t>GA e ES para Genshin Impact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95925" y="4290150"/>
            <a:ext cx="627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Victor Gabriel Tenório Oliveira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432700" y="2916075"/>
            <a:ext cx="627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Tema: Otimização </a:t>
            </a:r>
            <a:r>
              <a:rPr lang="pt-BR"/>
              <a:t>Combinatória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Recombinação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237575" y="1118913"/>
            <a:ext cx="42306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Ambos os algoritmos usaram o N-point crossover. </a:t>
            </a:r>
            <a:br>
              <a:rPr lang="pt-BR"/>
            </a:br>
            <a:r>
              <a:rPr lang="pt-BR"/>
              <a:t>N = 1 até 5.</a:t>
            </a:r>
            <a:endParaRPr/>
          </a:p>
        </p:txBody>
      </p:sp>
      <p:graphicFrame>
        <p:nvGraphicFramePr>
          <p:cNvPr id="160" name="Google Shape;160;p22"/>
          <p:cNvGraphicFramePr/>
          <p:nvPr/>
        </p:nvGraphicFramePr>
        <p:xfrm>
          <a:off x="2762775" y="249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{78A5B813-0E61-497B-B979-A19CF57C7692}</a:tableStyleId>
              </a:tblPr>
              <a:tblGrid>
                <a:gridCol w="872200"/>
                <a:gridCol w="833200"/>
              </a:tblGrid>
              <a:tr h="31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3-Point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2-Point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875900" y="874375"/>
            <a:ext cx="3956400" cy="19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livro explica que o ES utiliza </a:t>
            </a:r>
            <a:r>
              <a:rPr b="1" lang="pt-BR"/>
              <a:t>recombinação discreta</a:t>
            </a:r>
            <a:r>
              <a:rPr lang="pt-BR"/>
              <a:t> ou </a:t>
            </a:r>
            <a:r>
              <a:rPr b="1" lang="pt-BR"/>
              <a:t>intermediária</a:t>
            </a:r>
            <a:r>
              <a:rPr lang="pt-BR"/>
              <a:t>. Para a representação da lista de artefatos, a recombinação discreta é igual a 5-point crossover, mas com o detalhe que somente 1 dos 2 cromossomos é escolhido como filho.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2925" y="3660550"/>
            <a:ext cx="969375" cy="13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850" y="200501"/>
            <a:ext cx="3956500" cy="5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4898025" y="2752775"/>
            <a:ext cx="38919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 o objetivo de gerar 2 filhos e testar outras possibilidades de recombinação, foi utilizado </a:t>
            </a:r>
            <a:r>
              <a:rPr lang="pt-BR"/>
              <a:t>o 2-point crossover na ES.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750" y="2320088"/>
            <a:ext cx="2282837" cy="257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Recombinação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00" y="1067050"/>
            <a:ext cx="7363600" cy="39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8500"/>
            <a:ext cx="3761659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Mutação (no GA)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4">
            <a:alphaModFix/>
          </a:blip>
          <a:srcRect b="0" l="0" r="0" t="64911"/>
          <a:stretch/>
        </p:blipFill>
        <p:spPr>
          <a:xfrm>
            <a:off x="5003650" y="385325"/>
            <a:ext cx="2828925" cy="2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4413250" y="2087950"/>
            <a:ext cx="41082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Uma mutação bit-flip em uma lista de artefatos é feita trocando um artefato por outro artefato da base de dados.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4413250" y="3272000"/>
            <a:ext cx="4108200" cy="1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Na versão final, foi adicionado uma heurística na mutação, bit flip obrigatório em cada slot de artefato e apenas os </a:t>
            </a:r>
            <a:r>
              <a:rPr b="1" lang="pt-BR"/>
              <a:t>não selecionados</a:t>
            </a:r>
            <a:r>
              <a:rPr lang="pt-BR"/>
              <a:t> passam por crossover.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2638" y="669713"/>
            <a:ext cx="35909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Mutação (no GA)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50" y="1067700"/>
            <a:ext cx="8183900" cy="388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Mutação (no ES) ← adaptada para lista de artefato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11700" y="1266325"/>
            <a:ext cx="46455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Nos algoritmos ES atuais são feitas duas </a:t>
            </a:r>
            <a:r>
              <a:rPr lang="pt-BR"/>
              <a:t>perturbações</a:t>
            </a:r>
            <a:r>
              <a:rPr lang="pt-BR"/>
              <a:t> gaussianas (mutações). A primeira é no desvio padrão do gene (cada gene carrega seu próprio desvio padrão) e a segunda é no gene (essa mutação usa o desvio padrão na fórmula de Curva de Gauss).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7525" y="3833900"/>
            <a:ext cx="44709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Cada gene (artefato) carrega um desvio padrão inicial de 2.5 e não é feita nenhuma mutação nesse valor.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4435875" y="2631050"/>
            <a:ext cx="4611900" cy="1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Como a </a:t>
            </a:r>
            <a:r>
              <a:rPr lang="pt-BR"/>
              <a:t>perturbação</a:t>
            </a:r>
            <a:r>
              <a:rPr lang="pt-BR"/>
              <a:t> gaussiana só é definida para a representação vetor de reais, então foi preciso adaptar esse componente.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Mutação (no ES) ← adaptada para lista de artefato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170900" y="1218588"/>
            <a:ext cx="4645500" cy="3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Primeiro foi decidido que é interessante trocar os tipos dos stats do artefato. </a:t>
            </a:r>
            <a:br>
              <a:rPr lang="pt-BR">
                <a:solidFill>
                  <a:srgbClr val="000000"/>
                </a:solidFill>
              </a:rPr>
            </a:b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Em segundo lugar foi definido a diferença </a:t>
            </a:r>
            <a:r>
              <a:rPr b="1" lang="pt-BR" sz="2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Δ</a:t>
            </a:r>
            <a:r>
              <a:rPr b="1" lang="pt-BR" sz="16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artefato</a:t>
            </a:r>
            <a:r>
              <a:rPr lang="pt-BR">
                <a:solidFill>
                  <a:srgbClr val="000000"/>
                </a:solidFill>
              </a:rPr>
              <a:t> entre dois artefatos.</a:t>
            </a:r>
            <a:br>
              <a:rPr lang="pt-BR">
                <a:solidFill>
                  <a:srgbClr val="000000"/>
                </a:solidFill>
              </a:rPr>
            </a:b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Por fim, foi usada a fórmula da curva de Gauss escrita no livro (com algumas alterações) para encontrar a probabilidade de aceitar a perturbação </a:t>
            </a:r>
            <a:r>
              <a:rPr b="1" lang="pt-BR" sz="2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Δ</a:t>
            </a:r>
            <a:r>
              <a:rPr b="1" lang="pt-BR" sz="16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artefato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485975"/>
            <a:ext cx="83629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400" y="1332238"/>
            <a:ext cx="4253175" cy="24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196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Mutação (no ES) 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1659850" y="2037775"/>
            <a:ext cx="3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48375" y="4403400"/>
            <a:ext cx="406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 interativa: </a:t>
            </a:r>
            <a:br>
              <a:rPr lang="pt-BR" sz="1100"/>
            </a:br>
            <a:r>
              <a:rPr lang="pt-BR" sz="1100" u="sng">
                <a:solidFill>
                  <a:schemeClr val="hlink"/>
                </a:solidFill>
                <a:hlinkClick r:id="rId3"/>
              </a:rPr>
              <a:t>Algoritmo Evolucionário - ES (desmos.com)</a:t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/>
          </a:blip>
          <a:srcRect b="-910" l="1520" r="-1520" t="910"/>
          <a:stretch/>
        </p:blipFill>
        <p:spPr>
          <a:xfrm>
            <a:off x="4186825" y="104225"/>
            <a:ext cx="4873650" cy="48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 rotWithShape="1">
          <a:blip r:embed="rId5">
            <a:alphaModFix/>
          </a:blip>
          <a:srcRect b="0" l="0" r="46901" t="0"/>
          <a:stretch/>
        </p:blipFill>
        <p:spPr>
          <a:xfrm>
            <a:off x="257969" y="951900"/>
            <a:ext cx="30598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463325" y="1819300"/>
            <a:ext cx="3479100" cy="61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Distribuição de Gauss do livro.</a:t>
            </a:r>
            <a:br>
              <a:rPr lang="pt-BR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σ = desvio padrão = 1 e ξ = média =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463313" y="3446125"/>
            <a:ext cx="3479100" cy="83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Distribuição de Gauss usada.</a:t>
            </a:r>
            <a:br>
              <a:rPr lang="pt-BR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σ = mutation rate = 2.5</a:t>
            </a:r>
            <a:br>
              <a:rPr lang="pt-BR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ξ = média = 5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338" y="2612975"/>
            <a:ext cx="43338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196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Mutação (no ES) </a:t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300" y="847475"/>
            <a:ext cx="6930824" cy="421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Fitness</a:t>
            </a:r>
            <a:endParaRPr/>
          </a:p>
        </p:txBody>
      </p:sp>
      <p:sp>
        <p:nvSpPr>
          <p:cNvPr id="227" name="Google Shape;227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Para cada combinação de personagem, arma e talento, existe uma função única de fitness.</a:t>
            </a:r>
            <a:br>
              <a:rPr lang="pt-BR"/>
            </a:br>
            <a:br>
              <a:rPr lang="pt-BR"/>
            </a:br>
            <a:r>
              <a:rPr lang="pt-BR"/>
              <a:t>Nesse projeto, foram consideradas 2 funções fitness.</a:t>
            </a:r>
            <a:br>
              <a:rPr lang="pt-BR"/>
            </a:br>
            <a:br>
              <a:rPr lang="pt-BR"/>
            </a:br>
            <a:r>
              <a:rPr lang="pt-BR"/>
              <a:t>Ambas as funções fitness utilizam a ficha do personagem para calcular um </a:t>
            </a:r>
            <a:r>
              <a:rPr lang="pt-BR"/>
              <a:t>valor final.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760200" y="4105175"/>
            <a:ext cx="30558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/>
              <a:t>Site com as fórmulas do jogo: </a:t>
            </a:r>
            <a:br>
              <a:rPr lang="pt-BR" sz="1100"/>
            </a:br>
            <a:r>
              <a:rPr lang="pt-BR" sz="11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Artifact Optimizer for Genshin Impact</a:t>
            </a:r>
            <a:br>
              <a:rPr lang="pt-BR" sz="1100">
                <a:solidFill>
                  <a:schemeClr val="accent1"/>
                </a:solidFill>
              </a:rPr>
            </a:br>
            <a:r>
              <a:rPr lang="pt-BR" sz="1100" u="sng">
                <a:solidFill>
                  <a:schemeClr val="hlink"/>
                </a:solidFill>
                <a:hlinkClick r:id="rId4"/>
              </a:rPr>
              <a:t>Damage Formula - Theorycrafting Library - KQM (keqingmains.com)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258075" y="-51875"/>
            <a:ext cx="3950700" cy="7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Fitness 1</a:t>
            </a:r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107300" y="627725"/>
            <a:ext cx="44037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E7DE79"/>
                </a:solidFill>
                <a:highlight>
                  <a:srgbClr val="191622"/>
                </a:highlight>
                <a:latin typeface="Courier New"/>
                <a:ea typeface="Courier New"/>
                <a:cs typeface="Courier New"/>
                <a:sym typeface="Courier New"/>
              </a:rPr>
              <a:t>Hu Tao + Báculo de Homa R1 + </a:t>
            </a:r>
            <a:r>
              <a:rPr lang="pt-BR" sz="1100">
                <a:solidFill>
                  <a:srgbClr val="E7DE79"/>
                </a:solidFill>
                <a:highlight>
                  <a:srgbClr val="191622"/>
                </a:highlight>
                <a:latin typeface="Courier New"/>
                <a:ea typeface="Courier New"/>
                <a:cs typeface="Courier New"/>
                <a:sym typeface="Courier New"/>
              </a:rPr>
              <a:t>Habilidade</a:t>
            </a:r>
            <a:r>
              <a:rPr lang="pt-BR" sz="1100">
                <a:solidFill>
                  <a:srgbClr val="E7DE79"/>
                </a:solidFill>
                <a:highlight>
                  <a:srgbClr val="191622"/>
                </a:highlight>
                <a:latin typeface="Courier New"/>
                <a:ea typeface="Courier New"/>
                <a:cs typeface="Courier New"/>
                <a:sym typeface="Courier New"/>
              </a:rPr>
              <a:t> Elemental + Ataque Carregado</a:t>
            </a:r>
            <a:endParaRPr sz="1100">
              <a:solidFill>
                <a:srgbClr val="E7DE79"/>
              </a:solidFill>
              <a:highlight>
                <a:srgbClr val="1916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7DE79"/>
              </a:solidFill>
              <a:highlight>
                <a:srgbClr val="1916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4572000" y="822425"/>
            <a:ext cx="465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E7DE79"/>
                </a:solidFill>
                <a:highlight>
                  <a:srgbClr val="191622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100">
                <a:solidFill>
                  <a:srgbClr val="E7DE79"/>
                </a:solidFill>
                <a:highlight>
                  <a:srgbClr val="191622"/>
                </a:highlight>
                <a:latin typeface="Courier New"/>
                <a:ea typeface="Courier New"/>
                <a:cs typeface="Courier New"/>
                <a:sym typeface="Courier New"/>
              </a:rPr>
              <a:t>hongli + Borla Preta R5 + Dano de Absorção do Escudo</a:t>
            </a:r>
            <a:endParaRPr sz="1100">
              <a:solidFill>
                <a:srgbClr val="E7DE79"/>
              </a:solidFill>
              <a:highlight>
                <a:srgbClr val="1916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149" y="1176420"/>
            <a:ext cx="4186486" cy="174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862" y="3453400"/>
            <a:ext cx="9144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75" y="1259400"/>
            <a:ext cx="4358101" cy="17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25" y="3095950"/>
            <a:ext cx="4403775" cy="2003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5256375" y="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Fitness 2</a:t>
            </a:r>
            <a:endParaRPr/>
          </a:p>
        </p:txBody>
      </p:sp>
      <p:cxnSp>
        <p:nvCxnSpPr>
          <p:cNvPr id="241" name="Google Shape;241;p31"/>
          <p:cNvCxnSpPr/>
          <p:nvPr/>
        </p:nvCxnSpPr>
        <p:spPr>
          <a:xfrm>
            <a:off x="76675" y="3028825"/>
            <a:ext cx="437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2" name="Google Shape;242;p31"/>
          <p:cNvPicPr preferRelativeResize="0"/>
          <p:nvPr/>
        </p:nvPicPr>
        <p:blipFill rotWithShape="1">
          <a:blip r:embed="rId7">
            <a:alphaModFix/>
          </a:blip>
          <a:srcRect b="78431" l="0" r="0" t="0"/>
          <a:stretch/>
        </p:blipFill>
        <p:spPr>
          <a:xfrm>
            <a:off x="7012850" y="3852725"/>
            <a:ext cx="19812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84699" y="4756275"/>
            <a:ext cx="35052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2838" y="4260700"/>
            <a:ext cx="17240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/>
        </p:nvSpPr>
        <p:spPr>
          <a:xfrm>
            <a:off x="7706250" y="3414500"/>
            <a:ext cx="122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accent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Build.py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 Problema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Genshin é um RPG com vários personagens.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Assim como qualquer RPG, os personagens possuem uma ficha de atributos e vários fatores influenciam essa ficha.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 um personagem com uma arma e talento específicos, então existe uma </a:t>
            </a:r>
            <a:r>
              <a:rPr lang="pt-BR" u="sng"/>
              <a:t>build</a:t>
            </a:r>
            <a:r>
              <a:rPr lang="pt-BR"/>
              <a:t> que maximiza </a:t>
            </a:r>
            <a:r>
              <a:rPr lang="pt-BR"/>
              <a:t>o número de output desse talento</a:t>
            </a:r>
            <a:r>
              <a:rPr lang="pt-BR"/>
              <a:t>.</a:t>
            </a:r>
            <a:endParaRPr/>
          </a:p>
          <a:p>
            <a:pPr indent="0" lvl="0" marL="18288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escolha de 5 artefatos do </a:t>
            </a:r>
            <a:r>
              <a:rPr lang="pt-BR"/>
              <a:t>inventário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problema é otimizar uma build encontrando uma combinação ótima de artefatos.</a:t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1674685" y="2980945"/>
            <a:ext cx="452100" cy="378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286350" y="1849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dos pais e dos sobreviventes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787" y="1232450"/>
            <a:ext cx="4489475" cy="126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38" y="1232450"/>
            <a:ext cx="4515050" cy="10752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p32"/>
          <p:cNvGraphicFramePr/>
          <p:nvPr/>
        </p:nvGraphicFramePr>
        <p:xfrm>
          <a:off x="952500" y="2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{78A5B813-0E61-497B-B979-A19CF57C7692}</a:tableStyleId>
              </a:tblPr>
              <a:tblGrid>
                <a:gridCol w="2687175"/>
                <a:gridCol w="2353750"/>
                <a:gridCol w="2198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916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 </a:t>
                      </a:r>
                      <a:r>
                        <a:rPr lang="pt-BR">
                          <a:solidFill>
                            <a:srgbClr val="1916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μ </a:t>
                      </a:r>
                      <a:r>
                        <a:rPr lang="pt-BR">
                          <a:solidFill>
                            <a:srgbClr val="1916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 </a:t>
                      </a:r>
                      <a:r>
                        <a:rPr lang="pt-BR">
                          <a:solidFill>
                            <a:srgbClr val="1916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λ</a:t>
                      </a:r>
                      <a:endParaRPr>
                        <a:solidFill>
                          <a:srgbClr val="1916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Seleção dos pais </a:t>
                      </a:r>
                      <a:br>
                        <a:rPr lang="pt-BR"/>
                      </a:br>
                      <a:r>
                        <a:rPr lang="pt-BR"/>
                        <a:t>(para aplicar apenas crossover)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Roleta</a:t>
                      </a:r>
                      <a:r>
                        <a:rPr lang="pt-BR"/>
                        <a:t> proporcional </a:t>
                      </a:r>
                      <a:br>
                        <a:rPr lang="pt-BR"/>
                      </a:br>
                      <a:r>
                        <a:rPr lang="pt-BR"/>
                        <a:t>ao fitness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Seleção uniforme aleatória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Seleção dos sobreviventes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Nova geração sobrescreve a geração atual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916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μ = λ,</a:t>
                      </a:r>
                      <a:br>
                        <a:rPr lang="pt-BR">
                          <a:solidFill>
                            <a:srgbClr val="1916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pt-BR"/>
                        <a:t>Metade mais apta sobrevive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311700" y="177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Roleta do GA</a:t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8325"/>
            <a:ext cx="5656175" cy="42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uniforme aleatória</a:t>
            </a:r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38" y="2305125"/>
            <a:ext cx="8656325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</a:t>
            </a:r>
            <a:endParaRPr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75" y="1211850"/>
            <a:ext cx="413385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932" y="1211850"/>
            <a:ext cx="4506293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Experimentos</a:t>
            </a:r>
            <a:endParaRPr/>
          </a:p>
        </p:txBody>
      </p:sp>
      <p:graphicFrame>
        <p:nvGraphicFramePr>
          <p:cNvPr id="283" name="Google Shape;283;p3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{78A5B813-0E61-497B-B979-A19CF57C7692}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fitness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fitness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fitness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fitness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Total: 120 experimentos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125"/>
            <a:ext cx="9144000" cy="47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>
            <p:ph type="title"/>
          </p:nvPr>
        </p:nvSpPr>
        <p:spPr>
          <a:xfrm>
            <a:off x="2340000" y="0"/>
            <a:ext cx="44640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Melhor amostra de cada algoritmo com fitness 1 e </a:t>
            </a:r>
            <a:r>
              <a:rPr lang="pt-BR" sz="1600"/>
              <a:t>fitness </a:t>
            </a:r>
            <a:r>
              <a:rPr lang="pt-BR" sz="1600"/>
              <a:t>2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265500" y="9077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endParaRPr/>
          </a:p>
        </p:txBody>
      </p:sp>
      <p:sp>
        <p:nvSpPr>
          <p:cNvPr id="295" name="Google Shape;295;p39"/>
          <p:cNvSpPr txBox="1"/>
          <p:nvPr>
            <p:ph idx="1" type="subTitle"/>
          </p:nvPr>
        </p:nvSpPr>
        <p:spPr>
          <a:xfrm>
            <a:off x="303850" y="1394575"/>
            <a:ext cx="40452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pior execução de </a:t>
            </a:r>
            <a:r>
              <a:rPr b="1" lang="pt-BR"/>
              <a:t>GA</a:t>
            </a:r>
            <a:r>
              <a:rPr lang="pt-BR"/>
              <a:t> com </a:t>
            </a:r>
            <a:r>
              <a:rPr b="1" lang="pt-BR"/>
              <a:t>fitness 1</a:t>
            </a:r>
            <a:r>
              <a:rPr lang="pt-BR"/>
              <a:t>, foi encontrado </a:t>
            </a:r>
            <a:r>
              <a:rPr lang="pt-BR"/>
              <a:t>um indivíduo</a:t>
            </a:r>
            <a:r>
              <a:rPr lang="pt-BR"/>
              <a:t> com, no mínimo, 23000 de fitness.</a:t>
            </a:r>
            <a:endParaRPr/>
          </a:p>
        </p:txBody>
      </p:sp>
      <p:pic>
        <p:nvPicPr>
          <p:cNvPr id="296" name="Google Shape;296;p39"/>
          <p:cNvPicPr preferRelativeResize="0"/>
          <p:nvPr/>
        </p:nvPicPr>
        <p:blipFill rotWithShape="1">
          <a:blip r:embed="rId3">
            <a:alphaModFix/>
          </a:blip>
          <a:srcRect b="0" l="5759" r="50002" t="0"/>
          <a:stretch/>
        </p:blipFill>
        <p:spPr>
          <a:xfrm>
            <a:off x="4572000" y="0"/>
            <a:ext cx="404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>
            <p:ph idx="1" type="subTitle"/>
          </p:nvPr>
        </p:nvSpPr>
        <p:spPr>
          <a:xfrm>
            <a:off x="303850" y="2955575"/>
            <a:ext cx="4045200" cy="1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todas as amostras da ES encontraram fitness menor que 23000, então o </a:t>
            </a:r>
            <a:r>
              <a:rPr b="1" lang="pt-BR"/>
              <a:t>GA obteve </a:t>
            </a:r>
            <a:r>
              <a:rPr b="1" lang="pt-BR"/>
              <a:t>melhores</a:t>
            </a:r>
            <a:r>
              <a:rPr b="1" lang="pt-BR"/>
              <a:t> resultados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265500" y="9077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 rotWithShape="1">
          <a:blip r:embed="rId3">
            <a:alphaModFix/>
          </a:blip>
          <a:srcRect b="0" l="49997" r="5764" t="0"/>
          <a:stretch/>
        </p:blipFill>
        <p:spPr>
          <a:xfrm>
            <a:off x="5098800" y="0"/>
            <a:ext cx="404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 txBox="1"/>
          <p:nvPr>
            <p:ph idx="1" type="subTitle"/>
          </p:nvPr>
        </p:nvSpPr>
        <p:spPr>
          <a:xfrm>
            <a:off x="303850" y="1394575"/>
            <a:ext cx="40452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pior execução de </a:t>
            </a:r>
            <a:r>
              <a:rPr b="1" lang="pt-BR"/>
              <a:t>GA</a:t>
            </a:r>
            <a:r>
              <a:rPr lang="pt-BR"/>
              <a:t> com </a:t>
            </a:r>
            <a:r>
              <a:rPr b="1" lang="pt-BR"/>
              <a:t>fitness 2</a:t>
            </a:r>
            <a:r>
              <a:rPr lang="pt-BR"/>
              <a:t>, foi encontrado um indivíduo com, no mínimo, 28000 de fitness.</a:t>
            </a:r>
            <a:endParaRPr/>
          </a:p>
        </p:txBody>
      </p:sp>
      <p:sp>
        <p:nvSpPr>
          <p:cNvPr id="305" name="Google Shape;305;p40"/>
          <p:cNvSpPr txBox="1"/>
          <p:nvPr>
            <p:ph idx="1" type="subTitle"/>
          </p:nvPr>
        </p:nvSpPr>
        <p:spPr>
          <a:xfrm>
            <a:off x="265500" y="2974275"/>
            <a:ext cx="4045200" cy="16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todas as amostras da ES encontraram fitness menor que 27900, então o </a:t>
            </a:r>
            <a:r>
              <a:rPr b="1" lang="pt-BR"/>
              <a:t>GA obteve melhores resultados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230200" y="126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3 Referências</a:t>
            </a:r>
            <a:endParaRPr/>
          </a:p>
        </p:txBody>
      </p:sp>
      <p:sp>
        <p:nvSpPr>
          <p:cNvPr id="311" name="Google Shape;311;p41"/>
          <p:cNvSpPr txBox="1"/>
          <p:nvPr>
            <p:ph idx="1" type="body"/>
          </p:nvPr>
        </p:nvSpPr>
        <p:spPr>
          <a:xfrm>
            <a:off x="230200" y="947675"/>
            <a:ext cx="8573100" cy="846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Purba, K.R. (2015).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 of Auto Equip Function in Role-Playing Game Based on Standard Deviation of Character’s Stats Using Genetic Algorithm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In: Intan, R., Chi, CH., Palit, H., Santoso, L. (eds) Intelligence in the Era of Big Data. ICSIIT 2015. Communications in Computer and Information Science, vol 516. Springer, Berlin, Heidelberg.</a:t>
            </a:r>
            <a:r>
              <a:rPr lang="pt-BR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https://doi.org/10.1007/978-3-662-46742-8_6</a:t>
            </a:r>
            <a:endParaRPr/>
          </a:p>
        </p:txBody>
      </p:sp>
      <p:cxnSp>
        <p:nvCxnSpPr>
          <p:cNvPr id="312" name="Google Shape;312;p41"/>
          <p:cNvCxnSpPr>
            <a:endCxn id="313" idx="1"/>
          </p:cNvCxnSpPr>
          <p:nvPr/>
        </p:nvCxnSpPr>
        <p:spPr>
          <a:xfrm>
            <a:off x="941050" y="1770950"/>
            <a:ext cx="652500" cy="223200"/>
          </a:xfrm>
          <a:prstGeom prst="bentConnector3">
            <a:avLst>
              <a:gd fmla="val 33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41"/>
          <p:cNvSpPr txBox="1"/>
          <p:nvPr/>
        </p:nvSpPr>
        <p:spPr>
          <a:xfrm>
            <a:off x="1593550" y="1794050"/>
            <a:ext cx="58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Tema do projeto (Otimização Combinatória) inspirado nesse 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artigo.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203950" y="2214525"/>
            <a:ext cx="8573100" cy="5538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Rodrigo F. C., Gilson P. dos S. J., Lauro B. F., Marília dos A. S., Brunna L. C. da S. (2019).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Geração automática de horário escolar com algoritmo genético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Edição v. 8 n. 2: Revista Eixo. Seção: Artigos</a:t>
            </a:r>
            <a:endParaRPr/>
          </a:p>
        </p:txBody>
      </p:sp>
      <p:cxnSp>
        <p:nvCxnSpPr>
          <p:cNvPr id="315" name="Google Shape;315;p41"/>
          <p:cNvCxnSpPr/>
          <p:nvPr/>
        </p:nvCxnSpPr>
        <p:spPr>
          <a:xfrm>
            <a:off x="365013" y="2768325"/>
            <a:ext cx="659400" cy="371100"/>
          </a:xfrm>
          <a:prstGeom prst="bentConnector3">
            <a:avLst>
              <a:gd fmla="val 22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41"/>
          <p:cNvSpPr txBox="1"/>
          <p:nvPr/>
        </p:nvSpPr>
        <p:spPr>
          <a:xfrm>
            <a:off x="1068988" y="2788600"/>
            <a:ext cx="771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Mostra como é possível considerar restrições hard e soft na função fitness e que a taxa de mutação com valores altos é interessante para explorar esse tipo de espaço de busca.</a:t>
            </a:r>
            <a:br>
              <a:rPr lang="pt-BR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Fitness alternativo baseado nesse artigo: permitir apenas builds com um mínimo e máximo de algum atributo usando restrições hard e soft.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221450" y="3829628"/>
            <a:ext cx="8573100" cy="5538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Montini, Beatriz de Barros.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 genético para Problema Generalizado de Atribuição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Universidade Estadual Paulista (Unesp), 2022. Disponível em: &lt;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http://hdl.handle.net/11449/217533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&gt;.</a:t>
            </a:r>
            <a:endParaRPr/>
          </a:p>
        </p:txBody>
      </p:sp>
      <p:cxnSp>
        <p:nvCxnSpPr>
          <p:cNvPr id="318" name="Google Shape;318;p41"/>
          <p:cNvCxnSpPr/>
          <p:nvPr/>
        </p:nvCxnSpPr>
        <p:spPr>
          <a:xfrm>
            <a:off x="382513" y="4383428"/>
            <a:ext cx="659400" cy="371100"/>
          </a:xfrm>
          <a:prstGeom prst="bentConnector3">
            <a:avLst>
              <a:gd fmla="val 22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41"/>
          <p:cNvSpPr txBox="1"/>
          <p:nvPr/>
        </p:nvSpPr>
        <p:spPr>
          <a:xfrm>
            <a:off x="1068988" y="4383428"/>
            <a:ext cx="77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Mostra como representar um cromossomo do problema da mochila em uma string de bits. Esse artigo inspirou o mapeamento de array de bits para lista de artefatos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Espaço de Busca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pior caso, um </a:t>
            </a:r>
            <a:r>
              <a:rPr lang="pt-BR"/>
              <a:t>inventário</a:t>
            </a:r>
            <a:r>
              <a:rPr lang="pt-BR"/>
              <a:t> cheio pode carregar 1500 artefatos.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 ideal de 300 artefatos por </a:t>
            </a:r>
            <a:r>
              <a:rPr lang="pt-BR" u="sng"/>
              <a:t>slot</a:t>
            </a:r>
            <a:r>
              <a:rPr lang="pt-BR"/>
              <a:t>, existem </a:t>
            </a:r>
            <a:r>
              <a:rPr lang="pt-BR" u="sng"/>
              <a:t>300^5</a:t>
            </a:r>
            <a:r>
              <a:rPr lang="pt-BR"/>
              <a:t> combinações possíveis </a:t>
            </a:r>
            <a:endParaRPr/>
          </a:p>
        </p:txBody>
      </p:sp>
      <p:cxnSp>
        <p:nvCxnSpPr>
          <p:cNvPr id="82" name="Google Shape;82;p15"/>
          <p:cNvCxnSpPr/>
          <p:nvPr/>
        </p:nvCxnSpPr>
        <p:spPr>
          <a:xfrm rot="5400000">
            <a:off x="3193625" y="2623650"/>
            <a:ext cx="778200" cy="67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" name="Google Shape;83;p15"/>
          <p:cNvSpPr txBox="1"/>
          <p:nvPr/>
        </p:nvSpPr>
        <p:spPr>
          <a:xfrm>
            <a:off x="2334175" y="3349950"/>
            <a:ext cx="18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tipo de artefato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 flipH="1" rot="-5400000">
            <a:off x="5433625" y="2662800"/>
            <a:ext cx="837300" cy="65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5" name="Google Shape;85;p15"/>
          <p:cNvSpPr txBox="1"/>
          <p:nvPr/>
        </p:nvSpPr>
        <p:spPr>
          <a:xfrm>
            <a:off x="5098100" y="3446150"/>
            <a:ext cx="32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2,43e+12 = 2.430.000.000.000</a:t>
            </a:r>
            <a:br>
              <a:rPr lang="pt-BR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mais de 2 trilhões de possibilidades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230200" y="126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extras</a:t>
            </a:r>
            <a:endParaRPr/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203950" y="3094700"/>
            <a:ext cx="4543200" cy="6051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91622"/>
                </a:solidFill>
                <a:latin typeface="Arial"/>
                <a:ea typeface="Arial"/>
                <a:cs typeface="Arial"/>
                <a:sym typeface="Arial"/>
              </a:rPr>
              <a:t>Genetic Algorithm in Python generates Music https://www.youtube.com/watch?v=aOsET8KapQQ</a:t>
            </a:r>
            <a:endParaRPr sz="1100">
              <a:solidFill>
                <a:srgbClr val="1916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217075" y="1030925"/>
            <a:ext cx="8573100" cy="4500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MIPT: desenvolvimento de um webservice qeu gera monstros ideais para mestres de role play game (RPG). (pucgoias.edu.br)</a:t>
            </a:r>
            <a:endParaRPr sz="1100"/>
          </a:p>
        </p:txBody>
      </p:sp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203950" y="2334400"/>
            <a:ext cx="8573100" cy="5028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Evolution Strategies Nikolaus Hansen, Dirk V. Arnold and Anne Auger February 11, 2015 http://www.cmap.polytechnique.fr/~nikolaus.hansen/es-overview-2015.pd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217075" y="1682663"/>
            <a:ext cx="8573100" cy="4500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Geração Adaptativa de Personagens para Role Playing Games (usp.br)</a:t>
            </a:r>
            <a:endParaRPr sz="1100"/>
          </a:p>
        </p:txBody>
      </p:sp>
      <p:pic>
        <p:nvPicPr>
          <p:cNvPr id="329" name="Google Shape;3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2450" y="2895300"/>
            <a:ext cx="1548350" cy="21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270075" y="4413375"/>
            <a:ext cx="5739600" cy="5028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EIBEN, A. E.; SMITH, J, E. </a:t>
            </a:r>
            <a:r>
              <a:rPr lang="pt-BR" sz="1100" u="sng">
                <a:solidFill>
                  <a:schemeClr val="hlink"/>
                </a:solidFill>
                <a:highlight>
                  <a:srgbClr val="E7F3F8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Introduction to Evolutionary Computing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. Berlin Springer, 2003</a:t>
            </a:r>
            <a:endParaRPr/>
          </a:p>
        </p:txBody>
      </p:sp>
      <p:cxnSp>
        <p:nvCxnSpPr>
          <p:cNvPr id="331" name="Google Shape;331;p42"/>
          <p:cNvCxnSpPr>
            <a:stCxn id="330" idx="3"/>
            <a:endCxn id="329" idx="1"/>
          </p:cNvCxnSpPr>
          <p:nvPr/>
        </p:nvCxnSpPr>
        <p:spPr>
          <a:xfrm flipH="1" rot="10800000">
            <a:off x="6009675" y="3950475"/>
            <a:ext cx="1192800" cy="714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00350" y="1563725"/>
            <a:ext cx="32304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Como não há uma base de dados pronta, então foi necessário gerar uma.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075" y="1548900"/>
            <a:ext cx="1794225" cy="13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512850" y="1148700"/>
            <a:ext cx="43644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/>
              <a:t>Representação de um artefato toString() da classe Artifact</a:t>
            </a:r>
            <a:endParaRPr sz="1300"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65942" l="0" r="0" t="0"/>
          <a:stretch/>
        </p:blipFill>
        <p:spPr>
          <a:xfrm>
            <a:off x="3156750" y="144775"/>
            <a:ext cx="5765000" cy="9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600" y="3187437"/>
            <a:ext cx="1760985" cy="18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2485" y="3187450"/>
            <a:ext cx="1760387" cy="18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0748" y="3187450"/>
            <a:ext cx="1754709" cy="18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4475" y="3205412"/>
            <a:ext cx="1731124" cy="17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54625" y="3187450"/>
            <a:ext cx="1731125" cy="18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6578650" y="1875200"/>
            <a:ext cx="407550" cy="966690"/>
          </a:xfrm>
          <a:custGeom>
            <a:rect b="b" l="l" r="r" t="t"/>
            <a:pathLst>
              <a:path extrusionOk="0" h="50685" w="16302">
                <a:moveTo>
                  <a:pt x="15710" y="0"/>
                </a:moveTo>
                <a:lnTo>
                  <a:pt x="10671" y="1186"/>
                </a:lnTo>
                <a:lnTo>
                  <a:pt x="9485" y="18970"/>
                </a:lnTo>
                <a:lnTo>
                  <a:pt x="0" y="24009"/>
                </a:lnTo>
                <a:lnTo>
                  <a:pt x="8892" y="26973"/>
                </a:lnTo>
                <a:lnTo>
                  <a:pt x="11264" y="48018"/>
                </a:lnTo>
                <a:lnTo>
                  <a:pt x="16302" y="5068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962300" y="1928875"/>
            <a:ext cx="15216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300 artefatos </a:t>
            </a:r>
            <a:br>
              <a:rPr lang="pt-BR"/>
            </a:br>
            <a:r>
              <a:rPr lang="pt-BR"/>
              <a:t>em cada .txt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19050" y="295325"/>
            <a:ext cx="4866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dados foram gerados ?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00150" y="1096725"/>
            <a:ext cx="42234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Os artefatos foram gerados simulando o sistema de obtenção de artefatos no jogo.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38" y="4476525"/>
            <a:ext cx="10668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250" y="3478709"/>
            <a:ext cx="3552625" cy="134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249" y="1582787"/>
            <a:ext cx="3552625" cy="17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5987" y="199474"/>
            <a:ext cx="4064888" cy="13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445450" y="2219363"/>
            <a:ext cx="32304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Existem 5 métodos na classe Artifact para gerar cada tipo de artefato.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1404705" y="4442400"/>
            <a:ext cx="134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7"/>
              </a:rPr>
              <a:t>github Artifact.py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59850" y="3363475"/>
            <a:ext cx="38520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Limitação: Não foi considerado o sistema conjuntos de artefatos.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25250" y="948475"/>
            <a:ext cx="4655100" cy="3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Explicação </a:t>
            </a:r>
            <a:r>
              <a:rPr lang="pt-BR"/>
              <a:t>detalhada </a:t>
            </a:r>
            <a:r>
              <a:rPr lang="pt-BR"/>
              <a:t>da geração: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Escolhe um tipo de atributo principal + um valor de tabela para artefato 5</a:t>
            </a:r>
            <a:r>
              <a:rPr b="1" lang="pt-BR" sz="1200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⭐</a:t>
            </a:r>
            <a:r>
              <a:rPr lang="pt-BR"/>
              <a:t> nível máximo. </a:t>
            </a:r>
            <a:br>
              <a:rPr lang="pt-BR"/>
            </a:br>
            <a:r>
              <a:rPr lang="pt-BR"/>
              <a:t>(esse atributo não pode se repetir nos subatributos)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Escolhe 4 tipos de subatributos e um valor inicial dado por uma tabela </a:t>
            </a:r>
            <a:br>
              <a:rPr lang="pt-BR"/>
            </a:br>
            <a:r>
              <a:rPr lang="pt-BR"/>
              <a:t>(existem 4 possibilidades de valores iniciais para todos os subatributos)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Escolhe entre 3 e 4 </a:t>
            </a:r>
            <a:r>
              <a:rPr i="1" lang="pt-BR"/>
              <a:t>procs</a:t>
            </a:r>
            <a:r>
              <a:rPr lang="pt-BR"/>
              <a:t> de subatributo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Distribui os </a:t>
            </a:r>
            <a:r>
              <a:rPr i="1" lang="pt-BR"/>
              <a:t>procs</a:t>
            </a:r>
            <a:r>
              <a:rPr lang="pt-BR"/>
              <a:t> em cada 1 dos 4 subatributos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Soma os </a:t>
            </a:r>
            <a:r>
              <a:rPr i="1" lang="pt-BR"/>
              <a:t>procs</a:t>
            </a:r>
            <a:r>
              <a:rPr lang="pt-BR"/>
              <a:t> em cada subatributo considerando uma escolha aleatória das 4 possibilidades de valores de subatributo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7050" y="4690550"/>
            <a:ext cx="4831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Fonte das tabelas: https://genshin-impact.fandom.com/wiki/Artifacts/Stats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550" y="2490500"/>
            <a:ext cx="1515750" cy="24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550" y="2202125"/>
            <a:ext cx="1515750" cy="3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6474" y="66675"/>
            <a:ext cx="2420350" cy="4824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8"/>
          <p:cNvCxnSpPr/>
          <p:nvPr/>
        </p:nvCxnSpPr>
        <p:spPr>
          <a:xfrm flipH="1" rot="-5400000">
            <a:off x="5716825" y="1708050"/>
            <a:ext cx="548400" cy="31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p18"/>
          <p:cNvSpPr txBox="1"/>
          <p:nvPr/>
        </p:nvSpPr>
        <p:spPr>
          <a:xfrm>
            <a:off x="4786975" y="865575"/>
            <a:ext cx="195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Tabela com tipo e valor principal de artefatos do tipo tiara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119050" y="295325"/>
            <a:ext cx="4866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dados foram gerados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19050" y="295325"/>
            <a:ext cx="4866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dados foram gerados ?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0" y="1002734"/>
            <a:ext cx="4558625" cy="362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725" y="1210700"/>
            <a:ext cx="4392575" cy="27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5221113" y="4053300"/>
            <a:ext cx="33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1 dos 5 métodos para gerar artefatos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148200"/>
            <a:ext cx="8521200" cy="26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problema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0" y="1422725"/>
            <a:ext cx="2252700" cy="21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Representação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Recombinação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Mutação (no GA)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Mutação (no ES)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Fitness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Seleção dos pais e dos sobreviventes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Parâmetros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575" y="1688700"/>
            <a:ext cx="11811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603675"/>
            <a:ext cx="4489475" cy="126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0" y="3603675"/>
            <a:ext cx="4515050" cy="107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266325"/>
            <a:ext cx="368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Em ambos os algoritmos, um cromossomo é uma lista de artefatos (build) e os genes são os artefatos.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050" y="506775"/>
            <a:ext cx="4298776" cy="11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45550" y="2571750"/>
            <a:ext cx="3337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É possível mapear uma lista de artefatos para a representação </a:t>
            </a:r>
            <a:r>
              <a:rPr b="1" lang="pt-BR"/>
              <a:t>array</a:t>
            </a:r>
            <a:r>
              <a:rPr b="1" lang="pt-BR"/>
              <a:t> de bits.</a:t>
            </a:r>
            <a:endParaRPr b="1"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220525" y="1996350"/>
            <a:ext cx="4101000" cy="14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Não é</a:t>
            </a:r>
            <a:r>
              <a:rPr lang="pt-BR"/>
              <a:t> possível mapear uma lista de artefatos para a representação </a:t>
            </a:r>
            <a:r>
              <a:rPr b="1" lang="pt-BR"/>
              <a:t>vetor </a:t>
            </a:r>
            <a:r>
              <a:rPr b="1" lang="pt-BR"/>
              <a:t>de reais</a:t>
            </a:r>
            <a:r>
              <a:rPr lang="pt-BR"/>
              <a:t>, </a:t>
            </a:r>
            <a:r>
              <a:rPr lang="pt-BR"/>
              <a:t>pois</a:t>
            </a:r>
            <a:r>
              <a:rPr lang="pt-BR"/>
              <a:t> um gene não possui as </a:t>
            </a:r>
            <a:r>
              <a:rPr lang="pt-BR"/>
              <a:t>mesmas</a:t>
            </a:r>
            <a:r>
              <a:rPr lang="pt-BR"/>
              <a:t> propriedades que um número real. Será necessário adaptar os componentes do algoritmo ES.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75" y="3815325"/>
            <a:ext cx="70294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