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70" r:id="rId8"/>
    <p:sldId id="271" r:id="rId9"/>
    <p:sldId id="272" r:id="rId10"/>
    <p:sldId id="274" r:id="rId11"/>
    <p:sldId id="273" r:id="rId12"/>
    <p:sldId id="275" r:id="rId13"/>
    <p:sldId id="277" r:id="rId14"/>
    <p:sldId id="278" r:id="rId15"/>
    <p:sldId id="279" r:id="rId16"/>
    <p:sldId id="280" r:id="rId17"/>
    <p:sldId id="284" r:id="rId18"/>
    <p:sldId id="283" r:id="rId19"/>
    <p:sldId id="281" r:id="rId20"/>
    <p:sldId id="276" r:id="rId21"/>
    <p:sldId id="285" r:id="rId22"/>
  </p:sldIdLst>
  <p:sldSz cx="9144000" cy="6858000" type="screen4x3"/>
  <p:notesSz cx="7010400" cy="92360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94671" autoAdjust="0"/>
  </p:normalViewPr>
  <p:slideViewPr>
    <p:cSldViewPr>
      <p:cViewPr varScale="1">
        <p:scale>
          <a:sx n="109" d="100"/>
          <a:sy n="109" d="100"/>
        </p:scale>
        <p:origin x="206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5C71901B-198C-4B02-897B-048E43C4F302}" type="datetimeFigureOut">
              <a:rPr lang="es-MX" smtClean="0"/>
              <a:t>30/11/2021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157775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C71901B-198C-4B02-897B-048E43C4F302}" type="datetimeFigureOut">
              <a:rPr lang="es-MX" smtClean="0"/>
              <a:t>30/11/2021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208467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C71901B-198C-4B02-897B-048E43C4F302}" type="datetimeFigureOut">
              <a:rPr lang="es-MX" smtClean="0"/>
              <a:t>30/11/2021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49674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C71901B-198C-4B02-897B-048E43C4F302}" type="datetimeFigureOut">
              <a:rPr lang="es-MX" smtClean="0"/>
              <a:t>30/11/2021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254855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C71901B-198C-4B02-897B-048E43C4F302}" type="datetimeFigureOut">
              <a:rPr lang="es-MX" smtClean="0"/>
              <a:t>30/11/2021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68591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5C71901B-198C-4B02-897B-048E43C4F302}" type="datetimeFigureOut">
              <a:rPr lang="es-MX" smtClean="0"/>
              <a:t>30/11/2021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132278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C71901B-198C-4B02-897B-048E43C4F302}" type="datetimeFigureOut">
              <a:rPr lang="es-MX" smtClean="0"/>
              <a:t>30/11/2021</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289865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C71901B-198C-4B02-897B-048E43C4F302}" type="datetimeFigureOut">
              <a:rPr lang="es-MX" smtClean="0"/>
              <a:t>30/11/2021</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38929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C71901B-198C-4B02-897B-048E43C4F302}" type="datetimeFigureOut">
              <a:rPr lang="es-MX" smtClean="0"/>
              <a:t>30/11/2021</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73127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C71901B-198C-4B02-897B-048E43C4F302}" type="datetimeFigureOut">
              <a:rPr lang="es-MX" smtClean="0"/>
              <a:t>30/11/2021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185396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C71901B-198C-4B02-897B-048E43C4F302}" type="datetimeFigureOut">
              <a:rPr lang="es-MX" smtClean="0"/>
              <a:t>30/11/2021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90DAD167-EA6B-4650-84BC-38926F21479F}" type="slidenum">
              <a:rPr lang="es-MX" smtClean="0"/>
              <a:t>‹Nº›</a:t>
            </a:fld>
            <a:endParaRPr lang="es-MX"/>
          </a:p>
        </p:txBody>
      </p:sp>
    </p:spTree>
    <p:extLst>
      <p:ext uri="{BB962C8B-B14F-4D97-AF65-F5344CB8AC3E}">
        <p14:creationId xmlns:p14="http://schemas.microsoft.com/office/powerpoint/2010/main" val="275127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C71901B-198C-4B02-897B-048E43C4F302}" type="datetimeFigureOut">
              <a:rPr lang="es-MX" smtClean="0"/>
              <a:t>30/11/2021</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DAD167-EA6B-4650-84BC-38926F21479F}" type="slidenum">
              <a:rPr lang="es-MX" smtClean="0"/>
              <a:t>‹Nº›</a:t>
            </a:fld>
            <a:endParaRPr lang="es-MX"/>
          </a:p>
        </p:txBody>
      </p:sp>
    </p:spTree>
    <p:extLst>
      <p:ext uri="{BB962C8B-B14F-4D97-AF65-F5344CB8AC3E}">
        <p14:creationId xmlns:p14="http://schemas.microsoft.com/office/powerpoint/2010/main" val="239546752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7.pn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175537" y="637715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97547" y="644118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6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179512" y="6395183"/>
            <a:ext cx="1008112" cy="35635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0028" y="6408900"/>
            <a:ext cx="982776" cy="323118"/>
          </a:xfrm>
          <a:prstGeom prst="rect">
            <a:avLst/>
          </a:prstGeom>
          <a:noFill/>
          <a:ln>
            <a:noFill/>
          </a:ln>
        </p:spPr>
      </p:pic>
      <p:sp>
        <p:nvSpPr>
          <p:cNvPr id="11" name="CuadroTexto 10">
            <a:extLst>
              <a:ext uri="{FF2B5EF4-FFF2-40B4-BE49-F238E27FC236}">
                <a16:creationId xmlns:a16="http://schemas.microsoft.com/office/drawing/2014/main" id="{663695BB-0540-46FD-AE63-B9EEC9972F42}"/>
              </a:ext>
            </a:extLst>
          </p:cNvPr>
          <p:cNvSpPr txBox="1"/>
          <p:nvPr/>
        </p:nvSpPr>
        <p:spPr>
          <a:xfrm>
            <a:off x="1366836" y="2651764"/>
            <a:ext cx="6378605" cy="2246769"/>
          </a:xfrm>
          <a:prstGeom prst="rect">
            <a:avLst/>
          </a:prstGeom>
          <a:noFill/>
        </p:spPr>
        <p:txBody>
          <a:bodyPr wrap="none" rtlCol="0">
            <a:spAutoFit/>
          </a:bodyPr>
          <a:lstStyle/>
          <a:p>
            <a:pPr algn="ctr"/>
            <a:r>
              <a:rPr lang="es-MX" sz="2800" dirty="0">
                <a:latin typeface="Arial" panose="020B0604020202020204" pitchFamily="34" charset="0"/>
                <a:cs typeface="Arial" panose="020B0604020202020204" pitchFamily="34" charset="0"/>
              </a:rPr>
              <a:t>ANÁLISIS DE REQUISITOS PARA </a:t>
            </a:r>
            <a:r>
              <a:rPr lang="es-MX" sz="2800" dirty="0" smtClean="0">
                <a:latin typeface="Arial" panose="020B0604020202020204" pitchFamily="34" charset="0"/>
                <a:cs typeface="Arial" panose="020B0604020202020204" pitchFamily="34" charset="0"/>
              </a:rPr>
              <a:t>EL</a:t>
            </a:r>
          </a:p>
          <a:p>
            <a:pPr algn="ctr"/>
            <a:r>
              <a:rPr lang="es-MX" sz="2800" dirty="0" smtClean="0">
                <a:latin typeface="Arial" panose="020B0604020202020204" pitchFamily="34" charset="0"/>
                <a:cs typeface="Arial" panose="020B0604020202020204" pitchFamily="34" charset="0"/>
              </a:rPr>
              <a:t> </a:t>
            </a:r>
            <a:r>
              <a:rPr lang="es-MX" sz="2800" dirty="0">
                <a:latin typeface="Arial" panose="020B0604020202020204" pitchFamily="34" charset="0"/>
                <a:cs typeface="Arial" panose="020B0604020202020204" pitchFamily="34" charset="0"/>
              </a:rPr>
              <a:t>DESARROLLO DE PROYECTOS </a:t>
            </a:r>
            <a:r>
              <a:rPr lang="es-MX" sz="2800" dirty="0" smtClean="0">
                <a:latin typeface="Arial" panose="020B0604020202020204" pitchFamily="34" charset="0"/>
                <a:cs typeface="Arial" panose="020B0604020202020204" pitchFamily="34" charset="0"/>
              </a:rPr>
              <a:t>EN </a:t>
            </a:r>
          </a:p>
          <a:p>
            <a:pPr algn="ctr"/>
            <a:r>
              <a:rPr lang="es-MX" sz="2800" dirty="0" smtClean="0">
                <a:latin typeface="Arial" panose="020B0604020202020204" pitchFamily="34" charset="0"/>
                <a:cs typeface="Arial" panose="020B0604020202020204" pitchFamily="34" charset="0"/>
              </a:rPr>
              <a:t>LA </a:t>
            </a:r>
            <a:r>
              <a:rPr lang="es-MX" sz="2800" dirty="0">
                <a:latin typeface="Arial" panose="020B0604020202020204" pitchFamily="34" charset="0"/>
                <a:cs typeface="Arial" panose="020B0604020202020204" pitchFamily="34" charset="0"/>
              </a:rPr>
              <a:t>EMPRESA MIGOB S.A. DE C.V</a:t>
            </a:r>
            <a:r>
              <a:rPr lang="es-MX" sz="2800" dirty="0" smtClean="0">
                <a:latin typeface="Arial" panose="020B0604020202020204" pitchFamily="34" charset="0"/>
                <a:cs typeface="Arial" panose="020B0604020202020204" pitchFamily="34" charset="0"/>
              </a:rPr>
              <a:t>.</a:t>
            </a:r>
          </a:p>
          <a:p>
            <a:pPr algn="ctr"/>
            <a:endParaRPr lang="en-US" sz="2800" dirty="0">
              <a:latin typeface="Arial" panose="020B0604020202020204" pitchFamily="34" charset="0"/>
              <a:cs typeface="Arial" panose="020B0604020202020204" pitchFamily="34" charset="0"/>
            </a:endParaRPr>
          </a:p>
          <a:p>
            <a:pPr lvl="0" algn="ctr"/>
            <a:endParaRPr lang="es-MX" sz="2800" b="1" dirty="0">
              <a:latin typeface="Roboto"/>
              <a:ea typeface="Roboto"/>
              <a:cs typeface="Roboto"/>
              <a:sym typeface="Roboto"/>
            </a:endParaRPr>
          </a:p>
        </p:txBody>
      </p:sp>
      <p:sp>
        <p:nvSpPr>
          <p:cNvPr id="12" name="Google Shape;93;p13"/>
          <p:cNvSpPr txBox="1"/>
          <p:nvPr/>
        </p:nvSpPr>
        <p:spPr>
          <a:xfrm>
            <a:off x="2524988" y="5322080"/>
            <a:ext cx="4062300" cy="8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sz="2000" dirty="0" smtClean="0">
                <a:latin typeface="Roboto"/>
                <a:ea typeface="Roboto"/>
                <a:cs typeface="Roboto"/>
                <a:sym typeface="Roboto"/>
              </a:rPr>
              <a:t>Victor Manuel </a:t>
            </a:r>
            <a:r>
              <a:rPr lang="es-MX" sz="2000" dirty="0">
                <a:latin typeface="Roboto"/>
                <a:ea typeface="Roboto"/>
                <a:cs typeface="Roboto"/>
                <a:sym typeface="Roboto"/>
              </a:rPr>
              <a:t>Galván Covarrubias </a:t>
            </a:r>
            <a:endParaRPr sz="2000" dirty="0">
              <a:latin typeface="Roboto"/>
              <a:ea typeface="Roboto"/>
              <a:cs typeface="Roboto"/>
              <a:sym typeface="Roboto"/>
            </a:endParaRPr>
          </a:p>
        </p:txBody>
      </p:sp>
      <p:pic>
        <p:nvPicPr>
          <p:cNvPr id="13"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4008" y="1256041"/>
            <a:ext cx="3741015" cy="835695"/>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5656" y="1173214"/>
            <a:ext cx="2288877" cy="1074532"/>
          </a:xfrm>
          <a:prstGeom prst="rect">
            <a:avLst/>
          </a:prstGeom>
        </p:spPr>
      </p:pic>
    </p:spTree>
    <p:extLst>
      <p:ext uri="{BB962C8B-B14F-4D97-AF65-F5344CB8AC3E}">
        <p14:creationId xmlns:p14="http://schemas.microsoft.com/office/powerpoint/2010/main" val="3239850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6"/>
          <a:stretch>
            <a:fillRect/>
          </a:stretch>
        </p:blipFill>
        <p:spPr>
          <a:xfrm>
            <a:off x="400833" y="1916832"/>
            <a:ext cx="8198318" cy="2815677"/>
          </a:xfrm>
          <a:prstGeom prst="rect">
            <a:avLst/>
          </a:prstGeom>
        </p:spPr>
      </p:pic>
    </p:spTree>
    <p:extLst>
      <p:ext uri="{BB962C8B-B14F-4D97-AF65-F5344CB8AC3E}">
        <p14:creationId xmlns:p14="http://schemas.microsoft.com/office/powerpoint/2010/main" val="2085270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6"/>
          <a:stretch>
            <a:fillRect/>
          </a:stretch>
        </p:blipFill>
        <p:spPr>
          <a:xfrm>
            <a:off x="197609" y="1069837"/>
            <a:ext cx="8926801" cy="4869401"/>
          </a:xfrm>
          <a:prstGeom prst="rect">
            <a:avLst/>
          </a:prstGeom>
        </p:spPr>
      </p:pic>
    </p:spTree>
    <p:extLst>
      <p:ext uri="{BB962C8B-B14F-4D97-AF65-F5344CB8AC3E}">
        <p14:creationId xmlns:p14="http://schemas.microsoft.com/office/powerpoint/2010/main" val="1147941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19" y="1425313"/>
            <a:ext cx="8568952" cy="4227590"/>
          </a:xfrm>
          <a:prstGeom prst="rect">
            <a:avLst/>
          </a:prstGeom>
        </p:spPr>
      </p:pic>
    </p:spTree>
    <p:extLst>
      <p:ext uri="{BB962C8B-B14F-4D97-AF65-F5344CB8AC3E}">
        <p14:creationId xmlns:p14="http://schemas.microsoft.com/office/powerpoint/2010/main" val="2553769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descr="C:\Users\acer\Downloads\Migob GRP.drawio.png"/>
          <p:cNvPicPr>
            <a:picLocks noChangeAspect="1"/>
          </p:cNvPicPr>
          <p:nvPr/>
        </p:nvPicPr>
        <p:blipFill rotWithShape="1">
          <a:blip r:embed="rId2" cstate="print">
            <a:extLst>
              <a:ext uri="{28A0092B-C50C-407E-A947-70E740481C1C}">
                <a14:useLocalDpi xmlns:a14="http://schemas.microsoft.com/office/drawing/2010/main" val="0"/>
              </a:ext>
            </a:extLst>
          </a:blip>
          <a:srcRect l="41131" t="42672" r="15298" b="15319"/>
          <a:stretch/>
        </p:blipFill>
        <p:spPr bwMode="auto">
          <a:xfrm>
            <a:off x="4499992" y="1107112"/>
            <a:ext cx="4415885" cy="4915737"/>
          </a:xfrm>
          <a:prstGeom prst="rect">
            <a:avLst/>
          </a:prstGeom>
          <a:noFill/>
          <a:ln>
            <a:noFill/>
          </a:ln>
          <a:extLst>
            <a:ext uri="{53640926-AAD7-44D8-BBD7-CCE9431645EC}">
              <a14:shadowObscured xmlns:a14="http://schemas.microsoft.com/office/drawing/2010/main"/>
            </a:ext>
          </a:extLst>
        </p:spPr>
      </p:pic>
      <p:pic>
        <p:nvPicPr>
          <p:cNvPr id="12" name="Imagen 11" descr="C:\Users\acer\Downloads\Migob GRP.drawio.png"/>
          <p:cNvPicPr>
            <a:picLocks noChangeAspect="1"/>
          </p:cNvPicPr>
          <p:nvPr/>
        </p:nvPicPr>
        <p:blipFill rotWithShape="1">
          <a:blip r:embed="rId3" cstate="print">
            <a:extLst>
              <a:ext uri="{28A0092B-C50C-407E-A947-70E740481C1C}">
                <a14:useLocalDpi xmlns:a14="http://schemas.microsoft.com/office/drawing/2010/main" val="0"/>
              </a:ext>
            </a:extLst>
          </a:blip>
          <a:srcRect l="1" t="42672" r="70690" b="29172"/>
          <a:stretch/>
        </p:blipFill>
        <p:spPr bwMode="auto">
          <a:xfrm>
            <a:off x="179512" y="1043091"/>
            <a:ext cx="4176464" cy="4632693"/>
          </a:xfrm>
          <a:prstGeom prst="rect">
            <a:avLst/>
          </a:prstGeom>
          <a:noFill/>
          <a:ln>
            <a:noFill/>
          </a:ln>
          <a:extLst>
            <a:ext uri="{53640926-AAD7-44D8-BBD7-CCE9431645EC}">
              <a14:shadowObscured xmlns:a14="http://schemas.microsoft.com/office/drawing/2010/main"/>
            </a:ext>
          </a:extLst>
        </p:spPr>
      </p:pic>
      <p:pic>
        <p:nvPicPr>
          <p:cNvPr id="1026" name="Picture 2" descr="C:\Users\EXTUNIVERSITARIA\Desktop\VINCULACION UT\LOGO DE UT con D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5"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08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9186" b="2309"/>
          <a:stretch/>
        </p:blipFill>
        <p:spPr>
          <a:xfrm>
            <a:off x="4329261" y="1268760"/>
            <a:ext cx="4410320" cy="4536504"/>
          </a:xfrm>
          <a:prstGeom prst="rect">
            <a:avLst/>
          </a:prstGeom>
          <a:ln>
            <a:solidFill>
              <a:schemeClr val="tx1"/>
            </a:solidFill>
          </a:ln>
        </p:spPr>
      </p:pic>
      <p:pic>
        <p:nvPicPr>
          <p:cNvPr id="1026" name="Picture 2" descr="C:\Users\EXTUNIVERSITARIA\Desktop\VINCULACION UT\LOGO DE UT con 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4"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rotWithShape="1">
          <a:blip r:embed="rId7"/>
          <a:srcRect l="6154" t="5589" r="4961" b="1931"/>
          <a:stretch/>
        </p:blipFill>
        <p:spPr>
          <a:xfrm>
            <a:off x="323528" y="1079628"/>
            <a:ext cx="3586323" cy="4677813"/>
          </a:xfrm>
          <a:prstGeom prst="rect">
            <a:avLst/>
          </a:prstGeom>
        </p:spPr>
      </p:pic>
    </p:spTree>
    <p:extLst>
      <p:ext uri="{BB962C8B-B14F-4D97-AF65-F5344CB8AC3E}">
        <p14:creationId xmlns:p14="http://schemas.microsoft.com/office/powerpoint/2010/main" val="2670357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rotWithShape="1">
          <a:blip r:embed="rId6"/>
          <a:srcRect r="30143"/>
          <a:stretch/>
        </p:blipFill>
        <p:spPr>
          <a:xfrm>
            <a:off x="393304" y="1203171"/>
            <a:ext cx="7632847" cy="2326186"/>
          </a:xfrm>
          <a:prstGeom prst="rect">
            <a:avLst/>
          </a:prstGeom>
        </p:spPr>
      </p:pic>
      <p:pic>
        <p:nvPicPr>
          <p:cNvPr id="3" name="Imagen 2"/>
          <p:cNvPicPr>
            <a:picLocks noChangeAspect="1"/>
          </p:cNvPicPr>
          <p:nvPr/>
        </p:nvPicPr>
        <p:blipFill rotWithShape="1">
          <a:blip r:embed="rId7"/>
          <a:srcRect r="50021"/>
          <a:stretch/>
        </p:blipFill>
        <p:spPr>
          <a:xfrm>
            <a:off x="393304" y="3589058"/>
            <a:ext cx="2810544" cy="1787485"/>
          </a:xfrm>
          <a:prstGeom prst="rect">
            <a:avLst/>
          </a:prstGeom>
        </p:spPr>
      </p:pic>
      <p:pic>
        <p:nvPicPr>
          <p:cNvPr id="7" name="Imagen 6"/>
          <p:cNvPicPr>
            <a:picLocks noChangeAspect="1"/>
          </p:cNvPicPr>
          <p:nvPr/>
        </p:nvPicPr>
        <p:blipFill rotWithShape="1">
          <a:blip r:embed="rId8"/>
          <a:srcRect r="68505"/>
          <a:stretch/>
        </p:blipFill>
        <p:spPr>
          <a:xfrm>
            <a:off x="3666088" y="3528573"/>
            <a:ext cx="1365750" cy="1772635"/>
          </a:xfrm>
          <a:prstGeom prst="rect">
            <a:avLst/>
          </a:prstGeom>
        </p:spPr>
      </p:pic>
      <p:pic>
        <p:nvPicPr>
          <p:cNvPr id="8" name="Imagen 7"/>
          <p:cNvPicPr>
            <a:picLocks noChangeAspect="1"/>
          </p:cNvPicPr>
          <p:nvPr/>
        </p:nvPicPr>
        <p:blipFill>
          <a:blip r:embed="rId9"/>
          <a:stretch>
            <a:fillRect/>
          </a:stretch>
        </p:blipFill>
        <p:spPr>
          <a:xfrm>
            <a:off x="5454168" y="3611557"/>
            <a:ext cx="1440160" cy="694261"/>
          </a:xfrm>
          <a:prstGeom prst="rect">
            <a:avLst/>
          </a:prstGeom>
        </p:spPr>
      </p:pic>
    </p:spTree>
    <p:extLst>
      <p:ext uri="{BB962C8B-B14F-4D97-AF65-F5344CB8AC3E}">
        <p14:creationId xmlns:p14="http://schemas.microsoft.com/office/powerpoint/2010/main" val="266141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rotWithShape="1">
          <a:blip r:embed="rId6"/>
          <a:srcRect r="74293"/>
          <a:stretch/>
        </p:blipFill>
        <p:spPr>
          <a:xfrm>
            <a:off x="107504" y="3458619"/>
            <a:ext cx="4337670" cy="2161044"/>
          </a:xfrm>
          <a:prstGeom prst="rect">
            <a:avLst/>
          </a:prstGeom>
        </p:spPr>
      </p:pic>
      <p:pic>
        <p:nvPicPr>
          <p:cNvPr id="13" name="Imagen 12"/>
          <p:cNvPicPr>
            <a:picLocks noChangeAspect="1"/>
          </p:cNvPicPr>
          <p:nvPr/>
        </p:nvPicPr>
        <p:blipFill>
          <a:blip r:embed="rId7"/>
          <a:stretch>
            <a:fillRect/>
          </a:stretch>
        </p:blipFill>
        <p:spPr>
          <a:xfrm>
            <a:off x="107504" y="1232293"/>
            <a:ext cx="4896544" cy="2010920"/>
          </a:xfrm>
          <a:prstGeom prst="rect">
            <a:avLst/>
          </a:prstGeom>
        </p:spPr>
      </p:pic>
      <p:pic>
        <p:nvPicPr>
          <p:cNvPr id="2" name="Imagen 1"/>
          <p:cNvPicPr>
            <a:picLocks noChangeAspect="1"/>
          </p:cNvPicPr>
          <p:nvPr/>
        </p:nvPicPr>
        <p:blipFill>
          <a:blip r:embed="rId8"/>
          <a:stretch>
            <a:fillRect/>
          </a:stretch>
        </p:blipFill>
        <p:spPr>
          <a:xfrm>
            <a:off x="5528482" y="1309462"/>
            <a:ext cx="1609357" cy="1662413"/>
          </a:xfrm>
          <a:prstGeom prst="rect">
            <a:avLst/>
          </a:prstGeom>
        </p:spPr>
      </p:pic>
      <p:pic>
        <p:nvPicPr>
          <p:cNvPr id="3" name="Imagen 2"/>
          <p:cNvPicPr>
            <a:picLocks noChangeAspect="1"/>
          </p:cNvPicPr>
          <p:nvPr/>
        </p:nvPicPr>
        <p:blipFill>
          <a:blip r:embed="rId9"/>
          <a:stretch>
            <a:fillRect/>
          </a:stretch>
        </p:blipFill>
        <p:spPr>
          <a:xfrm>
            <a:off x="7219110" y="1381023"/>
            <a:ext cx="1666875" cy="676275"/>
          </a:xfrm>
          <a:prstGeom prst="rect">
            <a:avLst/>
          </a:prstGeom>
        </p:spPr>
      </p:pic>
      <p:pic>
        <p:nvPicPr>
          <p:cNvPr id="4" name="Imagen 3"/>
          <p:cNvPicPr>
            <a:picLocks noChangeAspect="1"/>
          </p:cNvPicPr>
          <p:nvPr/>
        </p:nvPicPr>
        <p:blipFill>
          <a:blip r:embed="rId10"/>
          <a:stretch>
            <a:fillRect/>
          </a:stretch>
        </p:blipFill>
        <p:spPr>
          <a:xfrm>
            <a:off x="7200059" y="2237753"/>
            <a:ext cx="1704975" cy="685800"/>
          </a:xfrm>
          <a:prstGeom prst="rect">
            <a:avLst/>
          </a:prstGeom>
        </p:spPr>
      </p:pic>
      <p:pic>
        <p:nvPicPr>
          <p:cNvPr id="5" name="Imagen 4"/>
          <p:cNvPicPr>
            <a:picLocks noChangeAspect="1"/>
          </p:cNvPicPr>
          <p:nvPr/>
        </p:nvPicPr>
        <p:blipFill>
          <a:blip r:embed="rId11"/>
          <a:stretch>
            <a:fillRect/>
          </a:stretch>
        </p:blipFill>
        <p:spPr>
          <a:xfrm>
            <a:off x="5939919" y="3606823"/>
            <a:ext cx="2520280" cy="900580"/>
          </a:xfrm>
          <a:prstGeom prst="rect">
            <a:avLst/>
          </a:prstGeom>
        </p:spPr>
      </p:pic>
      <p:pic>
        <p:nvPicPr>
          <p:cNvPr id="7" name="Imagen 6"/>
          <p:cNvPicPr>
            <a:picLocks noChangeAspect="1"/>
          </p:cNvPicPr>
          <p:nvPr/>
        </p:nvPicPr>
        <p:blipFill>
          <a:blip r:embed="rId12"/>
          <a:stretch>
            <a:fillRect/>
          </a:stretch>
        </p:blipFill>
        <p:spPr>
          <a:xfrm>
            <a:off x="6277846" y="4627058"/>
            <a:ext cx="1882527" cy="1092330"/>
          </a:xfrm>
          <a:prstGeom prst="rect">
            <a:avLst/>
          </a:prstGeom>
        </p:spPr>
      </p:pic>
    </p:spTree>
    <p:extLst>
      <p:ext uri="{BB962C8B-B14F-4D97-AF65-F5344CB8AC3E}">
        <p14:creationId xmlns:p14="http://schemas.microsoft.com/office/powerpoint/2010/main" val="2359678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a:blip r:embed="rId6"/>
          <a:stretch>
            <a:fillRect/>
          </a:stretch>
        </p:blipFill>
        <p:spPr>
          <a:xfrm>
            <a:off x="148030" y="1301058"/>
            <a:ext cx="8964314" cy="4441027"/>
          </a:xfrm>
          <a:prstGeom prst="rect">
            <a:avLst/>
          </a:prstGeom>
        </p:spPr>
      </p:pic>
    </p:spTree>
    <p:extLst>
      <p:ext uri="{BB962C8B-B14F-4D97-AF65-F5344CB8AC3E}">
        <p14:creationId xmlns:p14="http://schemas.microsoft.com/office/powerpoint/2010/main" val="4004495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5496" y="1214850"/>
            <a:ext cx="9009599" cy="4385664"/>
          </a:xfrm>
          <a:prstGeom prst="rect">
            <a:avLst/>
          </a:prstGeom>
        </p:spPr>
      </p:pic>
      <p:pic>
        <p:nvPicPr>
          <p:cNvPr id="1026" name="Picture 2" descr="C:\Users\EXTUNIVERSITARIA\Desktop\VINCULACION UT\LOGO DE UT con 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4"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939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314;p30"/>
          <p:cNvSpPr txBox="1"/>
          <p:nvPr/>
        </p:nvSpPr>
        <p:spPr>
          <a:xfrm>
            <a:off x="413828" y="1277474"/>
            <a:ext cx="8223000" cy="44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3000" b="1" dirty="0">
                <a:latin typeface="Roboto"/>
                <a:ea typeface="Roboto"/>
                <a:cs typeface="Roboto"/>
                <a:sym typeface="Roboto"/>
              </a:rPr>
              <a:t>Impacto de la propuesta:</a:t>
            </a:r>
            <a:endParaRPr sz="3000" b="1" dirty="0">
              <a:latin typeface="Roboto"/>
              <a:ea typeface="Roboto"/>
              <a:cs typeface="Roboto"/>
              <a:sym typeface="Roboto"/>
            </a:endParaRPr>
          </a:p>
          <a:p>
            <a:pPr marL="0" lvl="0" indent="0" algn="l" rtl="0">
              <a:spcBef>
                <a:spcPts val="0"/>
              </a:spcBef>
              <a:spcAft>
                <a:spcPts val="0"/>
              </a:spcAft>
              <a:buNone/>
            </a:pPr>
            <a:endParaRPr lang="en-US" sz="2400" b="1" dirty="0" smtClean="0"/>
          </a:p>
          <a:p>
            <a:pPr marL="0" lvl="0" indent="0" rtl="0">
              <a:spcBef>
                <a:spcPts val="0"/>
              </a:spcBef>
              <a:spcAft>
                <a:spcPts val="0"/>
              </a:spcAft>
              <a:buNone/>
            </a:pPr>
            <a:r>
              <a:rPr lang="es-MX" sz="3000" dirty="0" smtClean="0">
                <a:latin typeface="Roboto" panose="020B0604020202020204" charset="0"/>
                <a:ea typeface="Roboto" panose="020B0604020202020204" charset="0"/>
              </a:rPr>
              <a:t>Las ventajas obtenidas a través de la realización de los procesos de análisis y documentación para el desarrollo son las siguientes:</a:t>
            </a:r>
            <a:r>
              <a:rPr lang="en-US" sz="3000" dirty="0" smtClean="0">
                <a:latin typeface="Roboto" panose="020B0604020202020204" charset="0"/>
                <a:ea typeface="Roboto" panose="020B0604020202020204" charset="0"/>
              </a:rPr>
              <a:t/>
            </a:r>
            <a:br>
              <a:rPr lang="en-US" sz="3000" dirty="0" smtClean="0">
                <a:latin typeface="Roboto" panose="020B0604020202020204" charset="0"/>
                <a:ea typeface="Roboto" panose="020B0604020202020204" charset="0"/>
              </a:rPr>
            </a:br>
            <a:endParaRPr lang="es-MX" sz="2400" dirty="0">
              <a:latin typeface="Roboto" panose="020B0604020202020204" charset="0"/>
              <a:ea typeface="Roboto" panose="020B0604020202020204" charset="0"/>
            </a:endParaRPr>
          </a:p>
          <a:p>
            <a:pPr marL="342900" lvl="0" indent="-342900">
              <a:buFont typeface="Arial" panose="020B0604020202020204" pitchFamily="34" charset="0"/>
              <a:buChar char="•"/>
            </a:pPr>
            <a:r>
              <a:rPr lang="es-MX" sz="2400" dirty="0" smtClean="0">
                <a:latin typeface="Roboto" panose="020B0604020202020204" charset="0"/>
                <a:ea typeface="Roboto" panose="020B0604020202020204" charset="0"/>
              </a:rPr>
              <a:t>Conduce de manera guiada el camino que hay que seguir para desarrollar el software.</a:t>
            </a:r>
          </a:p>
          <a:p>
            <a:pPr lvl="0"/>
            <a:endParaRPr lang="es-MX" sz="2400" dirty="0" smtClean="0">
              <a:latin typeface="Roboto" panose="020B0604020202020204" charset="0"/>
              <a:ea typeface="Roboto" panose="020B0604020202020204" charset="0"/>
            </a:endParaRPr>
          </a:p>
          <a:p>
            <a:pPr marL="342900" lvl="0" indent="-342900">
              <a:buFont typeface="Arial" panose="020B0604020202020204" pitchFamily="34" charset="0"/>
              <a:buChar char="•"/>
            </a:pPr>
            <a:r>
              <a:rPr lang="es-MX" sz="2400" dirty="0" smtClean="0">
                <a:latin typeface="Roboto" panose="020B0604020202020204" charset="0"/>
                <a:ea typeface="Roboto" panose="020B0604020202020204" charset="0"/>
              </a:rPr>
              <a:t>Aumenta los niveles de productividad.</a:t>
            </a:r>
            <a:endParaRPr lang="es-MX" sz="24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3604990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sp>
        <p:nvSpPr>
          <p:cNvPr id="8" name="CuadroTexto 7">
            <a:extLst>
              <a:ext uri="{FF2B5EF4-FFF2-40B4-BE49-F238E27FC236}">
                <a16:creationId xmlns:a16="http://schemas.microsoft.com/office/drawing/2014/main" id="{663695BB-0540-46FD-AE63-B9EEC9972F42}"/>
              </a:ext>
            </a:extLst>
          </p:cNvPr>
          <p:cNvSpPr txBox="1"/>
          <p:nvPr/>
        </p:nvSpPr>
        <p:spPr>
          <a:xfrm>
            <a:off x="3927559" y="1220916"/>
            <a:ext cx="1144865" cy="523220"/>
          </a:xfrm>
          <a:prstGeom prst="rect">
            <a:avLst/>
          </a:prstGeom>
          <a:noFill/>
        </p:spPr>
        <p:txBody>
          <a:bodyPr wrap="none" rtlCol="0">
            <a:spAutoFit/>
          </a:bodyPr>
          <a:lstStyle/>
          <a:p>
            <a:pPr algn="ctr"/>
            <a:r>
              <a:rPr lang="es-MX" sz="2800" dirty="0">
                <a:latin typeface="Arial" panose="020B0604020202020204" pitchFamily="34" charset="0"/>
                <a:cs typeface="Arial" panose="020B0604020202020204" pitchFamily="34" charset="0"/>
              </a:rPr>
              <a:t>Índice</a:t>
            </a:r>
          </a:p>
        </p:txBody>
      </p:sp>
      <p:sp>
        <p:nvSpPr>
          <p:cNvPr id="11" name="CuadroTexto 10">
            <a:extLst>
              <a:ext uri="{FF2B5EF4-FFF2-40B4-BE49-F238E27FC236}">
                <a16:creationId xmlns:a16="http://schemas.microsoft.com/office/drawing/2014/main" id="{A835D1A5-FB85-4AF9-8465-1FFBE0421F77}"/>
              </a:ext>
            </a:extLst>
          </p:cNvPr>
          <p:cNvSpPr txBox="1"/>
          <p:nvPr/>
        </p:nvSpPr>
        <p:spPr>
          <a:xfrm>
            <a:off x="2411760" y="2132856"/>
            <a:ext cx="388920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pPr marL="342900" indent="-342900">
              <a:buFont typeface="Arial" panose="020B0604020202020204" pitchFamily="34" charset="0"/>
              <a:buChar char="•"/>
            </a:pPr>
            <a:r>
              <a:rPr lang="es-MX" sz="2200" dirty="0">
                <a:latin typeface="Arial" panose="020B0604020202020204" pitchFamily="34" charset="0"/>
                <a:cs typeface="Arial" panose="020B0604020202020204" pitchFamily="34" charset="0"/>
              </a:rPr>
              <a:t>Planteamiento</a:t>
            </a:r>
            <a:r>
              <a:rPr lang="es-MX" sz="2000" dirty="0">
                <a:latin typeface="Arial" panose="020B0604020202020204" pitchFamily="34" charset="0"/>
                <a:cs typeface="Arial" panose="020B0604020202020204" pitchFamily="34" charset="0"/>
              </a:rPr>
              <a:t> del problema</a:t>
            </a:r>
          </a:p>
        </p:txBody>
      </p:sp>
      <p:sp>
        <p:nvSpPr>
          <p:cNvPr id="12" name="CuadroTexto 11">
            <a:extLst>
              <a:ext uri="{FF2B5EF4-FFF2-40B4-BE49-F238E27FC236}">
                <a16:creationId xmlns:a16="http://schemas.microsoft.com/office/drawing/2014/main" id="{12B32A89-CA88-4747-B287-CF2FEA419452}"/>
              </a:ext>
            </a:extLst>
          </p:cNvPr>
          <p:cNvSpPr txBox="1"/>
          <p:nvPr/>
        </p:nvSpPr>
        <p:spPr>
          <a:xfrm>
            <a:off x="2411760" y="2615560"/>
            <a:ext cx="1566454"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pPr marL="342900" indent="-342900">
              <a:buFont typeface="Arial" panose="020B0604020202020204" pitchFamily="34" charset="0"/>
              <a:buChar char="•"/>
            </a:pPr>
            <a:r>
              <a:rPr lang="es-MX" sz="2200" dirty="0" smtClean="0">
                <a:latin typeface="Arial" panose="020B0604020202020204" pitchFamily="34" charset="0"/>
                <a:cs typeface="Arial" panose="020B0604020202020204" pitchFamily="34" charset="0"/>
              </a:rPr>
              <a:t>Objetivo</a:t>
            </a:r>
            <a:endParaRPr lang="es-MX" sz="2200" dirty="0">
              <a:latin typeface="Arial" panose="020B0604020202020204" pitchFamily="34" charset="0"/>
              <a:cs typeface="Arial" panose="020B0604020202020204" pitchFamily="34" charset="0"/>
            </a:endParaRPr>
          </a:p>
        </p:txBody>
      </p:sp>
      <p:sp>
        <p:nvSpPr>
          <p:cNvPr id="13" name="CuadroTexto 12">
            <a:extLst>
              <a:ext uri="{FF2B5EF4-FFF2-40B4-BE49-F238E27FC236}">
                <a16:creationId xmlns:a16="http://schemas.microsoft.com/office/drawing/2014/main" id="{EE152870-C6EA-4077-9B8D-F4641D4DEDD2}"/>
              </a:ext>
            </a:extLst>
          </p:cNvPr>
          <p:cNvSpPr txBox="1"/>
          <p:nvPr/>
        </p:nvSpPr>
        <p:spPr>
          <a:xfrm>
            <a:off x="2409567" y="3064516"/>
            <a:ext cx="1534394"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pPr marL="342900" indent="-342900">
              <a:buFont typeface="Arial" panose="020B0604020202020204" pitchFamily="34" charset="0"/>
              <a:buChar char="•"/>
            </a:pPr>
            <a:r>
              <a:rPr lang="es-MX" sz="2200" dirty="0" smtClean="0">
                <a:latin typeface="Arial" panose="020B0604020202020204" pitchFamily="34" charset="0"/>
                <a:cs typeface="Arial" panose="020B0604020202020204" pitchFamily="34" charset="0"/>
              </a:rPr>
              <a:t>Alcance</a:t>
            </a:r>
            <a:endParaRPr lang="es-MX" sz="2200" dirty="0">
              <a:latin typeface="Arial" panose="020B0604020202020204" pitchFamily="34" charset="0"/>
              <a:cs typeface="Arial" panose="020B0604020202020204" pitchFamily="34" charset="0"/>
            </a:endParaRPr>
          </a:p>
        </p:txBody>
      </p:sp>
      <p:sp>
        <p:nvSpPr>
          <p:cNvPr id="14" name="CuadroTexto 13">
            <a:extLst>
              <a:ext uri="{FF2B5EF4-FFF2-40B4-BE49-F238E27FC236}">
                <a16:creationId xmlns:a16="http://schemas.microsoft.com/office/drawing/2014/main" id="{8A8FD810-E085-4484-A7DF-CE9789E7AAC9}"/>
              </a:ext>
            </a:extLst>
          </p:cNvPr>
          <p:cNvSpPr txBox="1"/>
          <p:nvPr/>
        </p:nvSpPr>
        <p:spPr>
          <a:xfrm>
            <a:off x="2398278" y="3513264"/>
            <a:ext cx="4070345"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pPr marL="342900" indent="-342900">
              <a:buFont typeface="Arial" panose="020B0604020202020204" pitchFamily="34" charset="0"/>
              <a:buChar char="•"/>
            </a:pPr>
            <a:r>
              <a:rPr lang="es-MX" sz="2200" dirty="0">
                <a:latin typeface="Arial" panose="020B0604020202020204" pitchFamily="34" charset="0"/>
                <a:cs typeface="Arial" panose="020B0604020202020204" pitchFamily="34" charset="0"/>
              </a:rPr>
              <a:t>Desarrollo</a:t>
            </a:r>
            <a:r>
              <a:rPr lang="es-MX" sz="2000" dirty="0">
                <a:latin typeface="Arial" panose="020B0604020202020204" pitchFamily="34" charset="0"/>
                <a:cs typeface="Arial" panose="020B0604020202020204" pitchFamily="34" charset="0"/>
              </a:rPr>
              <a:t> de la investigación </a:t>
            </a:r>
          </a:p>
        </p:txBody>
      </p:sp>
      <p:sp>
        <p:nvSpPr>
          <p:cNvPr id="15" name="CuadroTexto 14">
            <a:extLst>
              <a:ext uri="{FF2B5EF4-FFF2-40B4-BE49-F238E27FC236}">
                <a16:creationId xmlns:a16="http://schemas.microsoft.com/office/drawing/2014/main" id="{D404E2EC-B3EC-456B-B1A5-C0E7086FB111}"/>
              </a:ext>
            </a:extLst>
          </p:cNvPr>
          <p:cNvSpPr txBox="1"/>
          <p:nvPr/>
        </p:nvSpPr>
        <p:spPr>
          <a:xfrm>
            <a:off x="2393868" y="4522074"/>
            <a:ext cx="192713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pPr marL="342900" indent="-342900">
              <a:buFont typeface="Arial" panose="020B0604020202020204" pitchFamily="34" charset="0"/>
              <a:buChar char="•"/>
            </a:pPr>
            <a:r>
              <a:rPr lang="es-MX" sz="2200" dirty="0">
                <a:latin typeface="Arial" panose="020B0604020202020204" pitchFamily="34" charset="0"/>
                <a:cs typeface="Arial" panose="020B0604020202020204" pitchFamily="34" charset="0"/>
              </a:rPr>
              <a:t>Conclusión</a:t>
            </a:r>
          </a:p>
        </p:txBody>
      </p:sp>
      <p:sp>
        <p:nvSpPr>
          <p:cNvPr id="16" name="CuadroTexto 15">
            <a:extLst>
              <a:ext uri="{FF2B5EF4-FFF2-40B4-BE49-F238E27FC236}">
                <a16:creationId xmlns:a16="http://schemas.microsoft.com/office/drawing/2014/main" id="{7A441936-07B9-4F1A-907F-14D88E4C4747}"/>
              </a:ext>
            </a:extLst>
          </p:cNvPr>
          <p:cNvSpPr txBox="1"/>
          <p:nvPr/>
        </p:nvSpPr>
        <p:spPr>
          <a:xfrm>
            <a:off x="2398278" y="4017669"/>
            <a:ext cx="330731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pPr marL="342900" indent="-342900">
              <a:buFont typeface="Arial" panose="020B0604020202020204" pitchFamily="34" charset="0"/>
              <a:buChar char="•"/>
            </a:pPr>
            <a:r>
              <a:rPr lang="es-MX" sz="2000" dirty="0">
                <a:latin typeface="Arial" panose="020B0604020202020204" pitchFamily="34" charset="0"/>
                <a:cs typeface="Arial" panose="020B0604020202020204" pitchFamily="34" charset="0"/>
              </a:rPr>
              <a:t>Impacto </a:t>
            </a:r>
            <a:r>
              <a:rPr lang="es-MX" sz="2200" dirty="0">
                <a:latin typeface="Arial" panose="020B0604020202020204" pitchFamily="34" charset="0"/>
                <a:cs typeface="Arial" panose="020B0604020202020204" pitchFamily="34" charset="0"/>
              </a:rPr>
              <a:t>de</a:t>
            </a:r>
            <a:r>
              <a:rPr lang="es-MX" sz="2000" dirty="0">
                <a:latin typeface="Arial" panose="020B0604020202020204" pitchFamily="34" charset="0"/>
                <a:cs typeface="Arial" panose="020B0604020202020204" pitchFamily="34" charset="0"/>
              </a:rPr>
              <a:t> la propuesta</a:t>
            </a:r>
          </a:p>
        </p:txBody>
      </p:sp>
    </p:spTree>
    <p:extLst>
      <p:ext uri="{BB962C8B-B14F-4D97-AF65-F5344CB8AC3E}">
        <p14:creationId xmlns:p14="http://schemas.microsoft.com/office/powerpoint/2010/main" val="342877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327;p31"/>
          <p:cNvSpPr txBox="1"/>
          <p:nvPr/>
        </p:nvSpPr>
        <p:spPr>
          <a:xfrm>
            <a:off x="413828" y="1373312"/>
            <a:ext cx="8223000" cy="4491600"/>
          </a:xfrm>
          <a:prstGeom prst="rect">
            <a:avLst/>
          </a:prstGeom>
          <a:noFill/>
          <a:ln>
            <a:noFill/>
          </a:ln>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s-MX" sz="2400" dirty="0" smtClean="0">
                <a:latin typeface="Roboto"/>
                <a:ea typeface="Roboto"/>
                <a:cs typeface="Roboto"/>
                <a:sym typeface="Roboto"/>
              </a:rPr>
              <a:t>Utilizar el lenguaje UML crea un enlace entre los analistas y programadores.</a:t>
            </a:r>
          </a:p>
          <a:p>
            <a:pPr lvl="0" algn="just" rtl="0">
              <a:spcBef>
                <a:spcPts val="0"/>
              </a:spcBef>
              <a:spcAft>
                <a:spcPts val="0"/>
              </a:spcAft>
            </a:pPr>
            <a:endParaRPr lang="es-MX" sz="2400" dirty="0" smtClean="0">
              <a:latin typeface="Roboto"/>
              <a:ea typeface="Roboto"/>
              <a:cs typeface="Roboto"/>
              <a:sym typeface="Roboto"/>
            </a:endParaRPr>
          </a:p>
          <a:p>
            <a:pPr marL="342900" indent="-342900" algn="just">
              <a:buFont typeface="Arial" panose="020B0604020202020204" pitchFamily="34" charset="0"/>
              <a:buChar char="•"/>
            </a:pPr>
            <a:r>
              <a:rPr lang="es-MX" sz="2400" dirty="0">
                <a:latin typeface="Roboto"/>
                <a:ea typeface="Roboto"/>
                <a:cs typeface="Roboto"/>
                <a:sym typeface="Roboto"/>
              </a:rPr>
              <a:t>El alta de tipos de cargos ayuda a una recolección de impuestos mas organizada y limpia por parte de los municipios.</a:t>
            </a:r>
          </a:p>
          <a:p>
            <a:pPr lvl="0" algn="just" rtl="0">
              <a:spcBef>
                <a:spcPts val="0"/>
              </a:spcBef>
              <a:spcAft>
                <a:spcPts val="0"/>
              </a:spcAft>
            </a:pPr>
            <a:endParaRPr lang="es-MX" sz="2400" dirty="0" smtClean="0">
              <a:latin typeface="Roboto"/>
              <a:ea typeface="Roboto"/>
              <a:cs typeface="Roboto"/>
              <a:sym typeface="Roboto"/>
            </a:endParaRPr>
          </a:p>
          <a:p>
            <a:pPr marL="342900" lvl="0" indent="-342900" algn="just" rtl="0">
              <a:spcBef>
                <a:spcPts val="0"/>
              </a:spcBef>
              <a:spcAft>
                <a:spcPts val="0"/>
              </a:spcAft>
              <a:buFont typeface="Arial" panose="020B0604020202020204" pitchFamily="34" charset="0"/>
              <a:buChar char="•"/>
            </a:pPr>
            <a:r>
              <a:rPr lang="es-MX" sz="2400" dirty="0" smtClean="0">
                <a:latin typeface="Roboto"/>
                <a:ea typeface="Roboto"/>
                <a:cs typeface="Roboto"/>
                <a:sym typeface="Roboto"/>
              </a:rPr>
              <a:t>La realización de matrices de prueba mejora los tiempos de producción del software.</a:t>
            </a:r>
          </a:p>
          <a:p>
            <a:pPr marL="342900" lvl="0" indent="-342900" algn="just" rtl="0">
              <a:spcBef>
                <a:spcPts val="0"/>
              </a:spcBef>
              <a:spcAft>
                <a:spcPts val="0"/>
              </a:spcAft>
              <a:buFont typeface="Arial" panose="020B0604020202020204" pitchFamily="34" charset="0"/>
              <a:buChar char="•"/>
            </a:pPr>
            <a:endParaRPr lang="en-US" sz="2400" dirty="0">
              <a:latin typeface="Roboto"/>
              <a:ea typeface="Roboto"/>
              <a:cs typeface="Roboto"/>
              <a:sym typeface="Roboto"/>
            </a:endParaRPr>
          </a:p>
        </p:txBody>
      </p:sp>
    </p:spTree>
    <p:extLst>
      <p:ext uri="{BB962C8B-B14F-4D97-AF65-F5344CB8AC3E}">
        <p14:creationId xmlns:p14="http://schemas.microsoft.com/office/powerpoint/2010/main" val="3335941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301;p29"/>
          <p:cNvSpPr txBox="1"/>
          <p:nvPr/>
        </p:nvSpPr>
        <p:spPr>
          <a:xfrm>
            <a:off x="416325" y="1370100"/>
            <a:ext cx="8223000" cy="44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3000" b="1" dirty="0">
                <a:latin typeface="Roboto"/>
                <a:ea typeface="Roboto"/>
                <a:cs typeface="Roboto"/>
                <a:sym typeface="Roboto"/>
              </a:rPr>
              <a:t>Conclusión:</a:t>
            </a:r>
            <a:endParaRPr sz="3000" b="1" dirty="0">
              <a:latin typeface="Roboto"/>
              <a:ea typeface="Roboto"/>
              <a:cs typeface="Roboto"/>
              <a:sym typeface="Roboto"/>
            </a:endParaRPr>
          </a:p>
          <a:p>
            <a:pPr marL="0" lvl="0" indent="0" algn="l" rtl="0">
              <a:spcBef>
                <a:spcPts val="0"/>
              </a:spcBef>
              <a:spcAft>
                <a:spcPts val="0"/>
              </a:spcAft>
              <a:buNone/>
            </a:pPr>
            <a:endParaRPr sz="2400" b="1" dirty="0"/>
          </a:p>
          <a:p>
            <a:pPr marL="0" lvl="0" indent="0" algn="just" rtl="0">
              <a:spcBef>
                <a:spcPts val="0"/>
              </a:spcBef>
              <a:spcAft>
                <a:spcPts val="0"/>
              </a:spcAft>
              <a:buNone/>
            </a:pPr>
            <a:r>
              <a:rPr lang="es-MX" sz="3000" dirty="0"/>
              <a:t>El trabajo que se mostró anteriormente demuestra que </a:t>
            </a:r>
            <a:r>
              <a:rPr lang="es-MX" sz="3000" dirty="0" smtClean="0"/>
              <a:t>los procesos de análisis y la documentación generada en esta etapa del desarrollo de un sistema son fundamentales para los departamentos de BackEnd, FrontEnd y Bases de Datos.</a:t>
            </a:r>
            <a:endParaRPr sz="3000" dirty="0"/>
          </a:p>
        </p:txBody>
      </p:sp>
    </p:spTree>
    <p:extLst>
      <p:ext uri="{BB962C8B-B14F-4D97-AF65-F5344CB8AC3E}">
        <p14:creationId xmlns:p14="http://schemas.microsoft.com/office/powerpoint/2010/main" val="227460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6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sp>
        <p:nvSpPr>
          <p:cNvPr id="8" name="Google Shape;120;p15"/>
          <p:cNvSpPr txBox="1"/>
          <p:nvPr/>
        </p:nvSpPr>
        <p:spPr>
          <a:xfrm>
            <a:off x="416325" y="1370100"/>
            <a:ext cx="8223000" cy="44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3000" b="1" dirty="0">
                <a:latin typeface="Roboto"/>
                <a:ea typeface="Roboto"/>
                <a:cs typeface="Roboto"/>
                <a:sym typeface="Roboto"/>
              </a:rPr>
              <a:t>Planteamiento del problema:</a:t>
            </a:r>
            <a:endParaRPr sz="30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lvl="0" algn="just"/>
            <a:r>
              <a:rPr lang="es-MX" sz="3000" dirty="0">
                <a:latin typeface="Roboto"/>
                <a:ea typeface="Roboto"/>
                <a:cs typeface="Roboto"/>
                <a:sym typeface="Roboto"/>
              </a:rPr>
              <a:t>Surgió la necesidad una persona como apoyo para del análisis de requisitos para el desarrollo de sus procesos por parte de los departamentos de FrontEnd, BackEnd y Bases de datos. Al tratarse de sistemas de gobierno los procesos son fundamentales para un correcto desenvolvimiento de cada proyecto.</a:t>
            </a:r>
            <a:endParaRPr sz="2400" b="1" dirty="0"/>
          </a:p>
          <a:p>
            <a:pPr marL="0" lvl="0" indent="0" algn="l" rtl="0">
              <a:spcBef>
                <a:spcPts val="0"/>
              </a:spcBef>
              <a:spcAft>
                <a:spcPts val="0"/>
              </a:spcAft>
              <a:buNone/>
            </a:pPr>
            <a:endParaRPr sz="2400" dirty="0"/>
          </a:p>
        </p:txBody>
      </p:sp>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1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sp>
        <p:nvSpPr>
          <p:cNvPr id="8" name="Google Shape;133;p16"/>
          <p:cNvSpPr txBox="1"/>
          <p:nvPr/>
        </p:nvSpPr>
        <p:spPr>
          <a:xfrm>
            <a:off x="416325" y="1370100"/>
            <a:ext cx="8223000" cy="46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3000" b="1" dirty="0">
                <a:latin typeface="Roboto"/>
                <a:ea typeface="Roboto"/>
                <a:cs typeface="Roboto"/>
                <a:sym typeface="Roboto"/>
              </a:rPr>
              <a:t>Objetivo General:</a:t>
            </a:r>
            <a:endParaRPr sz="3000" b="1" dirty="0">
              <a:latin typeface="Roboto"/>
              <a:ea typeface="Roboto"/>
              <a:cs typeface="Roboto"/>
              <a:sym typeface="Roboto"/>
            </a:endParaRPr>
          </a:p>
          <a:p>
            <a:pPr marL="0" lvl="0" indent="0" algn="l" rtl="0">
              <a:spcBef>
                <a:spcPts val="0"/>
              </a:spcBef>
              <a:spcAft>
                <a:spcPts val="0"/>
              </a:spcAft>
              <a:buNone/>
            </a:pPr>
            <a:endParaRPr sz="2400" b="1" dirty="0"/>
          </a:p>
          <a:p>
            <a:pPr lvl="0" algn="just"/>
            <a:r>
              <a:rPr lang="es-MX" sz="3000" dirty="0">
                <a:latin typeface="Roboto"/>
                <a:ea typeface="Roboto"/>
                <a:cs typeface="Roboto"/>
                <a:sym typeface="Roboto"/>
              </a:rPr>
              <a:t>El objetivo de este proyecto es el realizar el proceso de análisis y la documentación necesaria de los proyectos en desarrollo en la empresa Migob S.A de C.V.</a:t>
            </a:r>
            <a:endParaRPr sz="3000" dirty="0">
              <a:latin typeface="Roboto"/>
              <a:ea typeface="Roboto"/>
              <a:cs typeface="Roboto"/>
              <a:sym typeface="Roboto"/>
            </a:endParaRPr>
          </a:p>
        </p:txBody>
      </p:sp>
      <p:pic>
        <p:nvPicPr>
          <p:cNvPr id="14"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846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sp>
        <p:nvSpPr>
          <p:cNvPr id="8" name="Google Shape;146;p17"/>
          <p:cNvSpPr txBox="1"/>
          <p:nvPr/>
        </p:nvSpPr>
        <p:spPr>
          <a:xfrm>
            <a:off x="416325" y="1370100"/>
            <a:ext cx="8223000" cy="46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3000" b="1" dirty="0">
                <a:latin typeface="Roboto"/>
                <a:ea typeface="Roboto"/>
                <a:cs typeface="Roboto"/>
                <a:sym typeface="Roboto"/>
              </a:rPr>
              <a:t>Objetivos Específicos:</a:t>
            </a:r>
            <a:endParaRPr sz="3000" b="1" dirty="0">
              <a:latin typeface="Roboto"/>
              <a:ea typeface="Roboto"/>
              <a:cs typeface="Roboto"/>
              <a:sym typeface="Roboto"/>
            </a:endParaRPr>
          </a:p>
          <a:p>
            <a:pPr marL="0" lvl="0" indent="0" algn="l" rtl="0">
              <a:spcBef>
                <a:spcPts val="0"/>
              </a:spcBef>
              <a:spcAft>
                <a:spcPts val="0"/>
              </a:spcAft>
              <a:buNone/>
            </a:pPr>
            <a:endParaRPr sz="2400" b="1" dirty="0"/>
          </a:p>
          <a:p>
            <a:pPr marL="457200" lvl="0" indent="-419100" algn="just">
              <a:buSzPts val="3000"/>
              <a:buFont typeface="Roboto"/>
              <a:buChar char="●"/>
            </a:pPr>
            <a:r>
              <a:rPr lang="es-MX" sz="3000" dirty="0" smtClean="0">
                <a:latin typeface="Roboto"/>
                <a:ea typeface="Roboto"/>
                <a:cs typeface="Roboto"/>
                <a:sym typeface="Roboto"/>
              </a:rPr>
              <a:t>Análisis </a:t>
            </a:r>
            <a:r>
              <a:rPr lang="es-MX" sz="3000" dirty="0">
                <a:latin typeface="Roboto"/>
                <a:ea typeface="Roboto"/>
                <a:cs typeface="Roboto"/>
                <a:sym typeface="Roboto"/>
              </a:rPr>
              <a:t>y recolección de requerimientos.</a:t>
            </a:r>
          </a:p>
          <a:p>
            <a:pPr marL="457200" lvl="0" indent="-419100" algn="just">
              <a:buSzPts val="3000"/>
              <a:buFont typeface="Roboto"/>
              <a:buChar char="●"/>
            </a:pPr>
            <a:r>
              <a:rPr lang="es-MX" sz="3000" dirty="0" smtClean="0">
                <a:latin typeface="Roboto"/>
                <a:ea typeface="Roboto"/>
                <a:cs typeface="Roboto"/>
                <a:sym typeface="Roboto"/>
              </a:rPr>
              <a:t>Modelado </a:t>
            </a:r>
            <a:r>
              <a:rPr lang="es-MX" sz="3000" dirty="0">
                <a:latin typeface="Roboto"/>
                <a:ea typeface="Roboto"/>
                <a:cs typeface="Roboto"/>
                <a:sym typeface="Roboto"/>
              </a:rPr>
              <a:t>de diagramas en </a:t>
            </a:r>
            <a:r>
              <a:rPr lang="es-MX" sz="3000" dirty="0" smtClean="0">
                <a:latin typeface="Roboto"/>
                <a:ea typeface="Roboto"/>
                <a:cs typeface="Roboto"/>
                <a:sym typeface="Roboto"/>
              </a:rPr>
              <a:t>UML.</a:t>
            </a:r>
          </a:p>
          <a:p>
            <a:pPr marL="457200" lvl="0" indent="-419100" algn="just">
              <a:buSzPts val="3000"/>
              <a:buFont typeface="Roboto"/>
              <a:buChar char="●"/>
            </a:pPr>
            <a:r>
              <a:rPr lang="es-MX" sz="3000" dirty="0" smtClean="0">
                <a:latin typeface="Roboto"/>
                <a:ea typeface="Roboto"/>
                <a:cs typeface="Roboto"/>
                <a:sym typeface="Roboto"/>
              </a:rPr>
              <a:t>Elaboración </a:t>
            </a:r>
            <a:r>
              <a:rPr lang="es-MX" sz="3000" dirty="0">
                <a:latin typeface="Roboto"/>
                <a:ea typeface="Roboto"/>
                <a:cs typeface="Roboto"/>
                <a:sym typeface="Roboto"/>
              </a:rPr>
              <a:t>de prototipos</a:t>
            </a:r>
            <a:r>
              <a:rPr lang="es-MX" sz="3000" dirty="0" smtClean="0">
                <a:latin typeface="Roboto"/>
                <a:ea typeface="Roboto"/>
                <a:cs typeface="Roboto"/>
                <a:sym typeface="Roboto"/>
              </a:rPr>
              <a:t>.</a:t>
            </a:r>
          </a:p>
          <a:p>
            <a:pPr marL="457200" lvl="0" indent="-419100" algn="just">
              <a:buSzPts val="3000"/>
              <a:buFont typeface="Roboto"/>
              <a:buChar char="●"/>
            </a:pPr>
            <a:r>
              <a:rPr lang="es-MX" sz="3000" dirty="0" smtClean="0">
                <a:latin typeface="Roboto"/>
                <a:ea typeface="Roboto"/>
                <a:cs typeface="Roboto"/>
                <a:sym typeface="Roboto"/>
              </a:rPr>
              <a:t>Supervisión </a:t>
            </a:r>
            <a:r>
              <a:rPr lang="es-MX" sz="3000" dirty="0">
                <a:latin typeface="Roboto"/>
                <a:ea typeface="Roboto"/>
                <a:cs typeface="Roboto"/>
                <a:sym typeface="Roboto"/>
              </a:rPr>
              <a:t>en el funcionamiento de los sistemas actuales</a:t>
            </a:r>
            <a:r>
              <a:rPr lang="es-MX" sz="3000" dirty="0" smtClean="0">
                <a:latin typeface="Roboto"/>
                <a:ea typeface="Roboto"/>
                <a:cs typeface="Roboto"/>
                <a:sym typeface="Roboto"/>
              </a:rPr>
              <a:t>.</a:t>
            </a:r>
            <a:endParaRPr lang="es-MX" sz="3000" dirty="0">
              <a:latin typeface="Roboto"/>
              <a:ea typeface="Roboto"/>
              <a:cs typeface="Roboto"/>
              <a:sym typeface="Roboto"/>
            </a:endParaRPr>
          </a:p>
        </p:txBody>
      </p:sp>
      <p:pic>
        <p:nvPicPr>
          <p:cNvPr id="13"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30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46;p17"/>
          <p:cNvSpPr txBox="1"/>
          <p:nvPr/>
        </p:nvSpPr>
        <p:spPr>
          <a:xfrm>
            <a:off x="416325" y="1370100"/>
            <a:ext cx="8223000" cy="46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3000" b="1" dirty="0" smtClean="0">
                <a:latin typeface="Roboto"/>
                <a:ea typeface="Roboto"/>
                <a:cs typeface="Roboto"/>
                <a:sym typeface="Roboto"/>
              </a:rPr>
              <a:t>Alcance:</a:t>
            </a:r>
            <a:endParaRPr sz="3000" b="1" dirty="0">
              <a:latin typeface="Roboto"/>
              <a:ea typeface="Roboto"/>
              <a:cs typeface="Roboto"/>
              <a:sym typeface="Roboto"/>
            </a:endParaRPr>
          </a:p>
          <a:p>
            <a:pPr lvl="0" algn="just"/>
            <a:r>
              <a:rPr lang="es-MX" sz="2400" dirty="0" smtClean="0">
                <a:latin typeface="Roboto"/>
              </a:rPr>
              <a:t>Todo </a:t>
            </a:r>
            <a:r>
              <a:rPr lang="es-MX" sz="2400" dirty="0">
                <a:latin typeface="Roboto"/>
              </a:rPr>
              <a:t>proceso o </a:t>
            </a:r>
            <a:r>
              <a:rPr lang="es-MX" sz="2400" dirty="0" smtClean="0">
                <a:latin typeface="Roboto"/>
              </a:rPr>
              <a:t>documentación </a:t>
            </a:r>
            <a:r>
              <a:rPr lang="es-MX" sz="2400" dirty="0">
                <a:latin typeface="Roboto"/>
              </a:rPr>
              <a:t>que sea desarrollada en la empresa será tomado como prototipo el cual posteriormente podría ser evaluado fuera de los tiempos establecidos de dicho proyecto, por lo que no se verá reflejado en una etapa de implementación</a:t>
            </a:r>
            <a:r>
              <a:rPr lang="es-MX" sz="2400" dirty="0" smtClean="0">
                <a:latin typeface="Roboto"/>
              </a:rPr>
              <a:t>.</a:t>
            </a:r>
          </a:p>
          <a:p>
            <a:pPr lvl="0" algn="just"/>
            <a:endParaRPr lang="es-MX" sz="2400" dirty="0">
              <a:latin typeface="Roboto"/>
            </a:endParaRPr>
          </a:p>
          <a:p>
            <a:pPr lvl="0" algn="just"/>
            <a:r>
              <a:rPr lang="es-MX" sz="2400" dirty="0">
                <a:latin typeface="Roboto"/>
              </a:rPr>
              <a:t>El proyecto estadías en curso conlleva un tiempo máximo de desarrollo el cual se establece en el cronograma de actividades que comienza del 6 de septiembre al 17 de diciembre del 2021.</a:t>
            </a:r>
          </a:p>
          <a:p>
            <a:pPr marL="0" lvl="0" indent="0" algn="l" rtl="0">
              <a:spcBef>
                <a:spcPts val="0"/>
              </a:spcBef>
              <a:spcAft>
                <a:spcPts val="0"/>
              </a:spcAft>
              <a:buNone/>
            </a:pPr>
            <a:endParaRPr sz="2400" b="1" dirty="0"/>
          </a:p>
        </p:txBody>
      </p:sp>
    </p:spTree>
    <p:extLst>
      <p:ext uri="{BB962C8B-B14F-4D97-AF65-F5344CB8AC3E}">
        <p14:creationId xmlns:p14="http://schemas.microsoft.com/office/powerpoint/2010/main" val="3483470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59;p18"/>
          <p:cNvSpPr txBox="1"/>
          <p:nvPr/>
        </p:nvSpPr>
        <p:spPr>
          <a:xfrm>
            <a:off x="413828" y="1298698"/>
            <a:ext cx="8223000" cy="7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3000" b="1" dirty="0">
                <a:latin typeface="Roboto"/>
                <a:ea typeface="Roboto"/>
                <a:cs typeface="Roboto"/>
                <a:sym typeface="Roboto"/>
              </a:rPr>
              <a:t>Desarrollo de la investigación:</a:t>
            </a:r>
            <a:endParaRPr sz="3000" b="1" dirty="0">
              <a:latin typeface="Roboto"/>
              <a:ea typeface="Roboto"/>
              <a:cs typeface="Roboto"/>
              <a:sym typeface="Roboto"/>
            </a:endParaRPr>
          </a:p>
          <a:p>
            <a:pPr marL="0" lvl="0" indent="0" algn="l" rtl="0">
              <a:spcBef>
                <a:spcPts val="0"/>
              </a:spcBef>
              <a:spcAft>
                <a:spcPts val="0"/>
              </a:spcAft>
              <a:buNone/>
            </a:pPr>
            <a:endParaRPr sz="2400" b="1" dirty="0"/>
          </a:p>
          <a:p>
            <a:pPr marL="0" lvl="0" indent="0" algn="l" rtl="0">
              <a:spcBef>
                <a:spcPts val="0"/>
              </a:spcBef>
              <a:spcAft>
                <a:spcPts val="0"/>
              </a:spcAft>
              <a:buNone/>
            </a:pPr>
            <a:endParaRPr sz="2600" dirty="0"/>
          </a:p>
        </p:txBody>
      </p:sp>
      <p:pic>
        <p:nvPicPr>
          <p:cNvPr id="3" name="Imagen 2"/>
          <p:cNvPicPr>
            <a:picLocks noChangeAspect="1"/>
          </p:cNvPicPr>
          <p:nvPr/>
        </p:nvPicPr>
        <p:blipFill rotWithShape="1">
          <a:blip r:embed="rId6" cstate="print">
            <a:extLst>
              <a:ext uri="{28A0092B-C50C-407E-A947-70E740481C1C}">
                <a14:useLocalDpi xmlns:a14="http://schemas.microsoft.com/office/drawing/2010/main" val="0"/>
              </a:ext>
            </a:extLst>
          </a:blip>
          <a:srcRect l="1701" t="6951" r="1701" b="12201"/>
          <a:stretch/>
        </p:blipFill>
        <p:spPr>
          <a:xfrm>
            <a:off x="4407346" y="2006398"/>
            <a:ext cx="3941638" cy="3298980"/>
          </a:xfrm>
          <a:prstGeom prst="rect">
            <a:avLst/>
          </a:prstGeom>
        </p:spPr>
      </p:pic>
      <p:pic>
        <p:nvPicPr>
          <p:cNvPr id="4" name="Imagen 3"/>
          <p:cNvPicPr>
            <a:picLocks noChangeAspect="1"/>
          </p:cNvPicPr>
          <p:nvPr/>
        </p:nvPicPr>
        <p:blipFill>
          <a:blip r:embed="rId7"/>
          <a:stretch>
            <a:fillRect/>
          </a:stretch>
        </p:blipFill>
        <p:spPr>
          <a:xfrm>
            <a:off x="107504" y="1835862"/>
            <a:ext cx="3600400" cy="4025320"/>
          </a:xfrm>
          <a:prstGeom prst="rect">
            <a:avLst/>
          </a:prstGeom>
          <a:ln>
            <a:solidFill>
              <a:schemeClr val="tx1"/>
            </a:solidFill>
          </a:ln>
        </p:spPr>
      </p:pic>
    </p:spTree>
    <p:extLst>
      <p:ext uri="{BB962C8B-B14F-4D97-AF65-F5344CB8AC3E}">
        <p14:creationId xmlns:p14="http://schemas.microsoft.com/office/powerpoint/2010/main" val="2028774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rotWithShape="1">
          <a:blip r:embed="rId6" cstate="print">
            <a:extLst>
              <a:ext uri="{28A0092B-C50C-407E-A947-70E740481C1C}">
                <a14:useLocalDpi xmlns:a14="http://schemas.microsoft.com/office/drawing/2010/main" val="0"/>
              </a:ext>
            </a:extLst>
          </a:blip>
          <a:srcRect l="1701" t="6951" b="12201"/>
          <a:stretch/>
        </p:blipFill>
        <p:spPr>
          <a:xfrm>
            <a:off x="513158" y="1940427"/>
            <a:ext cx="3961011" cy="3257838"/>
          </a:xfrm>
          <a:prstGeom prst="rect">
            <a:avLst/>
          </a:prstGeom>
        </p:spPr>
      </p:pic>
      <p:pic>
        <p:nvPicPr>
          <p:cNvPr id="2" name="Imagen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88025" y="1184509"/>
            <a:ext cx="3672408" cy="4677948"/>
          </a:xfrm>
          <a:prstGeom prst="rect">
            <a:avLst/>
          </a:prstGeom>
        </p:spPr>
      </p:pic>
    </p:spTree>
    <p:extLst>
      <p:ext uri="{BB962C8B-B14F-4D97-AF65-F5344CB8AC3E}">
        <p14:creationId xmlns:p14="http://schemas.microsoft.com/office/powerpoint/2010/main" val="2131273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EXTUNIVERSITARIA\Desktop\VINCULACION UT\LOGO DE UT con 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81237"/>
            <a:ext cx="2232247" cy="881149"/>
          </a:xfrm>
          <a:prstGeom prst="rect">
            <a:avLst/>
          </a:prstGeom>
          <a:noFill/>
          <a:extLst>
            <a:ext uri="{909E8E84-426E-40DD-AFC4-6F175D3DCCD1}">
              <a14:hiddenFill xmlns:a14="http://schemas.microsoft.com/office/drawing/2010/main">
                <a:solidFill>
                  <a:srgbClr val="FFFFFF"/>
                </a:solidFill>
              </a14:hiddenFill>
            </a:ext>
          </a:extLst>
        </p:spPr>
      </p:pic>
      <p:sp>
        <p:nvSpPr>
          <p:cNvPr id="17" name="Elipse 16"/>
          <p:cNvSpPr/>
          <p:nvPr/>
        </p:nvSpPr>
        <p:spPr>
          <a:xfrm>
            <a:off x="778823" y="14555968"/>
            <a:ext cx="6861810" cy="635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Elipse 17"/>
          <p:cNvSpPr/>
          <p:nvPr/>
        </p:nvSpPr>
        <p:spPr>
          <a:xfrm>
            <a:off x="1094423" y="6368460"/>
            <a:ext cx="6861810" cy="63500"/>
          </a:xfrm>
          <a:prstGeom prst="ellipse">
            <a:avLst/>
          </a:prstGeom>
          <a:solidFill>
            <a:srgbClr val="00A08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Rectángulo 5"/>
          <p:cNvSpPr/>
          <p:nvPr/>
        </p:nvSpPr>
        <p:spPr>
          <a:xfrm>
            <a:off x="950946" y="6431960"/>
            <a:ext cx="7148764" cy="276999"/>
          </a:xfrm>
          <a:prstGeom prst="rect">
            <a:avLst/>
          </a:prstGeom>
        </p:spPr>
        <p:txBody>
          <a:bodyPr wrap="square">
            <a:spAutoFit/>
          </a:bodyPr>
          <a:lstStyle/>
          <a:p>
            <a:pPr algn="ctr"/>
            <a:r>
              <a:rPr lang="es-MX" sz="1200" dirty="0" smtClean="0">
                <a:latin typeface="Arial" panose="020B0604020202020204" pitchFamily="34" charset="0"/>
                <a:ea typeface="Times New Roman" panose="02020603050405020304" pitchFamily="18" charset="0"/>
                <a:cs typeface="Arial" panose="020B0604020202020204" pitchFamily="34" charset="0"/>
              </a:rPr>
              <a:t>San Luis Río Colorado, Sonora a </a:t>
            </a:r>
            <a:r>
              <a:rPr lang="es-MX" sz="1200" dirty="0">
                <a:latin typeface="Arial" panose="020B0604020202020204" pitchFamily="34" charset="0"/>
                <a:ea typeface="Times New Roman" panose="02020603050405020304" pitchFamily="18" charset="0"/>
                <a:cs typeface="Arial" panose="020B0604020202020204" pitchFamily="34" charset="0"/>
              </a:rPr>
              <a:t>6</a:t>
            </a:r>
            <a:r>
              <a:rPr lang="es-MX" sz="1200" dirty="0" smtClean="0">
                <a:latin typeface="Arial" panose="020B0604020202020204" pitchFamily="34" charset="0"/>
                <a:ea typeface="Times New Roman" panose="02020603050405020304" pitchFamily="18" charset="0"/>
                <a:cs typeface="Arial" panose="020B0604020202020204" pitchFamily="34" charset="0"/>
              </a:rPr>
              <a:t> de diciembre del 2021</a:t>
            </a:r>
            <a:endParaRPr lang="es-MX" sz="1200" dirty="0">
              <a:latin typeface="Arial" panose="020B0604020202020204" pitchFamily="34" charset="0"/>
              <a:cs typeface="Arial" panose="020B0604020202020204" pitchFamily="34" charset="0"/>
            </a:endParaRPr>
          </a:p>
        </p:txBody>
      </p:sp>
      <p:pic>
        <p:nvPicPr>
          <p:cNvPr id="9" name="Imagen 8"/>
          <p:cNvPicPr/>
          <p:nvPr/>
        </p:nvPicPr>
        <p:blipFill>
          <a:blip r:embed="rId3" cstate="print">
            <a:extLst>
              <a:ext uri="{28A0092B-C50C-407E-A947-70E740481C1C}">
                <a14:useLocalDpi xmlns:a14="http://schemas.microsoft.com/office/drawing/2010/main" val="0"/>
              </a:ext>
            </a:extLst>
          </a:blip>
          <a:stretch>
            <a:fillRect/>
          </a:stretch>
        </p:blipFill>
        <p:spPr>
          <a:xfrm>
            <a:off x="3203848" y="5896662"/>
            <a:ext cx="1152128" cy="389598"/>
          </a:xfrm>
          <a:prstGeom prst="rect">
            <a:avLst/>
          </a:prstGeom>
        </p:spPr>
      </p:pic>
      <p:pic>
        <p:nvPicPr>
          <p:cNvPr id="10" name="Imagen 9" descr="Secretaría de Educación Pública (México) - Wikipedia, la enciclopedia libr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5929902"/>
            <a:ext cx="982776" cy="323118"/>
          </a:xfrm>
          <a:prstGeom prst="rect">
            <a:avLst/>
          </a:prstGeom>
          <a:noFill/>
          <a:ln>
            <a:noFill/>
          </a:ln>
        </p:spPr>
      </p:pic>
      <p:pic>
        <p:nvPicPr>
          <p:cNvPr id="11" name="Picture 4" descr="https://migob.mx/images/logomigobhorizont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62926"/>
            <a:ext cx="2476426" cy="55320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6"/>
          <a:stretch>
            <a:fillRect/>
          </a:stretch>
        </p:blipFill>
        <p:spPr>
          <a:xfrm>
            <a:off x="160420" y="2116929"/>
            <a:ext cx="8729816" cy="2523858"/>
          </a:xfrm>
          <a:prstGeom prst="rect">
            <a:avLst/>
          </a:prstGeom>
        </p:spPr>
      </p:pic>
    </p:spTree>
    <p:extLst>
      <p:ext uri="{BB962C8B-B14F-4D97-AF65-F5344CB8AC3E}">
        <p14:creationId xmlns:p14="http://schemas.microsoft.com/office/powerpoint/2010/main" val="24842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1867</TotalTime>
  <Words>601</Words>
  <Application>Microsoft Office PowerPoint</Application>
  <PresentationFormat>Presentación en pantalla (4:3)</PresentationFormat>
  <Paragraphs>63</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Roboto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EXTUNIVERSITARIA</dc:creator>
  <cp:lastModifiedBy>acer</cp:lastModifiedBy>
  <cp:revision>319</cp:revision>
  <cp:lastPrinted>2016-08-08T18:33:44Z</cp:lastPrinted>
  <dcterms:created xsi:type="dcterms:W3CDTF">2012-06-11T16:02:47Z</dcterms:created>
  <dcterms:modified xsi:type="dcterms:W3CDTF">2021-11-30T18:08:09Z</dcterms:modified>
</cp:coreProperties>
</file>