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74" d="100"/>
          <a:sy n="74"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EA23624-FE2B-4E4F-AC5C-FF0CCB0E64F0}" type="datetimeFigureOut">
              <a:rPr lang="es-MX" smtClean="0"/>
              <a:t>13/05/2020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227513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EA23624-FE2B-4E4F-AC5C-FF0CCB0E64F0}"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236550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EA23624-FE2B-4E4F-AC5C-FF0CCB0E64F0}"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102965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EA23624-FE2B-4E4F-AC5C-FF0CCB0E64F0}"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46CD4BA-7149-4FD3-8B29-995DE6A004E4}" type="slidenum">
              <a:rPr lang="es-MX" smtClean="0"/>
              <a:t>‹Nº›</a:t>
            </a:fld>
            <a:endParaRPr lang="es-MX"/>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622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EA23624-FE2B-4E4F-AC5C-FF0CCB0E64F0}"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4035957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1EA23624-FE2B-4E4F-AC5C-FF0CCB0E64F0}" type="datetimeFigureOut">
              <a:rPr lang="es-MX" smtClean="0"/>
              <a:t>13/05/2020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2381495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1EA23624-FE2B-4E4F-AC5C-FF0CCB0E64F0}" type="datetimeFigureOut">
              <a:rPr lang="es-MX" smtClean="0"/>
              <a:t>13/05/2020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141382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EA23624-FE2B-4E4F-AC5C-FF0CCB0E64F0}" type="datetimeFigureOut">
              <a:rPr lang="es-MX" smtClean="0"/>
              <a:t>13/05/2020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2653066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EA23624-FE2B-4E4F-AC5C-FF0CCB0E64F0}" type="datetimeFigureOut">
              <a:rPr lang="es-MX" smtClean="0"/>
              <a:t>13/05/2020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347807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EA23624-FE2B-4E4F-AC5C-FF0CCB0E64F0}" type="datetimeFigureOut">
              <a:rPr lang="es-MX" smtClean="0"/>
              <a:t>13/05/2020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4129459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EA23624-FE2B-4E4F-AC5C-FF0CCB0E64F0}" type="datetimeFigureOut">
              <a:rPr lang="es-MX" smtClean="0"/>
              <a:t>13/05/2020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115039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EA23624-FE2B-4E4F-AC5C-FF0CCB0E64F0}"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250497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EA23624-FE2B-4E4F-AC5C-FF0CCB0E64F0}" type="datetimeFigureOut">
              <a:rPr lang="es-MX" smtClean="0"/>
              <a:t>13/05/2020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33121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EA23624-FE2B-4E4F-AC5C-FF0CCB0E64F0}" type="datetimeFigureOut">
              <a:rPr lang="es-MX" smtClean="0"/>
              <a:t>13/05/2020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45521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23624-FE2B-4E4F-AC5C-FF0CCB0E64F0}" type="datetimeFigureOut">
              <a:rPr lang="es-MX" smtClean="0"/>
              <a:t>13/05/2020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411012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EA23624-FE2B-4E4F-AC5C-FF0CCB0E64F0}"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398620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EA23624-FE2B-4E4F-AC5C-FF0CCB0E64F0}"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46CD4BA-7149-4FD3-8B29-995DE6A004E4}" type="slidenum">
              <a:rPr lang="es-MX" smtClean="0"/>
              <a:t>‹Nº›</a:t>
            </a:fld>
            <a:endParaRPr lang="es-MX"/>
          </a:p>
        </p:txBody>
      </p:sp>
    </p:spTree>
    <p:extLst>
      <p:ext uri="{BB962C8B-B14F-4D97-AF65-F5344CB8AC3E}">
        <p14:creationId xmlns:p14="http://schemas.microsoft.com/office/powerpoint/2010/main" val="13527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A23624-FE2B-4E4F-AC5C-FF0CCB0E64F0}" type="datetimeFigureOut">
              <a:rPr lang="es-MX" smtClean="0"/>
              <a:t>13/05/2020</a:t>
            </a:fld>
            <a:endParaRPr lang="es-MX"/>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46CD4BA-7149-4FD3-8B29-995DE6A004E4}" type="slidenum">
              <a:rPr lang="es-MX" smtClean="0"/>
              <a:t>‹Nº›</a:t>
            </a:fld>
            <a:endParaRPr lang="es-MX"/>
          </a:p>
        </p:txBody>
      </p:sp>
    </p:spTree>
    <p:extLst>
      <p:ext uri="{BB962C8B-B14F-4D97-AF65-F5344CB8AC3E}">
        <p14:creationId xmlns:p14="http://schemas.microsoft.com/office/powerpoint/2010/main" val="270588387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laudemmedia.com/servidores-dedicados-administrado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solidFill>
                  <a:schemeClr val="tx1"/>
                </a:solidFill>
                <a:effectLst/>
              </a:rPr>
              <a:t>Seguridad en la transmisión</a:t>
            </a:r>
            <a:endParaRPr lang="es-MX" dirty="0">
              <a:solidFill>
                <a:schemeClr val="tx1"/>
              </a:solidFill>
              <a:effectLst/>
            </a:endParaRPr>
          </a:p>
        </p:txBody>
      </p:sp>
    </p:spTree>
    <p:extLst>
      <p:ext uri="{BB962C8B-B14F-4D97-AF65-F5344CB8AC3E}">
        <p14:creationId xmlns:p14="http://schemas.microsoft.com/office/powerpoint/2010/main" val="237425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SCP</a:t>
            </a:r>
            <a:endParaRPr lang="es-MX" dirty="0"/>
          </a:p>
        </p:txBody>
      </p:sp>
      <p:sp>
        <p:nvSpPr>
          <p:cNvPr id="3" name="Marcador de contenido 2"/>
          <p:cNvSpPr>
            <a:spLocks noGrp="1"/>
          </p:cNvSpPr>
          <p:nvPr>
            <p:ph idx="1"/>
          </p:nvPr>
        </p:nvSpPr>
        <p:spPr/>
        <p:txBody>
          <a:bodyPr>
            <a:normAutofit/>
          </a:bodyPr>
          <a:lstStyle/>
          <a:p>
            <a:pPr marL="0" indent="0">
              <a:buNone/>
            </a:pPr>
            <a:r>
              <a:rPr lang="es-ES" dirty="0">
                <a:solidFill>
                  <a:schemeClr val="tx1"/>
                </a:solidFill>
                <a:effectLst/>
              </a:rPr>
              <a:t>El comando SCP (</a:t>
            </a:r>
            <a:r>
              <a:rPr lang="es-ES" dirty="0" err="1">
                <a:solidFill>
                  <a:schemeClr val="tx1"/>
                </a:solidFill>
                <a:effectLst/>
              </a:rPr>
              <a:t>Secure</a:t>
            </a:r>
            <a:r>
              <a:rPr lang="es-ES" dirty="0">
                <a:solidFill>
                  <a:schemeClr val="tx1"/>
                </a:solidFill>
                <a:effectLst/>
              </a:rPr>
              <a:t> </a:t>
            </a:r>
            <a:r>
              <a:rPr lang="es-ES" dirty="0" err="1">
                <a:solidFill>
                  <a:schemeClr val="tx1"/>
                </a:solidFill>
                <a:effectLst/>
              </a:rPr>
              <a:t>Copy</a:t>
            </a:r>
            <a:r>
              <a:rPr lang="es-ES" dirty="0">
                <a:solidFill>
                  <a:schemeClr val="tx1"/>
                </a:solidFill>
                <a:effectLst/>
              </a:rPr>
              <a:t> </a:t>
            </a:r>
            <a:r>
              <a:rPr lang="es-ES" dirty="0" err="1">
                <a:solidFill>
                  <a:schemeClr val="tx1"/>
                </a:solidFill>
                <a:effectLst/>
              </a:rPr>
              <a:t>Protocol</a:t>
            </a:r>
            <a:r>
              <a:rPr lang="es-ES" dirty="0">
                <a:solidFill>
                  <a:schemeClr val="tx1"/>
                </a:solidFill>
                <a:effectLst/>
              </a:rPr>
              <a:t>) es un protocolo de transferencia de archivos en red que permite la transferencia de archivos fácil y segura entre un host remoto y uno local, o entre dos ubicaciones remotas</a:t>
            </a:r>
            <a:r>
              <a:rPr lang="es-ES" dirty="0" smtClean="0">
                <a:solidFill>
                  <a:schemeClr val="tx1"/>
                </a:solidFill>
                <a:effectLst/>
              </a:rPr>
              <a:t>.</a:t>
            </a:r>
          </a:p>
          <a:p>
            <a:pPr marL="0" indent="0">
              <a:buNone/>
            </a:pPr>
            <a:endParaRPr lang="es-ES" dirty="0">
              <a:solidFill>
                <a:schemeClr val="tx1"/>
              </a:solidFill>
              <a:effectLst/>
            </a:endParaRPr>
          </a:p>
          <a:p>
            <a:pPr marL="0" indent="0">
              <a:buNone/>
            </a:pPr>
            <a:r>
              <a:rPr lang="es-ES" dirty="0">
                <a:solidFill>
                  <a:schemeClr val="tx1"/>
                </a:solidFill>
                <a:effectLst/>
              </a:rPr>
              <a:t>Los desarrolladores full-</a:t>
            </a:r>
            <a:r>
              <a:rPr lang="es-ES" dirty="0" err="1">
                <a:solidFill>
                  <a:schemeClr val="tx1"/>
                </a:solidFill>
                <a:effectLst/>
              </a:rPr>
              <a:t>stack</a:t>
            </a:r>
            <a:r>
              <a:rPr lang="es-ES" dirty="0">
                <a:solidFill>
                  <a:schemeClr val="tx1"/>
                </a:solidFill>
                <a:effectLst/>
              </a:rPr>
              <a:t> utilizan con frecuencia el comando SCP para sus funciones de autenticación y cifrado sin requerir servicios de alojamiento de terceros como </a:t>
            </a:r>
            <a:r>
              <a:rPr lang="es-ES" dirty="0" err="1">
                <a:solidFill>
                  <a:schemeClr val="tx1"/>
                </a:solidFill>
                <a:effectLst/>
              </a:rPr>
              <a:t>Github</a:t>
            </a:r>
            <a:r>
              <a:rPr lang="es-ES" dirty="0">
                <a:solidFill>
                  <a:schemeClr val="tx1"/>
                </a:solidFill>
                <a:effectLst/>
              </a:rPr>
              <a:t>. Es una forma fácil de evitar la exposición de tus datos a rastreadores de paquetes, y de preservar su confidencialidad.</a:t>
            </a:r>
          </a:p>
          <a:p>
            <a:endParaRPr lang="es-MX" dirty="0"/>
          </a:p>
        </p:txBody>
      </p:sp>
    </p:spTree>
    <p:extLst>
      <p:ext uri="{BB962C8B-B14F-4D97-AF65-F5344CB8AC3E}">
        <p14:creationId xmlns:p14="http://schemas.microsoft.com/office/powerpoint/2010/main" val="400892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SFTP</a:t>
            </a:r>
            <a:endParaRPr lang="es-MX" dirty="0"/>
          </a:p>
        </p:txBody>
      </p:sp>
      <p:sp>
        <p:nvSpPr>
          <p:cNvPr id="3" name="Marcador de contenido 2"/>
          <p:cNvSpPr>
            <a:spLocks noGrp="1"/>
          </p:cNvSpPr>
          <p:nvPr>
            <p:ph idx="1"/>
          </p:nvPr>
        </p:nvSpPr>
        <p:spPr/>
        <p:txBody>
          <a:bodyPr/>
          <a:lstStyle/>
          <a:p>
            <a:pPr marL="36900" indent="0">
              <a:buNone/>
            </a:pPr>
            <a:r>
              <a:rPr lang="es-ES" dirty="0">
                <a:solidFill>
                  <a:schemeClr val="tx1"/>
                </a:solidFill>
                <a:effectLst/>
              </a:rPr>
              <a:t>SFTP es la abreviatura de </a:t>
            </a:r>
            <a:r>
              <a:rPr lang="es-ES" dirty="0" err="1">
                <a:solidFill>
                  <a:schemeClr val="tx1"/>
                </a:solidFill>
                <a:effectLst/>
              </a:rPr>
              <a:t>Secure</a:t>
            </a:r>
            <a:r>
              <a:rPr lang="es-ES" dirty="0">
                <a:solidFill>
                  <a:schemeClr val="tx1"/>
                </a:solidFill>
                <a:effectLst/>
              </a:rPr>
              <a:t> File Transfer </a:t>
            </a:r>
            <a:r>
              <a:rPr lang="es-ES" dirty="0" err="1">
                <a:solidFill>
                  <a:schemeClr val="tx1"/>
                </a:solidFill>
                <a:effectLst/>
              </a:rPr>
              <a:t>Protocol</a:t>
            </a:r>
            <a:r>
              <a:rPr lang="es-ES" dirty="0">
                <a:solidFill>
                  <a:schemeClr val="tx1"/>
                </a:solidFill>
                <a:effectLst/>
              </a:rPr>
              <a:t> (Protocolo de transferencia segura de archivos). Este protocolo permite transferir datos cifrados entre tu ordenador local y el espacio web del que dispones en tu hosting de STRATO a través de </a:t>
            </a:r>
            <a:r>
              <a:rPr lang="es-ES" dirty="0" err="1">
                <a:solidFill>
                  <a:schemeClr val="tx1"/>
                </a:solidFill>
                <a:effectLst/>
              </a:rPr>
              <a:t>Secure</a:t>
            </a:r>
            <a:r>
              <a:rPr lang="es-ES" dirty="0">
                <a:solidFill>
                  <a:schemeClr val="tx1"/>
                </a:solidFill>
                <a:effectLst/>
              </a:rPr>
              <a:t> Shell (SSH</a:t>
            </a:r>
            <a:r>
              <a:rPr lang="es-ES" dirty="0" smtClean="0">
                <a:solidFill>
                  <a:schemeClr val="tx1"/>
                </a:solidFill>
                <a:effectLst/>
              </a:rPr>
              <a:t>).</a:t>
            </a:r>
          </a:p>
          <a:p>
            <a:pPr marL="36900" indent="0">
              <a:buNone/>
            </a:pPr>
            <a:endParaRPr lang="es-ES" dirty="0">
              <a:solidFill>
                <a:schemeClr val="tx1"/>
              </a:solidFill>
              <a:effectLst/>
            </a:endParaRPr>
          </a:p>
          <a:p>
            <a:pPr marL="36900" indent="0">
              <a:buNone/>
            </a:pPr>
            <a:r>
              <a:rPr lang="es-ES" dirty="0">
                <a:solidFill>
                  <a:schemeClr val="tx1"/>
                </a:solidFill>
                <a:effectLst/>
              </a:rPr>
              <a:t>El protocolo de transferencia de archivos SFTP es independiente del sistema operativo que utilices y del tipo de conexión. Además de la posibilidad de transferir archivos a través de SFTP, también permite visualizar directorios, cambiar el nombre o limitar derechos. SFTP es el sucesor de FTP: la diferencia es una mayor seguridad, como lo revela el añadido "Seguro".</a:t>
            </a:r>
          </a:p>
          <a:p>
            <a:endParaRPr lang="es-MX" dirty="0"/>
          </a:p>
        </p:txBody>
      </p:sp>
      <p:pic>
        <p:nvPicPr>
          <p:cNvPr id="4" name="Imagen 3"/>
          <p:cNvPicPr>
            <a:picLocks noChangeAspect="1"/>
          </p:cNvPicPr>
          <p:nvPr/>
        </p:nvPicPr>
        <p:blipFill>
          <a:blip r:embed="rId2"/>
          <a:stretch>
            <a:fillRect/>
          </a:stretch>
        </p:blipFill>
        <p:spPr>
          <a:xfrm>
            <a:off x="2504513" y="4776787"/>
            <a:ext cx="7172325" cy="2028825"/>
          </a:xfrm>
          <a:prstGeom prst="rect">
            <a:avLst/>
          </a:prstGeom>
        </p:spPr>
      </p:pic>
    </p:spTree>
    <p:extLst>
      <p:ext uri="{BB962C8B-B14F-4D97-AF65-F5344CB8AC3E}">
        <p14:creationId xmlns:p14="http://schemas.microsoft.com/office/powerpoint/2010/main" val="120243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HTTPS</a:t>
            </a:r>
            <a:endParaRPr lang="es-MX" dirty="0"/>
          </a:p>
        </p:txBody>
      </p:sp>
      <p:sp>
        <p:nvSpPr>
          <p:cNvPr id="3" name="Marcador de contenido 2"/>
          <p:cNvSpPr>
            <a:spLocks noGrp="1"/>
          </p:cNvSpPr>
          <p:nvPr>
            <p:ph idx="1"/>
          </p:nvPr>
        </p:nvSpPr>
        <p:spPr/>
        <p:txBody>
          <a:bodyPr/>
          <a:lstStyle/>
          <a:p>
            <a:pPr marL="36900" indent="0">
              <a:buNone/>
            </a:pPr>
            <a:r>
              <a:rPr lang="es-ES" dirty="0">
                <a:solidFill>
                  <a:schemeClr val="tx1"/>
                </a:solidFill>
                <a:effectLst/>
              </a:rPr>
              <a:t>HTTPS (Protocolo </a:t>
            </a:r>
            <a:r>
              <a:rPr lang="es-ES" b="1" dirty="0">
                <a:solidFill>
                  <a:schemeClr val="tx1"/>
                </a:solidFill>
                <a:effectLst/>
              </a:rPr>
              <a:t>Seguro</a:t>
            </a:r>
            <a:r>
              <a:rPr lang="es-ES" dirty="0">
                <a:solidFill>
                  <a:schemeClr val="tx1"/>
                </a:solidFill>
                <a:effectLst/>
              </a:rPr>
              <a:t> de Transferencia Hipertexto) funciona desde el puerto 443 y utiliza un cifrado basado en SSL/TLS con el fin de crear un canal cifrado entre el cliente y el servidor. SSL (</a:t>
            </a:r>
            <a:r>
              <a:rPr lang="es-ES" dirty="0" err="1">
                <a:solidFill>
                  <a:schemeClr val="tx1"/>
                </a:solidFill>
                <a:effectLst/>
              </a:rPr>
              <a:t>Secure</a:t>
            </a:r>
            <a:r>
              <a:rPr lang="es-ES" dirty="0">
                <a:solidFill>
                  <a:schemeClr val="tx1"/>
                </a:solidFill>
                <a:effectLst/>
              </a:rPr>
              <a:t> Sockets </a:t>
            </a:r>
            <a:r>
              <a:rPr lang="es-ES" dirty="0" err="1">
                <a:solidFill>
                  <a:schemeClr val="tx1"/>
                </a:solidFill>
                <a:effectLst/>
              </a:rPr>
              <a:t>Layer</a:t>
            </a:r>
            <a:r>
              <a:rPr lang="es-ES" dirty="0">
                <a:solidFill>
                  <a:schemeClr val="tx1"/>
                </a:solidFill>
                <a:effectLst/>
              </a:rPr>
              <a:t>) y TLS (</a:t>
            </a:r>
            <a:r>
              <a:rPr lang="es-ES" dirty="0" err="1">
                <a:solidFill>
                  <a:schemeClr val="tx1"/>
                </a:solidFill>
                <a:effectLst/>
              </a:rPr>
              <a:t>Transmission</a:t>
            </a:r>
            <a:r>
              <a:rPr lang="es-ES" dirty="0">
                <a:solidFill>
                  <a:schemeClr val="tx1"/>
                </a:solidFill>
                <a:effectLst/>
              </a:rPr>
              <a:t> </a:t>
            </a:r>
            <a:r>
              <a:rPr lang="es-ES" dirty="0" err="1">
                <a:solidFill>
                  <a:schemeClr val="tx1"/>
                </a:solidFill>
                <a:effectLst/>
              </a:rPr>
              <a:t>Layer</a:t>
            </a:r>
            <a:r>
              <a:rPr lang="es-ES" dirty="0">
                <a:solidFill>
                  <a:schemeClr val="tx1"/>
                </a:solidFill>
                <a:effectLst/>
              </a:rPr>
              <a:t> Security) son dos protocolos utilizados para enviar paquetes cifrados a través de Internet.</a:t>
            </a:r>
            <a:endParaRPr lang="es-MX" dirty="0">
              <a:solidFill>
                <a:schemeClr val="tx1"/>
              </a:solidFill>
            </a:endParaRPr>
          </a:p>
        </p:txBody>
      </p:sp>
      <p:pic>
        <p:nvPicPr>
          <p:cNvPr id="4" name="Imagen 3"/>
          <p:cNvPicPr>
            <a:picLocks noChangeAspect="1"/>
          </p:cNvPicPr>
          <p:nvPr/>
        </p:nvPicPr>
        <p:blipFill>
          <a:blip r:embed="rId2"/>
          <a:stretch>
            <a:fillRect/>
          </a:stretch>
        </p:blipFill>
        <p:spPr>
          <a:xfrm>
            <a:off x="3449501" y="3502801"/>
            <a:ext cx="5282350" cy="2288399"/>
          </a:xfrm>
          <a:prstGeom prst="rect">
            <a:avLst/>
          </a:prstGeom>
        </p:spPr>
      </p:pic>
    </p:spTree>
    <p:extLst>
      <p:ext uri="{BB962C8B-B14F-4D97-AF65-F5344CB8AC3E}">
        <p14:creationId xmlns:p14="http://schemas.microsoft.com/office/powerpoint/2010/main" val="204011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SMTPS</a:t>
            </a:r>
            <a:endParaRPr lang="es-MX" dirty="0"/>
          </a:p>
        </p:txBody>
      </p:sp>
      <p:sp>
        <p:nvSpPr>
          <p:cNvPr id="3" name="Marcador de contenido 2"/>
          <p:cNvSpPr>
            <a:spLocks noGrp="1"/>
          </p:cNvSpPr>
          <p:nvPr>
            <p:ph idx="1"/>
          </p:nvPr>
        </p:nvSpPr>
        <p:spPr/>
        <p:txBody>
          <a:bodyPr/>
          <a:lstStyle/>
          <a:p>
            <a:pPr marL="36900" indent="0">
              <a:buNone/>
            </a:pPr>
            <a:r>
              <a:rPr lang="es-MX" dirty="0">
                <a:solidFill>
                  <a:schemeClr val="tx1"/>
                </a:solidFill>
                <a:effectLst/>
              </a:rPr>
              <a:t>“Simple Mail Transfer </a:t>
            </a:r>
            <a:r>
              <a:rPr lang="es-MX" dirty="0" err="1">
                <a:solidFill>
                  <a:schemeClr val="tx1"/>
                </a:solidFill>
                <a:effectLst/>
              </a:rPr>
              <a:t>Protocol</a:t>
            </a:r>
            <a:r>
              <a:rPr lang="es-MX" dirty="0">
                <a:solidFill>
                  <a:schemeClr val="tx1"/>
                </a:solidFill>
                <a:effectLst/>
              </a:rPr>
              <a:t>” o, lo que es lo mismo, “Protocolo para transferencia simple de correo”. </a:t>
            </a:r>
            <a:endParaRPr lang="es-ES" dirty="0" smtClean="0">
              <a:solidFill>
                <a:schemeClr val="tx1"/>
              </a:solidFill>
              <a:effectLst/>
            </a:endParaRPr>
          </a:p>
          <a:p>
            <a:pPr marL="36900" indent="0">
              <a:buNone/>
            </a:pPr>
            <a:r>
              <a:rPr lang="es-ES" dirty="0" smtClean="0">
                <a:solidFill>
                  <a:schemeClr val="tx1"/>
                </a:solidFill>
                <a:effectLst/>
              </a:rPr>
              <a:t>Un</a:t>
            </a:r>
            <a:r>
              <a:rPr lang="es-ES" dirty="0">
                <a:solidFill>
                  <a:schemeClr val="tx1"/>
                </a:solidFill>
                <a:effectLst/>
              </a:rPr>
              <a:t> servidor SMTP es un servidor de correo que se encarga de realizar el envío del mensaje de la forma más eficiente posible, empleando el protocolo SMTP. La ventaja del uso de un servidor SMTP para enviar el correo viene dada de las configuraciones avanzadas que suelen tener para mejorar la seguridad, evitar el envío de SPAM, evitar que el correo enviado se marque como </a:t>
            </a:r>
            <a:r>
              <a:rPr lang="es-ES" dirty="0" smtClean="0">
                <a:solidFill>
                  <a:schemeClr val="tx1"/>
                </a:solidFill>
                <a:effectLst/>
              </a:rPr>
              <a:t>SPAM.</a:t>
            </a:r>
            <a:endParaRPr lang="es-MX" dirty="0">
              <a:solidFill>
                <a:schemeClr val="tx1"/>
              </a:solidFill>
            </a:endParaRPr>
          </a:p>
        </p:txBody>
      </p:sp>
    </p:spTree>
    <p:extLst>
      <p:ext uri="{BB962C8B-B14F-4D97-AF65-F5344CB8AC3E}">
        <p14:creationId xmlns:p14="http://schemas.microsoft.com/office/powerpoint/2010/main" val="190591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IMAPS</a:t>
            </a:r>
            <a:endParaRPr lang="es-MX" dirty="0"/>
          </a:p>
        </p:txBody>
      </p:sp>
      <p:sp>
        <p:nvSpPr>
          <p:cNvPr id="3" name="Marcador de contenido 2"/>
          <p:cNvSpPr>
            <a:spLocks noGrp="1"/>
          </p:cNvSpPr>
          <p:nvPr>
            <p:ph idx="1"/>
          </p:nvPr>
        </p:nvSpPr>
        <p:spPr/>
        <p:txBody>
          <a:bodyPr/>
          <a:lstStyle/>
          <a:p>
            <a:pPr marL="36900" indent="0">
              <a:buNone/>
            </a:pPr>
            <a:r>
              <a:rPr lang="es-ES" dirty="0">
                <a:solidFill>
                  <a:schemeClr val="tx1"/>
                </a:solidFill>
                <a:effectLst>
                  <a:outerShdw blurRad="38100" dist="38100" dir="2700000" algn="tl">
                    <a:srgbClr val="000000">
                      <a:alpha val="43137"/>
                    </a:srgbClr>
                  </a:outerShdw>
                </a:effectLst>
              </a:rPr>
              <a:t>Protocolo utilizado por clientes de email para tener acceso a los mensajes que llegan al servidor de email. A diferencia del POP, utilizando IMAP la conexión entre la computadora local y el servidor de email debe estar siempre activa pues hay una constante interacción entre ambos. Los mensajes se mantienen en el servidor de email, aunque el usuario accede como si estuvieran localmente. Esta opción es útil para las personas que leen sus e-mails en diferentes computadoras</a:t>
            </a:r>
            <a:r>
              <a:rPr lang="es-ES" dirty="0" smtClean="0">
                <a:solidFill>
                  <a:schemeClr val="tx1"/>
                </a:solidFill>
                <a:effectLst>
                  <a:outerShdw blurRad="38100" dist="38100" dir="2700000" algn="tl">
                    <a:srgbClr val="000000">
                      <a:alpha val="43137"/>
                    </a:srgbClr>
                  </a:outerShdw>
                </a:effectLst>
              </a:rPr>
              <a:t>.</a:t>
            </a:r>
            <a:endParaRPr lang="es-ES" dirty="0">
              <a:solidFill>
                <a:schemeClr val="tx1"/>
              </a:solidFill>
              <a:effectLst>
                <a:outerShdw blurRad="38100" dist="38100" dir="2700000" algn="tl">
                  <a:srgbClr val="000000">
                    <a:alpha val="43137"/>
                  </a:srgbClr>
                </a:outerShdw>
              </a:effectLst>
            </a:endParaRPr>
          </a:p>
          <a:p>
            <a:pPr marL="36900" indent="0">
              <a:buNone/>
            </a:pPr>
            <a:r>
              <a:rPr lang="es-ES" dirty="0">
                <a:solidFill>
                  <a:schemeClr val="tx1"/>
                </a:solidFill>
                <a:effectLst>
                  <a:outerShdw blurRad="38100" dist="38100" dir="2700000" algn="tl" rotWithShape="0">
                    <a:srgbClr val="000000">
                      <a:alpha val="43137"/>
                    </a:srgbClr>
                  </a:outerShdw>
                </a:effectLst>
              </a:rPr>
              <a:t/>
            </a:r>
            <a:br>
              <a:rPr lang="es-ES" dirty="0">
                <a:solidFill>
                  <a:schemeClr val="tx1"/>
                </a:solidFill>
                <a:effectLst>
                  <a:outerShdw blurRad="38100" dist="38100" dir="2700000" algn="tl" rotWithShape="0">
                    <a:srgbClr val="000000">
                      <a:alpha val="43137"/>
                    </a:srgbClr>
                  </a:outerShdw>
                </a:effectLst>
              </a:rPr>
            </a:br>
            <a:r>
              <a:rPr lang="es-ES" dirty="0">
                <a:solidFill>
                  <a:schemeClr val="tx1"/>
                </a:solidFill>
                <a:effectLst>
                  <a:outerShdw blurRad="38100" dist="38100" dir="2700000" algn="tl">
                    <a:srgbClr val="000000">
                      <a:alpha val="43137"/>
                    </a:srgbClr>
                  </a:outerShdw>
                </a:effectLst>
              </a:rPr>
              <a:t>Al dejar de existir una conexión a la red se pierde la interacción con el servidor, y puesto que los mensajes se leen como si fuésemos parte del servidor, se pierde la posibilidad de lectura.</a:t>
            </a:r>
          </a:p>
          <a:p>
            <a:pPr marL="36900" indent="0">
              <a:buNone/>
            </a:pPr>
            <a:endParaRPr lang="es-MX" dirty="0"/>
          </a:p>
        </p:txBody>
      </p:sp>
    </p:spTree>
    <p:extLst>
      <p:ext uri="{BB962C8B-B14F-4D97-AF65-F5344CB8AC3E}">
        <p14:creationId xmlns:p14="http://schemas.microsoft.com/office/powerpoint/2010/main" val="1520394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SSH</a:t>
            </a:r>
            <a:endParaRPr lang="es-MX" dirty="0"/>
          </a:p>
        </p:txBody>
      </p:sp>
      <p:sp>
        <p:nvSpPr>
          <p:cNvPr id="3" name="Marcador de contenido 2"/>
          <p:cNvSpPr>
            <a:spLocks noGrp="1"/>
          </p:cNvSpPr>
          <p:nvPr>
            <p:ph idx="1"/>
          </p:nvPr>
        </p:nvSpPr>
        <p:spPr/>
        <p:txBody>
          <a:bodyPr/>
          <a:lstStyle/>
          <a:p>
            <a:pPr marL="36900" indent="0">
              <a:buNone/>
            </a:pPr>
            <a:r>
              <a:rPr lang="es-ES" dirty="0" err="1">
                <a:effectLst/>
              </a:rPr>
              <a:t>Secure</a:t>
            </a:r>
            <a:r>
              <a:rPr lang="es-ES" dirty="0">
                <a:effectLst/>
              </a:rPr>
              <a:t> Shell es un protocolo administrativo que nos permite gestionar y administrar nuestros servidores de forma remota. Este utiliza un sistema criptográfico para asegurarse que todas las comunicaciones entre usuario y servidor estén cifradas, resguardando los datos de la mejor forma posible</a:t>
            </a:r>
            <a:r>
              <a:rPr lang="es-ES" dirty="0" smtClean="0">
                <a:effectLst/>
              </a:rPr>
              <a:t>.</a:t>
            </a:r>
          </a:p>
          <a:p>
            <a:endParaRPr lang="es-ES" dirty="0">
              <a:effectLst/>
            </a:endParaRPr>
          </a:p>
          <a:p>
            <a:pPr marL="36900" indent="0">
              <a:buNone/>
            </a:pPr>
            <a:r>
              <a:rPr lang="es-ES" dirty="0">
                <a:effectLst/>
              </a:rPr>
              <a:t>El </a:t>
            </a:r>
            <a:r>
              <a:rPr lang="es-ES" dirty="0" err="1">
                <a:effectLst/>
              </a:rPr>
              <a:t>Secure</a:t>
            </a:r>
            <a:r>
              <a:rPr lang="es-ES" dirty="0">
                <a:effectLst/>
              </a:rPr>
              <a:t> Shell es muy útil para la gestión y </a:t>
            </a:r>
            <a:r>
              <a:rPr lang="es-ES" u="sng" dirty="0">
                <a:effectLst/>
                <a:hlinkClick r:id="rId2"/>
              </a:rPr>
              <a:t>optimización de servidores virtuales privados</a:t>
            </a:r>
            <a:r>
              <a:rPr lang="es-ES" dirty="0">
                <a:effectLst/>
              </a:rPr>
              <a:t> (VPS). Es por ello que al contratar uno </a:t>
            </a:r>
            <a:r>
              <a:rPr lang="es-ES" u="sng" dirty="0">
                <a:effectLst/>
                <a:hlinkClick r:id="rId2"/>
              </a:rPr>
              <a:t>servicio de alojamiento VPS</a:t>
            </a:r>
            <a:r>
              <a:rPr lang="es-ES" dirty="0">
                <a:effectLst/>
              </a:rPr>
              <a:t> vamos a tener que aprender a utilizarlo. SSH está disponible en las principales plataformas como lo son Windows, Linux y </a:t>
            </a:r>
            <a:r>
              <a:rPr lang="es-ES" dirty="0" err="1">
                <a:effectLst/>
              </a:rPr>
              <a:t>MacOS</a:t>
            </a:r>
            <a:r>
              <a:rPr lang="es-ES" dirty="0">
                <a:effectLst/>
              </a:rPr>
              <a:t>. En las dos últimas mencionadas podemos acceder desde la ventana del dispositivo, mientras que para operar en Windows necesitaremos un cliente SSH como </a:t>
            </a:r>
            <a:r>
              <a:rPr lang="es-ES" dirty="0" err="1">
                <a:effectLst/>
              </a:rPr>
              <a:t>PuTTY</a:t>
            </a:r>
            <a:endParaRPr lang="es-ES" dirty="0">
              <a:effectLst/>
            </a:endParaRPr>
          </a:p>
          <a:p>
            <a:pPr marL="36900" indent="0">
              <a:buNone/>
            </a:pPr>
            <a:endParaRPr lang="es-MX" dirty="0"/>
          </a:p>
        </p:txBody>
      </p:sp>
    </p:spTree>
    <p:extLst>
      <p:ext uri="{BB962C8B-B14F-4D97-AF65-F5344CB8AC3E}">
        <p14:creationId xmlns:p14="http://schemas.microsoft.com/office/powerpoint/2010/main" val="150429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SET</a:t>
            </a:r>
            <a:endParaRPr lang="es-MX" dirty="0"/>
          </a:p>
        </p:txBody>
      </p:sp>
      <p:sp>
        <p:nvSpPr>
          <p:cNvPr id="3" name="Marcador de contenido 2"/>
          <p:cNvSpPr>
            <a:spLocks noGrp="1"/>
          </p:cNvSpPr>
          <p:nvPr>
            <p:ph idx="1"/>
          </p:nvPr>
        </p:nvSpPr>
        <p:spPr/>
        <p:txBody>
          <a:bodyPr/>
          <a:lstStyle/>
          <a:p>
            <a:pPr marL="36900" indent="0">
              <a:buNone/>
            </a:pPr>
            <a:r>
              <a:rPr lang="es-ES" b="1" dirty="0">
                <a:effectLst/>
              </a:rPr>
              <a:t>SET</a:t>
            </a:r>
            <a:r>
              <a:rPr lang="es-ES" dirty="0">
                <a:effectLst/>
              </a:rPr>
              <a:t> (acrónimo de </a:t>
            </a:r>
            <a:r>
              <a:rPr lang="es-ES" b="1" dirty="0" err="1">
                <a:effectLst/>
              </a:rPr>
              <a:t>Secure</a:t>
            </a:r>
            <a:r>
              <a:rPr lang="es-ES" b="1" dirty="0">
                <a:effectLst/>
              </a:rPr>
              <a:t> </a:t>
            </a:r>
            <a:r>
              <a:rPr lang="es-ES" b="1" dirty="0" err="1">
                <a:effectLst/>
              </a:rPr>
              <a:t>Electronic</a:t>
            </a:r>
            <a:r>
              <a:rPr lang="es-ES" b="1" dirty="0">
                <a:effectLst/>
              </a:rPr>
              <a:t> </a:t>
            </a:r>
            <a:r>
              <a:rPr lang="es-ES" b="1" dirty="0" err="1">
                <a:effectLst/>
              </a:rPr>
              <a:t>Transaction</a:t>
            </a:r>
            <a:r>
              <a:rPr lang="es-ES" dirty="0">
                <a:effectLst/>
              </a:rPr>
              <a:t>) es un protocolo que ofrece paquetes de datos para todas las transacciones y cada transacción es autentificada con una firma digital.</a:t>
            </a:r>
            <a:r>
              <a:rPr lang="es-ES" dirty="0"/>
              <a:t/>
            </a:r>
            <a:br>
              <a:rPr lang="es-ES" dirty="0"/>
            </a:br>
            <a:r>
              <a:rPr lang="es-ES" dirty="0">
                <a:effectLst/>
              </a:rPr>
              <a:t>Esta normativa apareció con el auge de las páginas que venden directamente sus productos  y servicios a través de la red.</a:t>
            </a:r>
            <a:endParaRPr lang="es-MX" dirty="0"/>
          </a:p>
        </p:txBody>
      </p:sp>
    </p:spTree>
    <p:extLst>
      <p:ext uri="{BB962C8B-B14F-4D97-AF65-F5344CB8AC3E}">
        <p14:creationId xmlns:p14="http://schemas.microsoft.com/office/powerpoint/2010/main" val="168136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SSL</a:t>
            </a:r>
            <a:endParaRPr lang="es-MX" dirty="0"/>
          </a:p>
        </p:txBody>
      </p:sp>
      <p:sp>
        <p:nvSpPr>
          <p:cNvPr id="3" name="Marcador de contenido 2"/>
          <p:cNvSpPr>
            <a:spLocks noGrp="1"/>
          </p:cNvSpPr>
          <p:nvPr>
            <p:ph idx="1"/>
          </p:nvPr>
        </p:nvSpPr>
        <p:spPr/>
        <p:txBody>
          <a:bodyPr/>
          <a:lstStyle/>
          <a:p>
            <a:pPr marL="36900" indent="0">
              <a:buNone/>
            </a:pPr>
            <a:r>
              <a:rPr lang="es-ES" dirty="0">
                <a:effectLst/>
              </a:rPr>
              <a:t>SSL: </a:t>
            </a:r>
            <a:r>
              <a:rPr lang="es-ES" dirty="0" err="1">
                <a:effectLst/>
              </a:rPr>
              <a:t>Secure</a:t>
            </a:r>
            <a:r>
              <a:rPr lang="es-ES" dirty="0">
                <a:effectLst/>
              </a:rPr>
              <a:t> Sockets </a:t>
            </a:r>
            <a:r>
              <a:rPr lang="es-ES" dirty="0" err="1" smtClean="0">
                <a:effectLst/>
              </a:rPr>
              <a:t>Layer</a:t>
            </a:r>
            <a:endParaRPr lang="es-ES" dirty="0" smtClean="0">
              <a:effectLst/>
            </a:endParaRPr>
          </a:p>
          <a:p>
            <a:pPr marL="36900" indent="0">
              <a:buNone/>
            </a:pPr>
            <a:endParaRPr lang="es-ES" dirty="0">
              <a:effectLst/>
            </a:endParaRPr>
          </a:p>
          <a:p>
            <a:pPr marL="36900" indent="0">
              <a:buNone/>
            </a:pPr>
            <a:r>
              <a:rPr lang="es-ES" dirty="0">
                <a:effectLst/>
              </a:rPr>
              <a:t>SSL es una tecnología estandarizada que permite cifrar el tráfico de datos entre un navegador web y un sitio web (o entre dos servidores web), protegiendo así la conexión. Esto impide que un hacker pueda ver o interceptar la información que se transmite de un punto a otro, y que puede incluir datos personales o financieros.</a:t>
            </a:r>
          </a:p>
          <a:p>
            <a:pPr marL="36900" indent="0">
              <a:buNone/>
            </a:pPr>
            <a:endParaRPr lang="es-MX" dirty="0"/>
          </a:p>
        </p:txBody>
      </p:sp>
    </p:spTree>
    <p:extLst>
      <p:ext uri="{BB962C8B-B14F-4D97-AF65-F5344CB8AC3E}">
        <p14:creationId xmlns:p14="http://schemas.microsoft.com/office/powerpoint/2010/main" val="1665966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99</TotalTime>
  <Words>327</Words>
  <Application>Microsoft Office PowerPoint</Application>
  <PresentationFormat>Panorámica</PresentationFormat>
  <Paragraphs>27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Calisto MT</vt:lpstr>
      <vt:lpstr>Trebuchet MS</vt:lpstr>
      <vt:lpstr>Wingdings 2</vt:lpstr>
      <vt:lpstr>Pizarra</vt:lpstr>
      <vt:lpstr>Seguridad en la transmisión</vt:lpstr>
      <vt:lpstr>SCP</vt:lpstr>
      <vt:lpstr>SFTP</vt:lpstr>
      <vt:lpstr>HTTPS</vt:lpstr>
      <vt:lpstr>SMTPS</vt:lpstr>
      <vt:lpstr>IMAPS</vt:lpstr>
      <vt:lpstr>SSH</vt:lpstr>
      <vt:lpstr>SET</vt:lpstr>
      <vt:lpstr>SSL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en la transmisión</dc:title>
  <dc:creator>AndroidX</dc:creator>
  <cp:lastModifiedBy>AndroidX</cp:lastModifiedBy>
  <cp:revision>6</cp:revision>
  <dcterms:created xsi:type="dcterms:W3CDTF">2020-05-13T08:10:01Z</dcterms:created>
  <dcterms:modified xsi:type="dcterms:W3CDTF">2020-05-13T17:56:08Z</dcterms:modified>
</cp:coreProperties>
</file>