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6" r:id="rId11"/>
    <p:sldId id="267" r:id="rId12"/>
    <p:sldId id="265"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61C7D6A5-E576-42BE-8AEE-DD26A54DEF0E}" type="datetimeFigureOut">
              <a:rPr lang="es-MX" smtClean="0"/>
              <a:t>06/05/2021</a:t>
            </a:fld>
            <a:endParaRPr lang="es-MX"/>
          </a:p>
        </p:txBody>
      </p:sp>
      <p:sp>
        <p:nvSpPr>
          <p:cNvPr id="5" name="Footer Placeholder 4"/>
          <p:cNvSpPr>
            <a:spLocks noGrp="1"/>
          </p:cNvSpPr>
          <p:nvPr>
            <p:ph type="ftr" sz="quarter" idx="11"/>
          </p:nvPr>
        </p:nvSpPr>
        <p:spPr>
          <a:xfrm>
            <a:off x="5332412" y="5883275"/>
            <a:ext cx="4324044" cy="365125"/>
          </a:xfrm>
        </p:spPr>
        <p:txBody>
          <a:bodyPr/>
          <a:lstStyle/>
          <a:p>
            <a:endParaRPr lang="es-MX"/>
          </a:p>
        </p:txBody>
      </p:sp>
      <p:sp>
        <p:nvSpPr>
          <p:cNvPr id="6" name="Slide Number Placeholder 5"/>
          <p:cNvSpPr>
            <a:spLocks noGrp="1"/>
          </p:cNvSpPr>
          <p:nvPr>
            <p:ph type="sldNum" sz="quarter" idx="12"/>
          </p:nvPr>
        </p:nvSpPr>
        <p:spPr/>
        <p:txBody>
          <a:bodyPr/>
          <a:lstStyle/>
          <a:p>
            <a:fld id="{41DECC5D-4ED0-41D5-BF28-BC2B3D542C19}" type="slidenum">
              <a:rPr lang="es-MX" smtClean="0"/>
              <a:t>‹Nº›</a:t>
            </a:fld>
            <a:endParaRPr lang="es-MX"/>
          </a:p>
        </p:txBody>
      </p:sp>
    </p:spTree>
    <p:extLst>
      <p:ext uri="{BB962C8B-B14F-4D97-AF65-F5344CB8AC3E}">
        <p14:creationId xmlns:p14="http://schemas.microsoft.com/office/powerpoint/2010/main" val="937212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1C7D6A5-E576-42BE-8AEE-DD26A54DEF0E}" type="datetimeFigureOut">
              <a:rPr lang="es-MX" smtClean="0"/>
              <a:t>06/05/2021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1DECC5D-4ED0-41D5-BF28-BC2B3D542C19}" type="slidenum">
              <a:rPr lang="es-MX" smtClean="0"/>
              <a:t>‹Nº›</a:t>
            </a:fld>
            <a:endParaRPr lang="es-MX"/>
          </a:p>
        </p:txBody>
      </p:sp>
    </p:spTree>
    <p:extLst>
      <p:ext uri="{BB962C8B-B14F-4D97-AF65-F5344CB8AC3E}">
        <p14:creationId xmlns:p14="http://schemas.microsoft.com/office/powerpoint/2010/main" val="4032541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1C7D6A5-E576-42BE-8AEE-DD26A54DEF0E}" type="datetimeFigureOut">
              <a:rPr lang="es-MX" smtClean="0"/>
              <a:t>06/05/2021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1DECC5D-4ED0-41D5-BF28-BC2B3D542C19}" type="slidenum">
              <a:rPr lang="es-MX" smtClean="0"/>
              <a:t>‹Nº›</a:t>
            </a:fld>
            <a:endParaRPr lang="es-MX"/>
          </a:p>
        </p:txBody>
      </p:sp>
    </p:spTree>
    <p:extLst>
      <p:ext uri="{BB962C8B-B14F-4D97-AF65-F5344CB8AC3E}">
        <p14:creationId xmlns:p14="http://schemas.microsoft.com/office/powerpoint/2010/main" val="2167608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1C7D6A5-E576-42BE-8AEE-DD26A54DEF0E}" type="datetimeFigureOut">
              <a:rPr lang="es-MX" smtClean="0"/>
              <a:t>06/05/2021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1DECC5D-4ED0-41D5-BF28-BC2B3D542C19}" type="slidenum">
              <a:rPr lang="es-MX" smtClean="0"/>
              <a:t>‹Nº›</a:t>
            </a:fld>
            <a:endParaRPr lang="es-MX"/>
          </a:p>
        </p:txBody>
      </p:sp>
    </p:spTree>
    <p:extLst>
      <p:ext uri="{BB962C8B-B14F-4D97-AF65-F5344CB8AC3E}">
        <p14:creationId xmlns:p14="http://schemas.microsoft.com/office/powerpoint/2010/main" val="3393306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1C7D6A5-E576-42BE-8AEE-DD26A54DEF0E}" type="datetimeFigureOut">
              <a:rPr lang="es-MX" smtClean="0"/>
              <a:t>06/05/2021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1DECC5D-4ED0-41D5-BF28-BC2B3D542C19}" type="slidenum">
              <a:rPr lang="es-MX" smtClean="0"/>
              <a:t>‹Nº›</a:t>
            </a:fld>
            <a:endParaRPr lang="es-MX"/>
          </a:p>
        </p:txBody>
      </p:sp>
    </p:spTree>
    <p:extLst>
      <p:ext uri="{BB962C8B-B14F-4D97-AF65-F5344CB8AC3E}">
        <p14:creationId xmlns:p14="http://schemas.microsoft.com/office/powerpoint/2010/main" val="3433264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1C7D6A5-E576-42BE-8AEE-DD26A54DEF0E}" type="datetimeFigureOut">
              <a:rPr lang="es-MX" smtClean="0"/>
              <a:t>06/05/2021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1DECC5D-4ED0-41D5-BF28-BC2B3D542C19}" type="slidenum">
              <a:rPr lang="es-MX" smtClean="0"/>
              <a:t>‹Nº›</a:t>
            </a:fld>
            <a:endParaRPr lang="es-MX"/>
          </a:p>
        </p:txBody>
      </p:sp>
    </p:spTree>
    <p:extLst>
      <p:ext uri="{BB962C8B-B14F-4D97-AF65-F5344CB8AC3E}">
        <p14:creationId xmlns:p14="http://schemas.microsoft.com/office/powerpoint/2010/main" val="2663449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1C7D6A5-E576-42BE-8AEE-DD26A54DEF0E}" type="datetimeFigureOut">
              <a:rPr lang="es-MX" smtClean="0"/>
              <a:t>06/05/2021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1DECC5D-4ED0-41D5-BF28-BC2B3D542C19}" type="slidenum">
              <a:rPr lang="es-MX" smtClean="0"/>
              <a:t>‹Nº›</a:t>
            </a:fld>
            <a:endParaRPr lang="es-MX"/>
          </a:p>
        </p:txBody>
      </p:sp>
    </p:spTree>
    <p:extLst>
      <p:ext uri="{BB962C8B-B14F-4D97-AF65-F5344CB8AC3E}">
        <p14:creationId xmlns:p14="http://schemas.microsoft.com/office/powerpoint/2010/main" val="3442194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1C7D6A5-E576-42BE-8AEE-DD26A54DEF0E}" type="datetimeFigureOut">
              <a:rPr lang="es-MX" smtClean="0"/>
              <a:t>06/05/2021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1DECC5D-4ED0-41D5-BF28-BC2B3D542C19}" type="slidenum">
              <a:rPr lang="es-MX" smtClean="0"/>
              <a:t>‹Nº›</a:t>
            </a:fld>
            <a:endParaRPr lang="es-MX"/>
          </a:p>
        </p:txBody>
      </p:sp>
    </p:spTree>
    <p:extLst>
      <p:ext uri="{BB962C8B-B14F-4D97-AF65-F5344CB8AC3E}">
        <p14:creationId xmlns:p14="http://schemas.microsoft.com/office/powerpoint/2010/main" val="2094741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1C7D6A5-E576-42BE-8AEE-DD26A54DEF0E}" type="datetimeFigureOut">
              <a:rPr lang="es-MX" smtClean="0"/>
              <a:t>06/05/2021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1DECC5D-4ED0-41D5-BF28-BC2B3D542C19}" type="slidenum">
              <a:rPr lang="es-MX" smtClean="0"/>
              <a:t>‹Nº›</a:t>
            </a:fld>
            <a:endParaRPr lang="es-MX"/>
          </a:p>
        </p:txBody>
      </p:sp>
    </p:spTree>
    <p:extLst>
      <p:ext uri="{BB962C8B-B14F-4D97-AF65-F5344CB8AC3E}">
        <p14:creationId xmlns:p14="http://schemas.microsoft.com/office/powerpoint/2010/main" val="1803780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1C7D6A5-E576-42BE-8AEE-DD26A54DEF0E}" type="datetimeFigureOut">
              <a:rPr lang="es-MX" smtClean="0"/>
              <a:t>06/05/2021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10951856" y="5867131"/>
            <a:ext cx="551167" cy="365125"/>
          </a:xfrm>
        </p:spPr>
        <p:txBody>
          <a:bodyPr/>
          <a:lstStyle/>
          <a:p>
            <a:fld id="{41DECC5D-4ED0-41D5-BF28-BC2B3D542C19}" type="slidenum">
              <a:rPr lang="es-MX" smtClean="0"/>
              <a:t>‹Nº›</a:t>
            </a:fld>
            <a:endParaRPr lang="es-MX"/>
          </a:p>
        </p:txBody>
      </p:sp>
    </p:spTree>
    <p:extLst>
      <p:ext uri="{BB962C8B-B14F-4D97-AF65-F5344CB8AC3E}">
        <p14:creationId xmlns:p14="http://schemas.microsoft.com/office/powerpoint/2010/main" val="1601337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1C7D6A5-E576-42BE-8AEE-DD26A54DEF0E}" type="datetimeFigureOut">
              <a:rPr lang="es-MX" smtClean="0"/>
              <a:t>06/05/2021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1DECC5D-4ED0-41D5-BF28-BC2B3D542C19}" type="slidenum">
              <a:rPr lang="es-MX" smtClean="0"/>
              <a:t>‹Nº›</a:t>
            </a:fld>
            <a:endParaRPr lang="es-MX"/>
          </a:p>
        </p:txBody>
      </p:sp>
    </p:spTree>
    <p:extLst>
      <p:ext uri="{BB962C8B-B14F-4D97-AF65-F5344CB8AC3E}">
        <p14:creationId xmlns:p14="http://schemas.microsoft.com/office/powerpoint/2010/main" val="34944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1C7D6A5-E576-42BE-8AEE-DD26A54DEF0E}" type="datetimeFigureOut">
              <a:rPr lang="es-MX" smtClean="0"/>
              <a:t>06/05/2021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1DECC5D-4ED0-41D5-BF28-BC2B3D542C19}" type="slidenum">
              <a:rPr lang="es-MX" smtClean="0"/>
              <a:t>‹Nº›</a:t>
            </a:fld>
            <a:endParaRPr lang="es-MX"/>
          </a:p>
        </p:txBody>
      </p:sp>
    </p:spTree>
    <p:extLst>
      <p:ext uri="{BB962C8B-B14F-4D97-AF65-F5344CB8AC3E}">
        <p14:creationId xmlns:p14="http://schemas.microsoft.com/office/powerpoint/2010/main" val="854369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1C7D6A5-E576-42BE-8AEE-DD26A54DEF0E}" type="datetimeFigureOut">
              <a:rPr lang="es-MX" smtClean="0"/>
              <a:t>06/05/2021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1DECC5D-4ED0-41D5-BF28-BC2B3D542C19}" type="slidenum">
              <a:rPr lang="es-MX" smtClean="0"/>
              <a:t>‹Nº›</a:t>
            </a:fld>
            <a:endParaRPr lang="es-MX"/>
          </a:p>
        </p:txBody>
      </p:sp>
    </p:spTree>
    <p:extLst>
      <p:ext uri="{BB962C8B-B14F-4D97-AF65-F5344CB8AC3E}">
        <p14:creationId xmlns:p14="http://schemas.microsoft.com/office/powerpoint/2010/main" val="3249492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1C7D6A5-E576-42BE-8AEE-DD26A54DEF0E}" type="datetimeFigureOut">
              <a:rPr lang="es-MX" smtClean="0"/>
              <a:t>06/05/2021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1DECC5D-4ED0-41D5-BF28-BC2B3D542C19}" type="slidenum">
              <a:rPr lang="es-MX" smtClean="0"/>
              <a:t>‹Nº›</a:t>
            </a:fld>
            <a:endParaRPr lang="es-MX"/>
          </a:p>
        </p:txBody>
      </p:sp>
    </p:spTree>
    <p:extLst>
      <p:ext uri="{BB962C8B-B14F-4D97-AF65-F5344CB8AC3E}">
        <p14:creationId xmlns:p14="http://schemas.microsoft.com/office/powerpoint/2010/main" val="3440443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C7D6A5-E576-42BE-8AEE-DD26A54DEF0E}" type="datetimeFigureOut">
              <a:rPr lang="es-MX" smtClean="0"/>
              <a:t>06/05/2021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41DECC5D-4ED0-41D5-BF28-BC2B3D542C19}" type="slidenum">
              <a:rPr lang="es-MX" smtClean="0"/>
              <a:t>‹Nº›</a:t>
            </a:fld>
            <a:endParaRPr lang="es-MX"/>
          </a:p>
        </p:txBody>
      </p:sp>
    </p:spTree>
    <p:extLst>
      <p:ext uri="{BB962C8B-B14F-4D97-AF65-F5344CB8AC3E}">
        <p14:creationId xmlns:p14="http://schemas.microsoft.com/office/powerpoint/2010/main" val="417476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1C7D6A5-E576-42BE-8AEE-DD26A54DEF0E}" type="datetimeFigureOut">
              <a:rPr lang="es-MX" smtClean="0"/>
              <a:t>06/05/2021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1DECC5D-4ED0-41D5-BF28-BC2B3D542C19}" type="slidenum">
              <a:rPr lang="es-MX" smtClean="0"/>
              <a:t>‹Nº›</a:t>
            </a:fld>
            <a:endParaRPr lang="es-MX"/>
          </a:p>
        </p:txBody>
      </p:sp>
    </p:spTree>
    <p:extLst>
      <p:ext uri="{BB962C8B-B14F-4D97-AF65-F5344CB8AC3E}">
        <p14:creationId xmlns:p14="http://schemas.microsoft.com/office/powerpoint/2010/main" val="4208822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1C7D6A5-E576-42BE-8AEE-DD26A54DEF0E}" type="datetimeFigureOut">
              <a:rPr lang="es-MX" smtClean="0"/>
              <a:t>06/05/2021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1DECC5D-4ED0-41D5-BF28-BC2B3D542C19}" type="slidenum">
              <a:rPr lang="es-MX" smtClean="0"/>
              <a:t>‹Nº›</a:t>
            </a:fld>
            <a:endParaRPr lang="es-MX"/>
          </a:p>
        </p:txBody>
      </p:sp>
    </p:spTree>
    <p:extLst>
      <p:ext uri="{BB962C8B-B14F-4D97-AF65-F5344CB8AC3E}">
        <p14:creationId xmlns:p14="http://schemas.microsoft.com/office/powerpoint/2010/main" val="3824149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C7D6A5-E576-42BE-8AEE-DD26A54DEF0E}" type="datetimeFigureOut">
              <a:rPr lang="es-MX" smtClean="0"/>
              <a:t>06/05/2021</a:t>
            </a:fld>
            <a:endParaRPr lang="es-MX"/>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DECC5D-4ED0-41D5-BF28-BC2B3D542C19}" type="slidenum">
              <a:rPr lang="es-MX" smtClean="0"/>
              <a:t>‹Nº›</a:t>
            </a:fld>
            <a:endParaRPr lang="es-MX"/>
          </a:p>
        </p:txBody>
      </p:sp>
    </p:spTree>
    <p:extLst>
      <p:ext uri="{BB962C8B-B14F-4D97-AF65-F5344CB8AC3E}">
        <p14:creationId xmlns:p14="http://schemas.microsoft.com/office/powerpoint/2010/main" val="10428731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Manejo de sesiones</a:t>
            </a:r>
            <a:endParaRPr lang="es-MX" dirty="0"/>
          </a:p>
        </p:txBody>
      </p:sp>
      <p:sp>
        <p:nvSpPr>
          <p:cNvPr id="3" name="Subtítulo 2"/>
          <p:cNvSpPr>
            <a:spLocks noGrp="1"/>
          </p:cNvSpPr>
          <p:nvPr>
            <p:ph type="subTitle" idx="1"/>
          </p:nvPr>
        </p:nvSpPr>
        <p:spPr/>
        <p:txBody>
          <a:bodyPr/>
          <a:lstStyle/>
          <a:p>
            <a:r>
              <a:rPr lang="es-ES" dirty="0" smtClean="0"/>
              <a:t>ITIC. Hugo </a:t>
            </a:r>
            <a:r>
              <a:rPr lang="es-ES" dirty="0" err="1" smtClean="0"/>
              <a:t>Eden</a:t>
            </a:r>
            <a:r>
              <a:rPr lang="es-ES" dirty="0" smtClean="0"/>
              <a:t> </a:t>
            </a:r>
            <a:r>
              <a:rPr lang="es-ES" dirty="0" err="1" smtClean="0"/>
              <a:t>Moroyoqui</a:t>
            </a:r>
            <a:r>
              <a:rPr lang="es-ES" dirty="0" smtClean="0"/>
              <a:t> Alvarado</a:t>
            </a:r>
            <a:endParaRPr lang="es-MX" dirty="0"/>
          </a:p>
        </p:txBody>
      </p:sp>
    </p:spTree>
    <p:extLst>
      <p:ext uri="{BB962C8B-B14F-4D97-AF65-F5344CB8AC3E}">
        <p14:creationId xmlns:p14="http://schemas.microsoft.com/office/powerpoint/2010/main" val="3349101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t>Ataque por inyección SQL</a:t>
            </a:r>
            <a:r>
              <a:rPr lang="es-ES" b="1" dirty="0"/>
              <a:t/>
            </a:r>
            <a:br>
              <a:rPr lang="es-ES" b="1" dirty="0"/>
            </a:br>
            <a:endParaRPr lang="es-MX" dirty="0"/>
          </a:p>
        </p:txBody>
      </p:sp>
      <p:sp>
        <p:nvSpPr>
          <p:cNvPr id="3" name="Marcador de contenido 2"/>
          <p:cNvSpPr>
            <a:spLocks noGrp="1"/>
          </p:cNvSpPr>
          <p:nvPr>
            <p:ph idx="1"/>
          </p:nvPr>
        </p:nvSpPr>
        <p:spPr/>
        <p:txBody>
          <a:bodyPr>
            <a:normAutofit/>
          </a:bodyPr>
          <a:lstStyle/>
          <a:p>
            <a:pPr marL="0" indent="0">
              <a:buNone/>
            </a:pPr>
            <a:r>
              <a:rPr lang="es-ES" dirty="0"/>
              <a:t>Los </a:t>
            </a:r>
            <a:r>
              <a:rPr lang="es-ES" b="1" dirty="0"/>
              <a:t>ataques de inyección</a:t>
            </a:r>
            <a:r>
              <a:rPr lang="es-ES" dirty="0"/>
              <a:t>, más específicamente sqli </a:t>
            </a:r>
            <a:r>
              <a:rPr lang="es-ES" dirty="0" smtClean="0"/>
              <a:t>(</a:t>
            </a:r>
            <a:r>
              <a:rPr lang="es-ES" dirty="0" smtClean="0"/>
              <a:t>Structured</a:t>
            </a:r>
            <a:r>
              <a:rPr lang="es-ES" dirty="0"/>
              <a:t> </a:t>
            </a:r>
            <a:r>
              <a:rPr lang="es-ES" dirty="0" smtClean="0"/>
              <a:t>Query</a:t>
            </a:r>
            <a:r>
              <a:rPr lang="es-ES" dirty="0"/>
              <a:t> </a:t>
            </a:r>
            <a:r>
              <a:rPr lang="es-ES" dirty="0" smtClean="0"/>
              <a:t>Language</a:t>
            </a:r>
            <a:r>
              <a:rPr lang="es-ES" dirty="0" smtClean="0"/>
              <a:t> Injection) </a:t>
            </a:r>
            <a:r>
              <a:rPr lang="es-ES" dirty="0"/>
              <a:t>es una técnica para modificar una cadena de consulta de base de datos mediante la </a:t>
            </a:r>
            <a:r>
              <a:rPr lang="es-ES" b="1" dirty="0"/>
              <a:t>inyección de código en la consulta</a:t>
            </a:r>
            <a:r>
              <a:rPr lang="es-ES" dirty="0"/>
              <a:t>. El </a:t>
            </a:r>
            <a:r>
              <a:rPr lang="es-ES" b="1" dirty="0"/>
              <a:t>SQLI</a:t>
            </a:r>
            <a:r>
              <a:rPr lang="es-ES" dirty="0"/>
              <a:t> explota una posible vulnerabilidad donde las consultas se pueden ejecutar con los datos validados.</a:t>
            </a:r>
            <a:endParaRPr lang="es-MX" dirty="0"/>
          </a:p>
        </p:txBody>
      </p:sp>
      <p:pic>
        <p:nvPicPr>
          <p:cNvPr id="4" name="Imagen 3"/>
          <p:cNvPicPr>
            <a:picLocks noChangeAspect="1"/>
          </p:cNvPicPr>
          <p:nvPr/>
        </p:nvPicPr>
        <p:blipFill>
          <a:blip r:embed="rId2"/>
          <a:stretch>
            <a:fillRect/>
          </a:stretch>
        </p:blipFill>
        <p:spPr>
          <a:xfrm>
            <a:off x="8570504" y="5089572"/>
            <a:ext cx="2932519" cy="1403256"/>
          </a:xfrm>
          <a:prstGeom prst="rect">
            <a:avLst/>
          </a:prstGeom>
        </p:spPr>
      </p:pic>
    </p:spTree>
    <p:extLst>
      <p:ext uri="{BB962C8B-B14F-4D97-AF65-F5344CB8AC3E}">
        <p14:creationId xmlns:p14="http://schemas.microsoft.com/office/powerpoint/2010/main" val="310858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t>Medidas</a:t>
            </a:r>
            <a:r>
              <a:rPr lang="es-ES" b="1" dirty="0"/>
              <a:t/>
            </a:r>
            <a:br>
              <a:rPr lang="es-ES" b="1" dirty="0"/>
            </a:br>
            <a:endParaRPr lang="es-MX" dirty="0"/>
          </a:p>
        </p:txBody>
      </p:sp>
      <p:sp>
        <p:nvSpPr>
          <p:cNvPr id="3" name="Marcador de contenido 2"/>
          <p:cNvSpPr>
            <a:spLocks noGrp="1"/>
          </p:cNvSpPr>
          <p:nvPr>
            <p:ph idx="1"/>
          </p:nvPr>
        </p:nvSpPr>
        <p:spPr/>
        <p:txBody>
          <a:bodyPr>
            <a:normAutofit/>
          </a:bodyPr>
          <a:lstStyle/>
          <a:p>
            <a:r>
              <a:rPr lang="es-ES" dirty="0" smtClean="0"/>
              <a:t>No permitir caracteres especiales en los formularios.</a:t>
            </a:r>
          </a:p>
          <a:p>
            <a:r>
              <a:rPr lang="es-ES" dirty="0" smtClean="0"/>
              <a:t>Utilizar tecnologías modernas </a:t>
            </a:r>
            <a:r>
              <a:rPr lang="es-ES" smtClean="0"/>
              <a:t>de conexión.</a:t>
            </a:r>
            <a:endParaRPr lang="es-ES" dirty="0" smtClean="0"/>
          </a:p>
          <a:p>
            <a:r>
              <a:rPr lang="es-ES" dirty="0"/>
              <a:t>Delimitar los valores de las </a:t>
            </a:r>
            <a:r>
              <a:rPr lang="es-ES" dirty="0" smtClean="0"/>
              <a:t>consultas.</a:t>
            </a:r>
          </a:p>
          <a:p>
            <a:r>
              <a:rPr lang="es-ES" dirty="0"/>
              <a:t>Asignar mínimos privilegios al usuario que conectará con la base de </a:t>
            </a:r>
            <a:r>
              <a:rPr lang="es-ES" dirty="0" smtClean="0"/>
              <a:t>datos.</a:t>
            </a:r>
          </a:p>
          <a:p>
            <a:endParaRPr lang="es-MX" dirty="0"/>
          </a:p>
        </p:txBody>
      </p:sp>
    </p:spTree>
    <p:extLst>
      <p:ext uri="{BB962C8B-B14F-4D97-AF65-F5344CB8AC3E}">
        <p14:creationId xmlns:p14="http://schemas.microsoft.com/office/powerpoint/2010/main" val="2150920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t>Referencias</a:t>
            </a:r>
            <a:r>
              <a:rPr lang="es-ES" b="1" dirty="0"/>
              <a:t/>
            </a:r>
            <a:br>
              <a:rPr lang="es-ES" b="1" dirty="0"/>
            </a:br>
            <a:endParaRPr lang="es-MX" dirty="0"/>
          </a:p>
        </p:txBody>
      </p:sp>
      <p:sp>
        <p:nvSpPr>
          <p:cNvPr id="3" name="Marcador de contenido 2"/>
          <p:cNvSpPr>
            <a:spLocks noGrp="1"/>
          </p:cNvSpPr>
          <p:nvPr>
            <p:ph idx="1"/>
          </p:nvPr>
        </p:nvSpPr>
        <p:spPr/>
        <p:txBody>
          <a:bodyPr>
            <a:normAutofit/>
          </a:bodyPr>
          <a:lstStyle/>
          <a:p>
            <a:r>
              <a:rPr lang="es-ES" dirty="0"/>
              <a:t>http://www.juntadeandalucia.es/servicios/madeja/sites/default/files/historico/1.3.0/contenido-libro-pautas-65.html</a:t>
            </a:r>
          </a:p>
        </p:txBody>
      </p:sp>
    </p:spTree>
    <p:extLst>
      <p:ext uri="{BB962C8B-B14F-4D97-AF65-F5344CB8AC3E}">
        <p14:creationId xmlns:p14="http://schemas.microsoft.com/office/powerpoint/2010/main" val="1422878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Objetivos</a:t>
            </a:r>
            <a:endParaRPr lang="es-MX" b="1" dirty="0"/>
          </a:p>
        </p:txBody>
      </p:sp>
      <p:sp>
        <p:nvSpPr>
          <p:cNvPr id="3" name="Marcador de contenido 2"/>
          <p:cNvSpPr>
            <a:spLocks noGrp="1"/>
          </p:cNvSpPr>
          <p:nvPr>
            <p:ph idx="1"/>
          </p:nvPr>
        </p:nvSpPr>
        <p:spPr/>
        <p:txBody>
          <a:bodyPr>
            <a:normAutofit/>
          </a:bodyPr>
          <a:lstStyle/>
          <a:p>
            <a:r>
              <a:rPr lang="es-ES" b="1" dirty="0"/>
              <a:t>El manejo de la sesión es uno de los aspectos críticos de la seguridad WEB. Los objetivos principales son:</a:t>
            </a:r>
          </a:p>
          <a:p>
            <a:r>
              <a:rPr lang="es-ES" dirty="0"/>
              <a:t>Los usuarios autenticados tengan una asociación con sus sesiones robusta y criptográficamente segura .</a:t>
            </a:r>
          </a:p>
          <a:p>
            <a:r>
              <a:rPr lang="es-ES" dirty="0"/>
              <a:t>Se hagan cumplir los controles de autorización.</a:t>
            </a:r>
          </a:p>
          <a:p>
            <a:r>
              <a:rPr lang="es-ES" dirty="0"/>
              <a:t>Se prevengan los típicos ataques web, tales como la reutilización, falsificación e intercepción de sesiones</a:t>
            </a:r>
            <a:r>
              <a:rPr lang="es-ES" dirty="0" smtClean="0"/>
              <a:t>.</a:t>
            </a:r>
            <a:endParaRPr lang="es-ES" dirty="0"/>
          </a:p>
        </p:txBody>
      </p:sp>
    </p:spTree>
    <p:extLst>
      <p:ext uri="{BB962C8B-B14F-4D97-AF65-F5344CB8AC3E}">
        <p14:creationId xmlns:p14="http://schemas.microsoft.com/office/powerpoint/2010/main" val="3837617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Ataque DDOS</a:t>
            </a:r>
            <a:endParaRPr lang="es-MX" b="1" dirty="0"/>
          </a:p>
        </p:txBody>
      </p:sp>
      <p:sp>
        <p:nvSpPr>
          <p:cNvPr id="3" name="Marcador de contenido 2"/>
          <p:cNvSpPr>
            <a:spLocks noGrp="1"/>
          </p:cNvSpPr>
          <p:nvPr>
            <p:ph idx="1"/>
          </p:nvPr>
        </p:nvSpPr>
        <p:spPr/>
        <p:txBody>
          <a:bodyPr>
            <a:normAutofit fontScale="62500" lnSpcReduction="20000"/>
          </a:bodyPr>
          <a:lstStyle/>
          <a:p>
            <a:pPr marL="0" indent="0">
              <a:buNone/>
            </a:pPr>
            <a:r>
              <a:rPr lang="es-ES" sz="2900" dirty="0"/>
              <a:t>La Denegación de Servicio </a:t>
            </a:r>
            <a:r>
              <a:rPr lang="es-ES" sz="2900" dirty="0" smtClean="0"/>
              <a:t>(Dos) </a:t>
            </a:r>
            <a:r>
              <a:rPr lang="es-ES" sz="2900" dirty="0" err="1"/>
              <a:t>ó</a:t>
            </a:r>
            <a:r>
              <a:rPr lang="es-ES" sz="2900" dirty="0"/>
              <a:t> Denegación de Servicio Distribuida </a:t>
            </a:r>
            <a:r>
              <a:rPr lang="es-ES" sz="2900" dirty="0" smtClean="0"/>
              <a:t>(</a:t>
            </a:r>
            <a:r>
              <a:rPr lang="es-ES" sz="2900" dirty="0" err="1" smtClean="0"/>
              <a:t>DDoS</a:t>
            </a:r>
            <a:r>
              <a:rPr lang="es-ES" sz="2900" dirty="0" smtClean="0"/>
              <a:t>) </a:t>
            </a:r>
            <a:r>
              <a:rPr lang="es-ES" sz="2900" dirty="0"/>
              <a:t>son las formas más comunes para congelar el funcionamiento de un sitio web. Estos son los intentos de inundar un sitio con solicitudes externas, por lo que ese sitio no podría estar disponible para los usuarios reales.</a:t>
            </a:r>
          </a:p>
          <a:p>
            <a:pPr marL="0" indent="0">
              <a:buNone/>
            </a:pPr>
            <a:endParaRPr lang="es-ES" sz="2900" dirty="0"/>
          </a:p>
          <a:p>
            <a:pPr fontAlgn="base"/>
            <a:r>
              <a:rPr lang="es-ES" sz="2900" dirty="0"/>
              <a:t>Los ataques de volumen, donde el ataque intenta desbordar el ancho de banda en un sitio específico.</a:t>
            </a:r>
          </a:p>
          <a:p>
            <a:pPr fontAlgn="base"/>
            <a:r>
              <a:rPr lang="es-ES" sz="2900" dirty="0"/>
              <a:t>Los ataques de protocolo, donde los paquetes intentan consumir servicios o recursos de la red.</a:t>
            </a:r>
          </a:p>
          <a:p>
            <a:pPr fontAlgn="base"/>
            <a:r>
              <a:rPr lang="es-ES" sz="2900" dirty="0"/>
              <a:t>Ataques a aplicaciones, donde las peticiones se hacen con la intención de “explotar” el servidor web, mediante la capa de aplicación.</a:t>
            </a:r>
          </a:p>
          <a:p>
            <a:endParaRPr lang="es-MX" dirty="0"/>
          </a:p>
        </p:txBody>
      </p:sp>
      <p:pic>
        <p:nvPicPr>
          <p:cNvPr id="4" name="Imagen 3"/>
          <p:cNvPicPr>
            <a:picLocks noChangeAspect="1"/>
          </p:cNvPicPr>
          <p:nvPr/>
        </p:nvPicPr>
        <p:blipFill>
          <a:blip r:embed="rId2"/>
          <a:stretch>
            <a:fillRect/>
          </a:stretch>
        </p:blipFill>
        <p:spPr>
          <a:xfrm>
            <a:off x="9587448" y="841368"/>
            <a:ext cx="1665911" cy="1441462"/>
          </a:xfrm>
          <a:prstGeom prst="rect">
            <a:avLst/>
          </a:prstGeom>
        </p:spPr>
      </p:pic>
    </p:spTree>
    <p:extLst>
      <p:ext uri="{BB962C8B-B14F-4D97-AF65-F5344CB8AC3E}">
        <p14:creationId xmlns:p14="http://schemas.microsoft.com/office/powerpoint/2010/main" val="2163819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Pautas y consejos para ataque </a:t>
            </a:r>
            <a:r>
              <a:rPr lang="es-ES" b="1" dirty="0" err="1" smtClean="0"/>
              <a:t>DDoS</a:t>
            </a:r>
            <a:endParaRPr lang="es-MX" b="1" dirty="0"/>
          </a:p>
        </p:txBody>
      </p:sp>
      <p:sp>
        <p:nvSpPr>
          <p:cNvPr id="3" name="Marcador de contenido 2"/>
          <p:cNvSpPr>
            <a:spLocks noGrp="1"/>
          </p:cNvSpPr>
          <p:nvPr>
            <p:ph idx="1"/>
          </p:nvPr>
        </p:nvSpPr>
        <p:spPr/>
        <p:txBody>
          <a:bodyPr>
            <a:normAutofit/>
          </a:bodyPr>
          <a:lstStyle/>
          <a:p>
            <a:r>
              <a:rPr lang="es-ES" dirty="0" smtClean="0"/>
              <a:t>Asegúrese </a:t>
            </a:r>
            <a:r>
              <a:rPr lang="es-ES" dirty="0"/>
              <a:t>que cada página protegida o acción controle el estado de autenticación y autorización antes de realizar cualquier cantidad significativa de trabajo, incluyendo la generación de contenido.</a:t>
            </a:r>
          </a:p>
          <a:p>
            <a:r>
              <a:rPr lang="es-ES" dirty="0"/>
              <a:t>Asegúrese que todas las paginas desprotegidas utilicen la menor cantidad de recursos para prevenir un ataque de negación de servicio, y no facilite la fuga de información de la parte protegida de la aplicación.</a:t>
            </a:r>
          </a:p>
          <a:p>
            <a:endParaRPr lang="es-MX" dirty="0"/>
          </a:p>
        </p:txBody>
      </p:sp>
    </p:spTree>
    <p:extLst>
      <p:ext uri="{BB962C8B-B14F-4D97-AF65-F5344CB8AC3E}">
        <p14:creationId xmlns:p14="http://schemas.microsoft.com/office/powerpoint/2010/main" val="2079336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Cross-</a:t>
            </a:r>
            <a:r>
              <a:rPr lang="es-ES" b="1" dirty="0" err="1"/>
              <a:t>site</a:t>
            </a:r>
            <a:r>
              <a:rPr lang="es-ES" b="1" dirty="0"/>
              <a:t> Scripting</a:t>
            </a:r>
            <a:br>
              <a:rPr lang="es-ES" b="1" dirty="0"/>
            </a:br>
            <a:endParaRPr lang="es-MX" dirty="0"/>
          </a:p>
        </p:txBody>
      </p:sp>
      <p:sp>
        <p:nvSpPr>
          <p:cNvPr id="3" name="Marcador de contenido 2"/>
          <p:cNvSpPr>
            <a:spLocks noGrp="1"/>
          </p:cNvSpPr>
          <p:nvPr>
            <p:ph idx="1"/>
          </p:nvPr>
        </p:nvSpPr>
        <p:spPr/>
        <p:txBody>
          <a:bodyPr>
            <a:normAutofit/>
          </a:bodyPr>
          <a:lstStyle/>
          <a:p>
            <a:pPr marL="0" indent="0">
              <a:buNone/>
            </a:pPr>
            <a:r>
              <a:rPr lang="es-ES" dirty="0"/>
              <a:t>Los atacantes utilizan Cross-</a:t>
            </a:r>
            <a:r>
              <a:rPr lang="es-ES" dirty="0" err="1"/>
              <a:t>site</a:t>
            </a:r>
            <a:r>
              <a:rPr lang="es-ES" dirty="0"/>
              <a:t> Scripting (XSS) para inyectar scripts maliciosos en lo que serían sitios web inofensivos. </a:t>
            </a:r>
            <a:endParaRPr lang="es-ES" dirty="0" smtClean="0"/>
          </a:p>
          <a:p>
            <a:pPr marL="0" indent="0">
              <a:buNone/>
            </a:pPr>
            <a:r>
              <a:rPr lang="es-ES" dirty="0" smtClean="0"/>
              <a:t>Debido </a:t>
            </a:r>
            <a:r>
              <a:rPr lang="es-ES" dirty="0"/>
              <a:t>a que estos scripts parecen provenir de sitios web de confianza, el navegador de los usuarios finales casi siempre ejecuta la secuencia de comandos, la concesión de los piratas informáticos el acceso a la información contenida en las cookies o </a:t>
            </a:r>
            <a:r>
              <a:rPr lang="es-ES" dirty="0" err="1"/>
              <a:t>tokens</a:t>
            </a:r>
            <a:r>
              <a:rPr lang="es-ES" dirty="0"/>
              <a:t> de sesión utilizados con ese sitio. </a:t>
            </a:r>
            <a:endParaRPr lang="es-ES" dirty="0" smtClean="0"/>
          </a:p>
          <a:p>
            <a:pPr marL="0" indent="0">
              <a:buNone/>
            </a:pPr>
            <a:r>
              <a:rPr lang="es-ES" dirty="0" smtClean="0"/>
              <a:t>El </a:t>
            </a:r>
            <a:r>
              <a:rPr lang="es-ES" dirty="0"/>
              <a:t>XSS generalmente se utiliza para obtener acceso de un usuario de la cuenta.</a:t>
            </a:r>
            <a:endParaRPr lang="es-MX" dirty="0"/>
          </a:p>
          <a:p>
            <a:endParaRPr lang="es-MX" dirty="0"/>
          </a:p>
        </p:txBody>
      </p:sp>
    </p:spTree>
    <p:extLst>
      <p:ext uri="{BB962C8B-B14F-4D97-AF65-F5344CB8AC3E}">
        <p14:creationId xmlns:p14="http://schemas.microsoft.com/office/powerpoint/2010/main" val="2141906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Proteger las variables de sesión</a:t>
            </a:r>
            <a:br>
              <a:rPr lang="es-ES" b="1" dirty="0"/>
            </a:br>
            <a:endParaRPr lang="es-MX" dirty="0"/>
          </a:p>
        </p:txBody>
      </p:sp>
      <p:sp>
        <p:nvSpPr>
          <p:cNvPr id="3" name="Marcador de contenido 2"/>
          <p:cNvSpPr>
            <a:spLocks noGrp="1"/>
          </p:cNvSpPr>
          <p:nvPr>
            <p:ph idx="1"/>
          </p:nvPr>
        </p:nvSpPr>
        <p:spPr/>
        <p:txBody>
          <a:bodyPr>
            <a:normAutofit/>
          </a:bodyPr>
          <a:lstStyle/>
          <a:p>
            <a:r>
              <a:rPr lang="es-ES" dirty="0" smtClean="0"/>
              <a:t>En </a:t>
            </a:r>
            <a:r>
              <a:rPr lang="es-ES" dirty="0"/>
              <a:t>los casos de un servidor web compartido, es importante seguir las siguientes recomendaciones:</a:t>
            </a:r>
          </a:p>
          <a:p>
            <a:r>
              <a:rPr lang="es-ES" dirty="0"/>
              <a:t>En la medida de lo posible asegurar que los datos de sesión, si están almacenados en disco, no sean accesibles</a:t>
            </a:r>
          </a:p>
          <a:p>
            <a:r>
              <a:rPr lang="es-ES" dirty="0"/>
              <a:t>Asegúrese que el servidor de aplicaciones sea configurado para usar áreas de ficheros temporales por cliente / aplicación. Si esto no es posible, los datos de sesión deben ser cifrados o contener solo información no sensible.</a:t>
            </a:r>
          </a:p>
          <a:p>
            <a:endParaRPr lang="es-MX" dirty="0"/>
          </a:p>
        </p:txBody>
      </p:sp>
    </p:spTree>
    <p:extLst>
      <p:ext uri="{BB962C8B-B14F-4D97-AF65-F5344CB8AC3E}">
        <p14:creationId xmlns:p14="http://schemas.microsoft.com/office/powerpoint/2010/main" val="2160913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t>Fuerza Bruta</a:t>
            </a:r>
            <a:r>
              <a:rPr lang="es-ES" b="1" dirty="0"/>
              <a:t/>
            </a:r>
            <a:br>
              <a:rPr lang="es-ES" b="1" dirty="0"/>
            </a:br>
            <a:endParaRPr lang="es-MX" dirty="0"/>
          </a:p>
        </p:txBody>
      </p:sp>
      <p:sp>
        <p:nvSpPr>
          <p:cNvPr id="3" name="Marcador de contenido 2"/>
          <p:cNvSpPr>
            <a:spLocks noGrp="1"/>
          </p:cNvSpPr>
          <p:nvPr>
            <p:ph idx="1"/>
          </p:nvPr>
        </p:nvSpPr>
        <p:spPr/>
        <p:txBody>
          <a:bodyPr>
            <a:normAutofit/>
          </a:bodyPr>
          <a:lstStyle/>
          <a:p>
            <a:pPr marL="0" indent="0">
              <a:buNone/>
            </a:pPr>
            <a:r>
              <a:rPr lang="es-ES" dirty="0"/>
              <a:t>Estos son básicamente intenta “</a:t>
            </a:r>
            <a:r>
              <a:rPr lang="es-ES" b="1" dirty="0"/>
              <a:t>romper</a:t>
            </a:r>
            <a:r>
              <a:rPr lang="es-ES" dirty="0"/>
              <a:t>” todas las combinaciones posibles de nombre de usuario + contraseña en una página web. Los </a:t>
            </a:r>
            <a:r>
              <a:rPr lang="es-ES" b="1" dirty="0"/>
              <a:t>ataques de fuerza bruta</a:t>
            </a:r>
            <a:r>
              <a:rPr lang="es-ES" dirty="0"/>
              <a:t> buscan contraseñas débiles para ser descifradas y tener acceso de forma </a:t>
            </a:r>
            <a:r>
              <a:rPr lang="es-ES" dirty="0" err="1"/>
              <a:t>facil</a:t>
            </a:r>
            <a:r>
              <a:rPr lang="es-ES" dirty="0"/>
              <a:t>.</a:t>
            </a:r>
            <a:endParaRPr lang="es-MX" dirty="0"/>
          </a:p>
        </p:txBody>
      </p:sp>
    </p:spTree>
    <p:extLst>
      <p:ext uri="{BB962C8B-B14F-4D97-AF65-F5344CB8AC3E}">
        <p14:creationId xmlns:p14="http://schemas.microsoft.com/office/powerpoint/2010/main" val="2760019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Usar un espacio de claves </a:t>
            </a:r>
            <a:r>
              <a:rPr lang="es-ES" b="1" dirty="0" smtClean="0"/>
              <a:t>apropiado</a:t>
            </a:r>
            <a:r>
              <a:rPr lang="es-ES" b="1" dirty="0"/>
              <a:t/>
            </a:r>
            <a:br>
              <a:rPr lang="es-ES" b="1" dirty="0"/>
            </a:br>
            <a:endParaRPr lang="es-MX" dirty="0"/>
          </a:p>
        </p:txBody>
      </p:sp>
      <p:sp>
        <p:nvSpPr>
          <p:cNvPr id="3" name="Marcador de contenido 2"/>
          <p:cNvSpPr>
            <a:spLocks noGrp="1"/>
          </p:cNvSpPr>
          <p:nvPr>
            <p:ph idx="1"/>
          </p:nvPr>
        </p:nvSpPr>
        <p:spPr/>
        <p:txBody>
          <a:bodyPr>
            <a:normAutofit fontScale="92500" lnSpcReduction="10000"/>
          </a:bodyPr>
          <a:lstStyle/>
          <a:p>
            <a:r>
              <a:rPr lang="es-ES" dirty="0"/>
              <a:t>Incluso los algoritmos criptográficamente seguros permiten a una sesión activa ser determinada fácilmente si el espacio de claves de la credencial no es lo suficientemente grande. Los atacantes pueden realizar intentos sobre la mayoría de las posibilidades en un determinado espacio de claves a través de scripts de fuerza bruta. </a:t>
            </a:r>
            <a:endParaRPr lang="es-ES" dirty="0" smtClean="0"/>
          </a:p>
          <a:p>
            <a:r>
              <a:rPr lang="es-ES" dirty="0" smtClean="0"/>
              <a:t>Un </a:t>
            </a:r>
            <a:r>
              <a:rPr lang="es-ES" dirty="0"/>
              <a:t>espacio de claves en una credencial debería ser lo suficientemente grande para prevenir este tipo de ataques, teniendo en cuenta que a medida que la capacidad de cálculo y de ancho de banda se incrementen con el tiempo harán estos números insuficientes.</a:t>
            </a:r>
            <a:endParaRPr lang="es-MX" dirty="0"/>
          </a:p>
        </p:txBody>
      </p:sp>
    </p:spTree>
    <p:extLst>
      <p:ext uri="{BB962C8B-B14F-4D97-AF65-F5344CB8AC3E}">
        <p14:creationId xmlns:p14="http://schemas.microsoft.com/office/powerpoint/2010/main" val="3455520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t>Regeneración de credenciales</a:t>
            </a:r>
            <a:r>
              <a:rPr lang="es-ES" b="1" dirty="0"/>
              <a:t/>
            </a:r>
            <a:br>
              <a:rPr lang="es-ES" b="1" dirty="0"/>
            </a:br>
            <a:endParaRPr lang="es-MX" dirty="0"/>
          </a:p>
        </p:txBody>
      </p:sp>
      <p:sp>
        <p:nvSpPr>
          <p:cNvPr id="3" name="Marcador de contenido 2"/>
          <p:cNvSpPr>
            <a:spLocks noGrp="1"/>
          </p:cNvSpPr>
          <p:nvPr>
            <p:ph idx="1"/>
          </p:nvPr>
        </p:nvSpPr>
        <p:spPr/>
        <p:txBody>
          <a:bodyPr>
            <a:normAutofit/>
          </a:bodyPr>
          <a:lstStyle/>
          <a:p>
            <a:r>
              <a:rPr lang="es-ES" dirty="0"/>
              <a:t>Para reducir el riesgo de secuestro de sesión y ataques de fuerza bruta, el servidor HTTP puede sin problemas expirar y regenerar las credenciales. Esto acorta la ventana de oportunidad para ataques de este tipo. Se recomienda que se regeneren las credenciales:</a:t>
            </a:r>
          </a:p>
          <a:p>
            <a:r>
              <a:rPr lang="es-ES" dirty="0"/>
              <a:t>Antes de cada transacción significativa.</a:t>
            </a:r>
          </a:p>
          <a:p>
            <a:r>
              <a:rPr lang="es-ES" dirty="0"/>
              <a:t>Después de una cierta cantidad de transacciones.</a:t>
            </a:r>
          </a:p>
          <a:p>
            <a:r>
              <a:rPr lang="es-ES" dirty="0"/>
              <a:t>Después de un determinado tiempo, por ejemplo 20 minutos.</a:t>
            </a:r>
          </a:p>
        </p:txBody>
      </p:sp>
    </p:spTree>
    <p:extLst>
      <p:ext uri="{BB962C8B-B14F-4D97-AF65-F5344CB8AC3E}">
        <p14:creationId xmlns:p14="http://schemas.microsoft.com/office/powerpoint/2010/main" val="17649677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32</TotalTime>
  <Words>583</Words>
  <Application>Microsoft Office PowerPoint</Application>
  <PresentationFormat>Panorámica</PresentationFormat>
  <Paragraphs>43</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Corbel</vt:lpstr>
      <vt:lpstr>Parallax</vt:lpstr>
      <vt:lpstr>Manejo de sesiones</vt:lpstr>
      <vt:lpstr>Objetivos</vt:lpstr>
      <vt:lpstr>Ataque DDOS</vt:lpstr>
      <vt:lpstr>Pautas y consejos para ataque DDoS</vt:lpstr>
      <vt:lpstr>Cross-site Scripting </vt:lpstr>
      <vt:lpstr>Proteger las variables de sesión </vt:lpstr>
      <vt:lpstr>Fuerza Bruta </vt:lpstr>
      <vt:lpstr>Usar un espacio de claves apropiado </vt:lpstr>
      <vt:lpstr>Regeneración de credenciales </vt:lpstr>
      <vt:lpstr>Ataque por inyección SQL </vt:lpstr>
      <vt:lpstr>Medidas </vt:lpstr>
      <vt:lpstr>Referencias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Manejo de sesiones</dc:title>
  <dc:creator>android11</dc:creator>
  <cp:lastModifiedBy>android11</cp:lastModifiedBy>
  <cp:revision>5</cp:revision>
  <dcterms:created xsi:type="dcterms:W3CDTF">2021-05-04T06:41:04Z</dcterms:created>
  <dcterms:modified xsi:type="dcterms:W3CDTF">2021-05-06T12:51:03Z</dcterms:modified>
</cp:coreProperties>
</file>