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5" r:id="rId5"/>
    <p:sldId id="266" r:id="rId6"/>
    <p:sldId id="261" r:id="rId7"/>
    <p:sldId id="262" r:id="rId8"/>
    <p:sldId id="263" r:id="rId9"/>
    <p:sldId id="268" r:id="rId10"/>
    <p:sldId id="270" r:id="rId11"/>
    <p:sldId id="269" r:id="rId12"/>
    <p:sldId id="264"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106626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137905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3408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2030644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00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75121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3043428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57456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72153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6904116-664C-4570-9F96-F4639F557AE5}" type="datetimeFigureOut">
              <a:rPr lang="es-MX" smtClean="0"/>
              <a:t>26/05/2020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203076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6904116-664C-4570-9F96-F4639F557AE5}" type="datetimeFigureOut">
              <a:rPr lang="es-MX" smtClean="0"/>
              <a:t>26/05/2020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27942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6904116-664C-4570-9F96-F4639F557AE5}" type="datetimeFigureOut">
              <a:rPr lang="es-MX" smtClean="0"/>
              <a:t>26/05/2020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198651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6904116-664C-4570-9F96-F4639F557AE5}" type="datetimeFigureOut">
              <a:rPr lang="es-MX" smtClean="0"/>
              <a:t>26/05/2020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166895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04116-664C-4570-9F96-F4639F557AE5}" type="datetimeFigureOut">
              <a:rPr lang="es-MX" smtClean="0"/>
              <a:t>26/05/2020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172673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6904116-664C-4570-9F96-F4639F557AE5}" type="datetimeFigureOut">
              <a:rPr lang="es-MX" smtClean="0"/>
              <a:t>26/05/2020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305936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6904116-664C-4570-9F96-F4639F557AE5}" type="datetimeFigureOut">
              <a:rPr lang="es-MX" smtClean="0"/>
              <a:t>26/05/2020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900BE8-10D8-46CE-A699-507AE0174AB9}" type="slidenum">
              <a:rPr lang="es-MX" smtClean="0"/>
              <a:t>‹Nº›</a:t>
            </a:fld>
            <a:endParaRPr lang="es-MX"/>
          </a:p>
        </p:txBody>
      </p:sp>
    </p:spTree>
    <p:extLst>
      <p:ext uri="{BB962C8B-B14F-4D97-AF65-F5344CB8AC3E}">
        <p14:creationId xmlns:p14="http://schemas.microsoft.com/office/powerpoint/2010/main" val="237327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904116-664C-4570-9F96-F4639F557AE5}" type="datetimeFigureOut">
              <a:rPr lang="es-MX" smtClean="0"/>
              <a:t>26/05/2020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900BE8-10D8-46CE-A699-507AE0174AB9}" type="slidenum">
              <a:rPr lang="es-MX" smtClean="0"/>
              <a:t>‹Nº›</a:t>
            </a:fld>
            <a:endParaRPr lang="es-MX"/>
          </a:p>
        </p:txBody>
      </p:sp>
    </p:spTree>
    <p:extLst>
      <p:ext uri="{BB962C8B-B14F-4D97-AF65-F5344CB8AC3E}">
        <p14:creationId xmlns:p14="http://schemas.microsoft.com/office/powerpoint/2010/main" val="1712122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www.mongodb.com/download-center/community" TargetMode="External"/><Relationship Id="rId1" Type="http://schemas.openxmlformats.org/officeDocument/2006/relationships/slideLayout" Target="../slideLayouts/slideLayout2.xml"/><Relationship Id="rId5" Type="http://schemas.openxmlformats.org/officeDocument/2006/relationships/hyperlink" Target="https://www.postman.com/downloads/" TargetMode="External"/><Relationship Id="rId4" Type="http://schemas.openxmlformats.org/officeDocument/2006/relationships/hyperlink" Target="https://code.visualstudio.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70455" y="6126297"/>
            <a:ext cx="3966693" cy="570717"/>
          </a:xfrm>
        </p:spPr>
        <p:txBody>
          <a:bodyPr/>
          <a:lstStyle/>
          <a:p>
            <a:r>
              <a:rPr lang="es-MX" dirty="0" smtClean="0">
                <a:solidFill>
                  <a:schemeClr val="tx1">
                    <a:lumMod val="85000"/>
                    <a:lumOff val="15000"/>
                  </a:schemeClr>
                </a:solidFill>
              </a:rPr>
              <a:t>ITIC. Hugo Eden Moroyoqui Alvarado</a:t>
            </a:r>
            <a:endParaRPr lang="es-MX" dirty="0">
              <a:solidFill>
                <a:schemeClr val="tx1">
                  <a:lumMod val="85000"/>
                  <a:lumOff val="15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01" y="1722796"/>
            <a:ext cx="6096000" cy="2819400"/>
          </a:xfrm>
          <a:prstGeom prst="rect">
            <a:avLst/>
          </a:prstGeom>
        </p:spPr>
      </p:pic>
    </p:spTree>
    <p:extLst>
      <p:ext uri="{BB962C8B-B14F-4D97-AF65-F5344CB8AC3E}">
        <p14:creationId xmlns:p14="http://schemas.microsoft.com/office/powerpoint/2010/main" val="64322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239" y="506568"/>
            <a:ext cx="1983348" cy="716924"/>
          </a:xfrm>
        </p:spPr>
        <p:txBody>
          <a:bodyPr>
            <a:normAutofit/>
          </a:bodyPr>
          <a:lstStyle/>
          <a:p>
            <a:r>
              <a:rPr lang="es-MX" dirty="0" smtClean="0">
                <a:solidFill>
                  <a:schemeClr val="tx1">
                    <a:lumMod val="85000"/>
                    <a:lumOff val="15000"/>
                  </a:schemeClr>
                </a:solidFill>
              </a:rPr>
              <a:t>Morgan</a:t>
            </a:r>
            <a:endParaRPr lang="es-MX" dirty="0">
              <a:solidFill>
                <a:schemeClr val="tx1">
                  <a:lumMod val="85000"/>
                  <a:lumOff val="15000"/>
                </a:schemeClr>
              </a:solidFill>
            </a:endParaRPr>
          </a:p>
        </p:txBody>
      </p:sp>
      <p:sp>
        <p:nvSpPr>
          <p:cNvPr id="6" name="Título 1"/>
          <p:cNvSpPr txBox="1">
            <a:spLocks/>
          </p:cNvSpPr>
          <p:nvPr/>
        </p:nvSpPr>
        <p:spPr>
          <a:xfrm>
            <a:off x="644239" y="1223492"/>
            <a:ext cx="8242184" cy="99167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solidFill>
                  <a:schemeClr val="tx1"/>
                </a:solidFill>
              </a:rPr>
              <a:t>Middleware de </a:t>
            </a:r>
            <a:r>
              <a:rPr lang="es-MX" sz="2400" b="1" dirty="0">
                <a:solidFill>
                  <a:schemeClr val="tx1"/>
                </a:solidFill>
              </a:rPr>
              <a:t>registrador de solicitudes HTTP </a:t>
            </a:r>
            <a:r>
              <a:rPr lang="es-MX" sz="2400" dirty="0">
                <a:solidFill>
                  <a:schemeClr val="tx1"/>
                </a:solidFill>
              </a:rPr>
              <a:t>para node.js</a:t>
            </a:r>
            <a:endParaRPr lang="es-MX" sz="2400" dirty="0">
              <a:solidFill>
                <a:schemeClr val="tx1"/>
              </a:solidFill>
            </a:endParaRPr>
          </a:p>
        </p:txBody>
      </p:sp>
      <p:sp>
        <p:nvSpPr>
          <p:cNvPr id="5" name="Título 1"/>
          <p:cNvSpPr txBox="1">
            <a:spLocks/>
          </p:cNvSpPr>
          <p:nvPr/>
        </p:nvSpPr>
        <p:spPr>
          <a:xfrm>
            <a:off x="644240" y="2796861"/>
            <a:ext cx="1983348" cy="716924"/>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smtClean="0">
                <a:solidFill>
                  <a:schemeClr val="tx1">
                    <a:lumMod val="85000"/>
                    <a:lumOff val="15000"/>
                  </a:schemeClr>
                </a:solidFill>
              </a:rPr>
              <a:t>Mongoose</a:t>
            </a:r>
            <a:endParaRPr lang="es-MX" dirty="0">
              <a:solidFill>
                <a:schemeClr val="tx1">
                  <a:lumMod val="85000"/>
                  <a:lumOff val="15000"/>
                </a:schemeClr>
              </a:solidFill>
            </a:endParaRPr>
          </a:p>
        </p:txBody>
      </p:sp>
      <p:sp>
        <p:nvSpPr>
          <p:cNvPr id="7" name="Título 1"/>
          <p:cNvSpPr txBox="1">
            <a:spLocks/>
          </p:cNvSpPr>
          <p:nvPr/>
        </p:nvSpPr>
        <p:spPr>
          <a:xfrm>
            <a:off x="644239" y="3513784"/>
            <a:ext cx="8707969" cy="92942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err="1">
                <a:solidFill>
                  <a:schemeClr val="tx1"/>
                </a:solidFill>
              </a:rPr>
              <a:t>Mongoose</a:t>
            </a:r>
            <a:r>
              <a:rPr lang="es-ES" sz="2400" dirty="0">
                <a:solidFill>
                  <a:schemeClr val="tx1"/>
                </a:solidFill>
              </a:rPr>
              <a:t> proporciona una solución directa basada en esquemas para </a:t>
            </a:r>
            <a:r>
              <a:rPr lang="es-ES" sz="2400" b="1" dirty="0">
                <a:solidFill>
                  <a:schemeClr val="tx1"/>
                </a:solidFill>
              </a:rPr>
              <a:t>modelar los datos de su aplicación</a:t>
            </a:r>
            <a:r>
              <a:rPr lang="es-ES" sz="2400" dirty="0">
                <a:solidFill>
                  <a:schemeClr val="tx1"/>
                </a:solidFill>
              </a:rPr>
              <a:t>. </a:t>
            </a:r>
            <a:endParaRPr lang="es-ES" sz="2400" dirty="0" smtClean="0">
              <a:solidFill>
                <a:schemeClr val="tx1"/>
              </a:solidFill>
            </a:endParaRPr>
          </a:p>
        </p:txBody>
      </p:sp>
    </p:spTree>
    <p:extLst>
      <p:ext uri="{BB962C8B-B14F-4D97-AF65-F5344CB8AC3E}">
        <p14:creationId xmlns:p14="http://schemas.microsoft.com/office/powerpoint/2010/main" val="68400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644239" y="1854557"/>
            <a:ext cx="8242184" cy="40053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err="1">
                <a:solidFill>
                  <a:schemeClr val="tx1"/>
                </a:solidFill>
              </a:rPr>
              <a:t>Postman</a:t>
            </a:r>
            <a:r>
              <a:rPr lang="es-ES" sz="2400" dirty="0">
                <a:solidFill>
                  <a:schemeClr val="tx1"/>
                </a:solidFill>
              </a:rPr>
              <a:t> es una plataforma de colaboración para el desarrollo de API. Las características de </a:t>
            </a:r>
            <a:r>
              <a:rPr lang="es-ES" sz="2400" dirty="0" err="1">
                <a:solidFill>
                  <a:schemeClr val="tx1"/>
                </a:solidFill>
              </a:rPr>
              <a:t>Postman</a:t>
            </a:r>
            <a:r>
              <a:rPr lang="es-ES" sz="2400" dirty="0">
                <a:solidFill>
                  <a:schemeClr val="tx1"/>
                </a:solidFill>
              </a:rPr>
              <a:t> </a:t>
            </a:r>
            <a:r>
              <a:rPr lang="es-ES" sz="2400" b="1" dirty="0">
                <a:solidFill>
                  <a:schemeClr val="tx1"/>
                </a:solidFill>
              </a:rPr>
              <a:t>simplifican</a:t>
            </a:r>
            <a:r>
              <a:rPr lang="es-ES" sz="2400" dirty="0">
                <a:solidFill>
                  <a:schemeClr val="tx1"/>
                </a:solidFill>
              </a:rPr>
              <a:t> cada paso de la creación de una API y </a:t>
            </a:r>
            <a:r>
              <a:rPr lang="es-ES" sz="2400" b="1" dirty="0">
                <a:solidFill>
                  <a:schemeClr val="tx1"/>
                </a:solidFill>
              </a:rPr>
              <a:t>agilizan</a:t>
            </a:r>
            <a:r>
              <a:rPr lang="es-ES" sz="2400" dirty="0">
                <a:solidFill>
                  <a:schemeClr val="tx1"/>
                </a:solidFill>
              </a:rPr>
              <a:t> la colaboración para que pueda crear mejores API, más rápido.</a:t>
            </a:r>
            <a:endParaRPr lang="es-MX" sz="2400" dirty="0">
              <a:solidFill>
                <a:schemeClr val="tx1"/>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239" y="540912"/>
            <a:ext cx="3064876" cy="1223914"/>
          </a:xfrm>
          <a:prstGeom prst="rect">
            <a:avLst/>
          </a:prstGeom>
        </p:spPr>
      </p:pic>
    </p:spTree>
    <p:extLst>
      <p:ext uri="{BB962C8B-B14F-4D97-AF65-F5344CB8AC3E}">
        <p14:creationId xmlns:p14="http://schemas.microsoft.com/office/powerpoint/2010/main" val="241654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tx1">
                    <a:lumMod val="85000"/>
                    <a:lumOff val="15000"/>
                  </a:schemeClr>
                </a:solidFill>
              </a:rPr>
              <a:t>Links de descarga</a:t>
            </a:r>
            <a:endParaRPr lang="es-MX" dirty="0">
              <a:solidFill>
                <a:schemeClr val="tx1">
                  <a:lumMod val="85000"/>
                  <a:lumOff val="15000"/>
                </a:schemeClr>
              </a:solidFill>
            </a:endParaRPr>
          </a:p>
        </p:txBody>
      </p:sp>
      <p:sp>
        <p:nvSpPr>
          <p:cNvPr id="3" name="Marcador de contenido 2"/>
          <p:cNvSpPr>
            <a:spLocks noGrp="1"/>
          </p:cNvSpPr>
          <p:nvPr>
            <p:ph idx="1"/>
          </p:nvPr>
        </p:nvSpPr>
        <p:spPr>
          <a:xfrm>
            <a:off x="677334" y="1365161"/>
            <a:ext cx="8596668" cy="4676201"/>
          </a:xfrm>
        </p:spPr>
        <p:txBody>
          <a:bodyPr>
            <a:normAutofit/>
          </a:bodyPr>
          <a:lstStyle/>
          <a:p>
            <a:pPr marL="0" indent="0">
              <a:buNone/>
            </a:pPr>
            <a:r>
              <a:rPr lang="es-MX" dirty="0" err="1" smtClean="0"/>
              <a:t>MongoDB</a:t>
            </a:r>
            <a:r>
              <a:rPr lang="es-MX" dirty="0" smtClean="0"/>
              <a:t>:</a:t>
            </a:r>
          </a:p>
          <a:p>
            <a:pPr marL="0" indent="0">
              <a:buNone/>
            </a:pPr>
            <a:r>
              <a:rPr lang="es-MX" u="sng" dirty="0">
                <a:solidFill>
                  <a:srgbClr val="00B0F0"/>
                </a:solidFill>
                <a:hlinkClick r:id="rId2"/>
              </a:rPr>
              <a:t>https://</a:t>
            </a:r>
            <a:r>
              <a:rPr lang="es-MX" u="sng" dirty="0" smtClean="0">
                <a:solidFill>
                  <a:srgbClr val="00B0F0"/>
                </a:solidFill>
                <a:hlinkClick r:id="rId2"/>
              </a:rPr>
              <a:t>www.mongodb.com/download-center/community</a:t>
            </a:r>
            <a:endParaRPr lang="es-MX" dirty="0">
              <a:solidFill>
                <a:srgbClr val="00B0F0"/>
              </a:solidFill>
            </a:endParaRPr>
          </a:p>
          <a:p>
            <a:pPr marL="0" indent="0">
              <a:buNone/>
            </a:pPr>
            <a:r>
              <a:rPr lang="es-MX" dirty="0" err="1" smtClean="0"/>
              <a:t>NodeJS</a:t>
            </a:r>
            <a:r>
              <a:rPr lang="es-MX" dirty="0" smtClean="0"/>
              <a:t>:</a:t>
            </a:r>
          </a:p>
          <a:p>
            <a:pPr marL="0" indent="0">
              <a:buNone/>
            </a:pPr>
            <a:r>
              <a:rPr lang="es-MX" u="sng" dirty="0">
                <a:hlinkClick r:id="rId3"/>
              </a:rPr>
              <a:t>https://nodejs.org/en</a:t>
            </a:r>
            <a:r>
              <a:rPr lang="es-MX" u="sng" dirty="0" smtClean="0">
                <a:hlinkClick r:id="rId3"/>
              </a:rPr>
              <a:t>/</a:t>
            </a:r>
            <a:endParaRPr lang="es-MX" dirty="0">
              <a:solidFill>
                <a:schemeClr val="tx1">
                  <a:lumMod val="85000"/>
                  <a:lumOff val="15000"/>
                </a:schemeClr>
              </a:solidFill>
            </a:endParaRPr>
          </a:p>
          <a:p>
            <a:pPr marL="0" indent="0">
              <a:buNone/>
            </a:pPr>
            <a:r>
              <a:rPr lang="es-MX" dirty="0" err="1" smtClean="0"/>
              <a:t>VisualStudioCode</a:t>
            </a:r>
            <a:r>
              <a:rPr lang="es-MX" dirty="0" smtClean="0"/>
              <a:t>:</a:t>
            </a:r>
          </a:p>
          <a:p>
            <a:pPr marL="0" indent="0">
              <a:buNone/>
            </a:pPr>
            <a:r>
              <a:rPr lang="es-MX" u="sng" dirty="0">
                <a:hlinkClick r:id="rId4"/>
              </a:rPr>
              <a:t>https://code.visualstudio.com</a:t>
            </a:r>
            <a:r>
              <a:rPr lang="es-MX" u="sng" dirty="0" smtClean="0">
                <a:hlinkClick r:id="rId4"/>
              </a:rPr>
              <a:t>/</a:t>
            </a:r>
            <a:endParaRPr lang="es-MX" dirty="0"/>
          </a:p>
          <a:p>
            <a:pPr marL="0" indent="0">
              <a:buNone/>
            </a:pPr>
            <a:r>
              <a:rPr lang="es-MX" dirty="0" err="1" smtClean="0"/>
              <a:t>Postman</a:t>
            </a:r>
            <a:r>
              <a:rPr lang="es-MX" dirty="0" smtClean="0"/>
              <a:t>:</a:t>
            </a:r>
          </a:p>
          <a:p>
            <a:pPr marL="0" indent="0">
              <a:buNone/>
            </a:pPr>
            <a:r>
              <a:rPr lang="es-MX" u="sng" dirty="0">
                <a:hlinkClick r:id="rId5"/>
              </a:rPr>
              <a:t>https://</a:t>
            </a:r>
            <a:r>
              <a:rPr lang="es-MX" u="sng" dirty="0" smtClean="0">
                <a:hlinkClick r:id="rId5"/>
              </a:rPr>
              <a:t>www.postman.com/downloads</a:t>
            </a:r>
            <a:r>
              <a:rPr lang="es-MX" u="sng" dirty="0" smtClean="0">
                <a:hlinkClick r:id="rId5"/>
              </a:rPr>
              <a:t>/</a:t>
            </a:r>
            <a:endParaRPr lang="es-MX" u="sng" dirty="0" smtClean="0"/>
          </a:p>
        </p:txBody>
      </p:sp>
    </p:spTree>
    <p:extLst>
      <p:ext uri="{BB962C8B-B14F-4D97-AF65-F5344CB8AC3E}">
        <p14:creationId xmlns:p14="http://schemas.microsoft.com/office/powerpoint/2010/main" val="374517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287"/>
          </a:xfrm>
        </p:spPr>
        <p:txBody>
          <a:bodyPr/>
          <a:lstStyle/>
          <a:p>
            <a:r>
              <a:rPr lang="es-MX" dirty="0" smtClean="0">
                <a:solidFill>
                  <a:schemeClr val="tx1">
                    <a:lumMod val="85000"/>
                    <a:lumOff val="15000"/>
                  </a:schemeClr>
                </a:solidFill>
              </a:rPr>
              <a:t>Estructura</a:t>
            </a:r>
            <a:endParaRPr lang="es-MX" dirty="0">
              <a:solidFill>
                <a:schemeClr val="tx1">
                  <a:lumMod val="85000"/>
                  <a:lumOff val="15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74" y="1552977"/>
            <a:ext cx="9000187" cy="4500094"/>
          </a:xfrm>
          <a:prstGeom prst="rect">
            <a:avLst/>
          </a:prstGeom>
        </p:spPr>
      </p:pic>
    </p:spTree>
    <p:extLst>
      <p:ext uri="{BB962C8B-B14F-4D97-AF65-F5344CB8AC3E}">
        <p14:creationId xmlns:p14="http://schemas.microsoft.com/office/powerpoint/2010/main" val="18736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4596" y="2137893"/>
            <a:ext cx="7779855" cy="3773510"/>
          </a:xfrm>
        </p:spPr>
        <p:txBody>
          <a:bodyPr>
            <a:normAutofit fontScale="90000"/>
          </a:bodyPr>
          <a:lstStyle/>
          <a:p>
            <a:pPr fontAlgn="base"/>
            <a:r>
              <a:rPr lang="es-ES" sz="2400" dirty="0">
                <a:solidFill>
                  <a:schemeClr val="tx1"/>
                </a:solidFill>
              </a:rPr>
              <a:t>En el lado del almacenamiento se han utilizado tradicionalmente </a:t>
            </a:r>
            <a:r>
              <a:rPr lang="es-ES" sz="2400" b="1" dirty="0">
                <a:solidFill>
                  <a:schemeClr val="tx1"/>
                </a:solidFill>
              </a:rPr>
              <a:t>bases de datos relacionales</a:t>
            </a:r>
            <a:r>
              <a:rPr lang="es-ES" sz="2400" dirty="0">
                <a:solidFill>
                  <a:schemeClr val="tx1"/>
                </a:solidFill>
              </a:rPr>
              <a:t>. </a:t>
            </a:r>
            <a:r>
              <a:rPr lang="es-ES" sz="2400" dirty="0" smtClean="0">
                <a:solidFill>
                  <a:schemeClr val="tx1"/>
                </a:solidFill>
              </a:rPr>
              <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smtClean="0">
                <a:solidFill>
                  <a:schemeClr val="tx1"/>
                </a:solidFill>
              </a:rPr>
              <a:t>Sin </a:t>
            </a:r>
            <a:r>
              <a:rPr lang="es-ES" sz="2400" dirty="0">
                <a:solidFill>
                  <a:schemeClr val="tx1"/>
                </a:solidFill>
              </a:rPr>
              <a:t>embargo, actualmente, los tipos de información que suelen requerir las </a:t>
            </a:r>
            <a:r>
              <a:rPr lang="es-ES" sz="2400" b="1" dirty="0">
                <a:solidFill>
                  <a:schemeClr val="tx1"/>
                </a:solidFill>
              </a:rPr>
              <a:t>aplicaciones web </a:t>
            </a:r>
            <a:r>
              <a:rPr lang="es-ES" sz="2400" dirty="0">
                <a:solidFill>
                  <a:schemeClr val="tx1"/>
                </a:solidFill>
              </a:rPr>
              <a:t>demandan mayor </a:t>
            </a:r>
            <a:r>
              <a:rPr lang="es-ES" sz="2400" b="1" dirty="0">
                <a:solidFill>
                  <a:schemeClr val="tx1"/>
                </a:solidFill>
              </a:rPr>
              <a:t>flexibilidad</a:t>
            </a:r>
            <a:r>
              <a:rPr lang="es-ES" sz="2400" dirty="0" smtClean="0">
                <a:solidFill>
                  <a:schemeClr val="tx1"/>
                </a:solidFill>
              </a:rPr>
              <a:t>, </a:t>
            </a:r>
            <a:r>
              <a:rPr lang="es-ES" sz="2400" b="1" dirty="0" smtClean="0">
                <a:solidFill>
                  <a:schemeClr val="tx1"/>
                </a:solidFill>
              </a:rPr>
              <a:t>menos </a:t>
            </a:r>
            <a:r>
              <a:rPr lang="es-ES" sz="2400" b="1" dirty="0">
                <a:solidFill>
                  <a:schemeClr val="tx1"/>
                </a:solidFill>
              </a:rPr>
              <a:t>coherencia </a:t>
            </a:r>
            <a:r>
              <a:rPr lang="es-ES" sz="2400" dirty="0">
                <a:solidFill>
                  <a:schemeClr val="tx1"/>
                </a:solidFill>
              </a:rPr>
              <a:t>y sobre todo mayor </a:t>
            </a:r>
            <a:r>
              <a:rPr lang="es-ES" sz="2400" b="1" dirty="0">
                <a:solidFill>
                  <a:schemeClr val="tx1"/>
                </a:solidFill>
              </a:rPr>
              <a:t>capacidad de escalar</a:t>
            </a:r>
            <a:r>
              <a:rPr lang="es-ES" sz="2400" dirty="0">
                <a:solidFill>
                  <a:schemeClr val="tx1"/>
                </a:solidFill>
              </a:rPr>
              <a:t>. </a:t>
            </a:r>
            <a:r>
              <a:rPr lang="es-ES" sz="2400" dirty="0" smtClean="0">
                <a:solidFill>
                  <a:schemeClr val="tx1"/>
                </a:solidFill>
              </a:rPr>
              <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smtClean="0">
                <a:solidFill>
                  <a:schemeClr val="tx1"/>
                </a:solidFill>
              </a:rPr>
              <a:t>Para </a:t>
            </a:r>
            <a:r>
              <a:rPr lang="es-ES" sz="2400" dirty="0">
                <a:solidFill>
                  <a:schemeClr val="tx1"/>
                </a:solidFill>
              </a:rPr>
              <a:t>dar respuesta a todo esto surge la tendencia tecnológica en almacenes de datos que se denomina </a:t>
            </a:r>
            <a:r>
              <a:rPr lang="es-ES" sz="2400" b="1" dirty="0" err="1" smtClean="0">
                <a:solidFill>
                  <a:schemeClr val="tx1"/>
                </a:solidFill>
              </a:rPr>
              <a:t>NoSQL</a:t>
            </a:r>
            <a:r>
              <a:rPr lang="es-ES" sz="2400" b="1" dirty="0" smtClean="0">
                <a:solidFill>
                  <a:schemeClr val="tx1"/>
                </a:solidFill>
              </a:rPr>
              <a:t> </a:t>
            </a:r>
            <a:r>
              <a:rPr lang="es-ES" sz="2400" dirty="0" smtClean="0">
                <a:solidFill>
                  <a:schemeClr val="tx1"/>
                </a:solidFill>
              </a:rPr>
              <a:t>utiliza lenguaje </a:t>
            </a:r>
            <a:r>
              <a:rPr lang="es-ES" sz="2400" b="1" dirty="0" smtClean="0">
                <a:solidFill>
                  <a:schemeClr val="tx1"/>
                </a:solidFill>
              </a:rPr>
              <a:t>JSON</a:t>
            </a:r>
            <a:r>
              <a:rPr lang="es-ES" sz="2400" dirty="0" smtClean="0">
                <a:solidFill>
                  <a:schemeClr val="tx1"/>
                </a:solidFill>
              </a:rPr>
              <a:t>.</a:t>
            </a:r>
            <a:endParaRPr lang="es-ES" sz="2400" dirty="0">
              <a:solidFill>
                <a:schemeClr val="tx1"/>
              </a:solidFill>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596" y="463639"/>
            <a:ext cx="2871136" cy="1251521"/>
          </a:xfrm>
        </p:spPr>
      </p:pic>
    </p:spTree>
    <p:extLst>
      <p:ext uri="{BB962C8B-B14F-4D97-AF65-F5344CB8AC3E}">
        <p14:creationId xmlns:p14="http://schemas.microsoft.com/office/powerpoint/2010/main" val="348930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1323" y="1738648"/>
            <a:ext cx="7840553" cy="4056845"/>
          </a:xfrm>
        </p:spPr>
        <p:txBody>
          <a:bodyPr>
            <a:normAutofit fontScale="90000"/>
          </a:bodyPr>
          <a:lstStyle/>
          <a:p>
            <a:pPr fontAlgn="base"/>
            <a:r>
              <a:rPr lang="es-ES" sz="2400" dirty="0" smtClean="0">
                <a:solidFill>
                  <a:schemeClr val="tx1"/>
                </a:solidFill>
              </a:rPr>
              <a:t>Es una </a:t>
            </a:r>
            <a:r>
              <a:rPr lang="es-ES" sz="2400" dirty="0">
                <a:solidFill>
                  <a:schemeClr val="tx1"/>
                </a:solidFill>
              </a:rPr>
              <a:t>palabra formada por iniciales de palabras, y significa: </a:t>
            </a:r>
            <a:r>
              <a:rPr lang="es-ES" sz="2400" b="1" dirty="0">
                <a:solidFill>
                  <a:schemeClr val="tx1"/>
                </a:solidFill>
              </a:rPr>
              <a:t>JavaScript Simple </a:t>
            </a:r>
            <a:r>
              <a:rPr lang="es-ES" sz="2400" b="1" dirty="0" err="1">
                <a:solidFill>
                  <a:schemeClr val="tx1"/>
                </a:solidFill>
              </a:rPr>
              <a:t>Object</a:t>
            </a:r>
            <a:r>
              <a:rPr lang="es-ES" sz="2400" b="1" dirty="0">
                <a:solidFill>
                  <a:schemeClr val="tx1"/>
                </a:solidFill>
              </a:rPr>
              <a:t> </a:t>
            </a:r>
            <a:r>
              <a:rPr lang="es-ES" sz="2400" b="1" dirty="0" err="1">
                <a:solidFill>
                  <a:schemeClr val="tx1"/>
                </a:solidFill>
              </a:rPr>
              <a:t>Notation</a:t>
            </a:r>
            <a:r>
              <a:rPr lang="es-ES" sz="2400" dirty="0" smtClean="0">
                <a:solidFill>
                  <a:schemeClr val="tx1"/>
                </a:solidFill>
              </a:rPr>
              <a:t>.</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a:solidFill>
                  <a:schemeClr val="tx1"/>
                </a:solidFill>
              </a:rPr>
              <a:t>Como su propio nombre indica JSON </a:t>
            </a:r>
            <a:r>
              <a:rPr lang="es-ES" sz="2400" b="1" dirty="0" smtClean="0">
                <a:solidFill>
                  <a:schemeClr val="tx1"/>
                </a:solidFill>
              </a:rPr>
              <a:t>permite </a:t>
            </a:r>
            <a:r>
              <a:rPr lang="es-ES" sz="2400" b="1" dirty="0">
                <a:solidFill>
                  <a:schemeClr val="tx1"/>
                </a:solidFill>
              </a:rPr>
              <a:t>representar objetos (en realidad estructuras complejas) en forma de código JavaScript</a:t>
            </a:r>
            <a:r>
              <a:rPr lang="es-ES" sz="2400" dirty="0">
                <a:solidFill>
                  <a:schemeClr val="tx1"/>
                </a:solidFill>
              </a:rPr>
              <a:t> que luego podemos evaluar. </a:t>
            </a:r>
            <a:r>
              <a:rPr lang="es-ES" sz="2400" dirty="0" smtClean="0">
                <a:solidFill>
                  <a:schemeClr val="tx1"/>
                </a:solidFill>
              </a:rPr>
              <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smtClean="0">
                <a:solidFill>
                  <a:schemeClr val="tx1"/>
                </a:solidFill>
              </a:rPr>
              <a:t>Este </a:t>
            </a:r>
            <a:r>
              <a:rPr lang="es-ES" sz="2400" dirty="0">
                <a:solidFill>
                  <a:schemeClr val="tx1"/>
                </a:solidFill>
              </a:rPr>
              <a:t>formato es</a:t>
            </a:r>
            <a:r>
              <a:rPr lang="es-ES" sz="2400" b="1" dirty="0">
                <a:solidFill>
                  <a:schemeClr val="tx1"/>
                </a:solidFill>
              </a:rPr>
              <a:t> ligero</a:t>
            </a:r>
            <a:r>
              <a:rPr lang="es-ES" sz="2400" dirty="0">
                <a:solidFill>
                  <a:schemeClr val="tx1"/>
                </a:solidFill>
              </a:rPr>
              <a:t>, fácilmente </a:t>
            </a:r>
            <a:r>
              <a:rPr lang="es-ES" sz="2400" b="1" dirty="0">
                <a:solidFill>
                  <a:schemeClr val="tx1"/>
                </a:solidFill>
              </a:rPr>
              <a:t>legible</a:t>
            </a:r>
            <a:r>
              <a:rPr lang="es-ES" sz="2400" dirty="0">
                <a:solidFill>
                  <a:schemeClr val="tx1"/>
                </a:solidFill>
              </a:rPr>
              <a:t> por un humano pero también por un ordenador, está </a:t>
            </a:r>
            <a:r>
              <a:rPr lang="es-ES" sz="2400" b="1" dirty="0">
                <a:solidFill>
                  <a:schemeClr val="tx1"/>
                </a:solidFill>
              </a:rPr>
              <a:t>basado en JavaScript </a:t>
            </a:r>
            <a:r>
              <a:rPr lang="es-ES" sz="2400" dirty="0">
                <a:solidFill>
                  <a:schemeClr val="tx1"/>
                </a:solidFill>
              </a:rPr>
              <a:t>y además es muy </a:t>
            </a:r>
            <a:r>
              <a:rPr lang="es-ES" sz="2400" b="1" dirty="0">
                <a:solidFill>
                  <a:schemeClr val="tx1"/>
                </a:solidFill>
              </a:rPr>
              <a:t>fácil de procesar </a:t>
            </a:r>
            <a:r>
              <a:rPr lang="es-ES" sz="2400" dirty="0">
                <a:solidFill>
                  <a:schemeClr val="tx1"/>
                </a:solidFill>
              </a:rPr>
              <a:t>por parte de cualquier intérprete de este lenguaje.</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323" y="425002"/>
            <a:ext cx="1127975" cy="1127975"/>
          </a:xfrm>
          <a:prstGeom prst="rect">
            <a:avLst/>
          </a:prstGeom>
        </p:spPr>
      </p:pic>
    </p:spTree>
    <p:extLst>
      <p:ext uri="{BB962C8B-B14F-4D97-AF65-F5344CB8AC3E}">
        <p14:creationId xmlns:p14="http://schemas.microsoft.com/office/powerpoint/2010/main" val="192792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323" y="425002"/>
            <a:ext cx="1127975" cy="1127975"/>
          </a:xfrm>
          <a:prstGeom prst="rect">
            <a:avLst/>
          </a:prstGeom>
        </p:spPr>
      </p:pic>
      <p:sp>
        <p:nvSpPr>
          <p:cNvPr id="6" name="Rectángulo 5"/>
          <p:cNvSpPr/>
          <p:nvPr/>
        </p:nvSpPr>
        <p:spPr>
          <a:xfrm>
            <a:off x="891324" y="1931832"/>
            <a:ext cx="3783708" cy="2246769"/>
          </a:xfrm>
          <a:prstGeom prst="rect">
            <a:avLst/>
          </a:prstGeom>
        </p:spPr>
        <p:txBody>
          <a:bodyPr wrap="square">
            <a:spAutoFit/>
          </a:bodyPr>
          <a:lstStyle/>
          <a:p>
            <a:r>
              <a:rPr lang="es-MX" sz="2000" dirty="0"/>
              <a:t>{</a:t>
            </a:r>
          </a:p>
          <a:p>
            <a:r>
              <a:rPr lang="es-MX" sz="2000" dirty="0"/>
              <a:t> "nombre" : "José Manuel",</a:t>
            </a:r>
          </a:p>
          <a:p>
            <a:r>
              <a:rPr lang="es-MX" sz="2000" dirty="0"/>
              <a:t> "apellidos" : "Alarcón Aguín",</a:t>
            </a:r>
          </a:p>
          <a:p>
            <a:r>
              <a:rPr lang="es-MX" sz="2000" dirty="0"/>
              <a:t> "empresa" : "</a:t>
            </a:r>
            <a:r>
              <a:rPr lang="es-MX" sz="2000" dirty="0" err="1"/>
              <a:t>campusMVP</a:t>
            </a:r>
            <a:r>
              <a:rPr lang="es-MX" sz="2000" dirty="0"/>
              <a:t>",</a:t>
            </a:r>
          </a:p>
          <a:p>
            <a:r>
              <a:rPr lang="es-MX" sz="2000" dirty="0"/>
              <a:t> "</a:t>
            </a:r>
            <a:r>
              <a:rPr lang="es-MX" sz="2000" dirty="0" err="1"/>
              <a:t>telefono</a:t>
            </a:r>
            <a:r>
              <a:rPr lang="es-MX" sz="2000" dirty="0"/>
              <a:t>" : "986 165 802",</a:t>
            </a:r>
          </a:p>
          <a:p>
            <a:r>
              <a:rPr lang="es-MX" sz="2000" dirty="0"/>
              <a:t> "edad" : 14</a:t>
            </a:r>
          </a:p>
          <a:p>
            <a:r>
              <a:rPr lang="es-MX" sz="2000" dirty="0"/>
              <a:t>}</a:t>
            </a:r>
          </a:p>
        </p:txBody>
      </p:sp>
    </p:spTree>
    <p:extLst>
      <p:ext uri="{BB962C8B-B14F-4D97-AF65-F5344CB8AC3E}">
        <p14:creationId xmlns:p14="http://schemas.microsoft.com/office/powerpoint/2010/main" val="341969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3944" y="1752443"/>
            <a:ext cx="8010659" cy="4455174"/>
          </a:xfrm>
        </p:spPr>
        <p:txBody>
          <a:bodyPr>
            <a:normAutofit/>
          </a:bodyPr>
          <a:lstStyle/>
          <a:p>
            <a:pPr fontAlgn="base"/>
            <a:r>
              <a:rPr lang="es-ES" sz="2400" dirty="0">
                <a:solidFill>
                  <a:schemeClr val="tx1"/>
                </a:solidFill>
              </a:rPr>
              <a:t>Este </a:t>
            </a:r>
            <a:r>
              <a:rPr lang="es-ES" sz="2400" b="1" dirty="0" err="1">
                <a:solidFill>
                  <a:schemeClr val="tx1"/>
                </a:solidFill>
              </a:rPr>
              <a:t>framework</a:t>
            </a:r>
            <a:r>
              <a:rPr lang="es-ES" sz="2400" dirty="0">
                <a:solidFill>
                  <a:schemeClr val="tx1"/>
                </a:solidFill>
              </a:rPr>
              <a:t> está escrito en </a:t>
            </a:r>
            <a:r>
              <a:rPr lang="es-ES" sz="2400" b="1" dirty="0">
                <a:solidFill>
                  <a:schemeClr val="tx1"/>
                </a:solidFill>
              </a:rPr>
              <a:t>JavaScript</a:t>
            </a:r>
            <a:r>
              <a:rPr lang="es-ES" sz="2400" dirty="0">
                <a:solidFill>
                  <a:schemeClr val="tx1"/>
                </a:solidFill>
              </a:rPr>
              <a:t> para </a:t>
            </a:r>
            <a:r>
              <a:rPr lang="es-ES" sz="2400" b="1" dirty="0" smtClean="0">
                <a:solidFill>
                  <a:schemeClr val="tx1"/>
                </a:solidFill>
              </a:rPr>
              <a:t>Node.js</a:t>
            </a:r>
            <a:r>
              <a:rPr lang="es-ES" sz="2400" dirty="0">
                <a:solidFill>
                  <a:schemeClr val="tx1"/>
                </a:solidFill>
              </a:rPr>
              <a:t>.</a:t>
            </a:r>
            <a:r>
              <a:rPr lang="es-ES" sz="2400" dirty="0" smtClean="0">
                <a:solidFill>
                  <a:schemeClr val="tx1"/>
                </a:solidFill>
              </a:rPr>
              <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smtClean="0">
                <a:solidFill>
                  <a:schemeClr val="tx1"/>
                </a:solidFill>
              </a:rPr>
              <a:t>Su </a:t>
            </a:r>
            <a:r>
              <a:rPr lang="es-ES" sz="2400" dirty="0">
                <a:solidFill>
                  <a:schemeClr val="tx1"/>
                </a:solidFill>
              </a:rPr>
              <a:t>objetivo es que no tengamos que reinventar la rueda cada vez que queramos crear una aplicación web, ofreciéndonos soporte para las principales necesidades en este tipo de aplicaciones: </a:t>
            </a:r>
            <a:r>
              <a:rPr lang="es-ES" sz="2400" b="1" dirty="0">
                <a:solidFill>
                  <a:schemeClr val="tx1"/>
                </a:solidFill>
              </a:rPr>
              <a:t>gestión de peticiones y respuestas, cabeceras, rutas, </a:t>
            </a:r>
            <a:r>
              <a:rPr lang="es-ES" sz="2400" b="1" dirty="0" smtClean="0">
                <a:solidFill>
                  <a:schemeClr val="tx1"/>
                </a:solidFill>
              </a:rPr>
              <a:t>vistas, etc</a:t>
            </a:r>
            <a:r>
              <a:rPr lang="es-ES" sz="2400" dirty="0" smtClean="0">
                <a:solidFill>
                  <a:schemeClr val="tx1"/>
                </a:solidFill>
              </a:rPr>
              <a:t>.</a:t>
            </a:r>
            <a:endParaRPr lang="es-ES" sz="2400" dirty="0">
              <a:solidFill>
                <a:schemeClr val="tx1"/>
              </a:solidFill>
            </a:endParaRP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944" y="347729"/>
            <a:ext cx="2247544" cy="1404715"/>
          </a:xfrm>
        </p:spPr>
      </p:pic>
    </p:spTree>
    <p:extLst>
      <p:ext uri="{BB962C8B-B14F-4D97-AF65-F5344CB8AC3E}">
        <p14:creationId xmlns:p14="http://schemas.microsoft.com/office/powerpoint/2010/main" val="219055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2257" y="609599"/>
            <a:ext cx="1983348" cy="716924"/>
          </a:xfrm>
        </p:spPr>
        <p:txBody>
          <a:bodyPr/>
          <a:lstStyle/>
          <a:p>
            <a:r>
              <a:rPr lang="es-MX" dirty="0" smtClean="0">
                <a:solidFill>
                  <a:schemeClr val="tx1">
                    <a:lumMod val="85000"/>
                    <a:lumOff val="15000"/>
                  </a:schemeClr>
                </a:solidFill>
              </a:rPr>
              <a:t>Angular</a:t>
            </a:r>
            <a:endParaRPr lang="es-MX" dirty="0">
              <a:solidFill>
                <a:schemeClr val="tx1">
                  <a:lumMod val="85000"/>
                  <a:lumOff val="15000"/>
                </a:schemeClr>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238" y="275822"/>
            <a:ext cx="1288019" cy="1384479"/>
          </a:xfrm>
          <a:prstGeom prst="rect">
            <a:avLst/>
          </a:prstGeom>
        </p:spPr>
      </p:pic>
      <p:sp>
        <p:nvSpPr>
          <p:cNvPr id="6" name="Título 1"/>
          <p:cNvSpPr txBox="1">
            <a:spLocks/>
          </p:cNvSpPr>
          <p:nvPr/>
        </p:nvSpPr>
        <p:spPr>
          <a:xfrm>
            <a:off x="644239" y="1854557"/>
            <a:ext cx="8242184" cy="40053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a:solidFill>
                  <a:schemeClr val="tx1"/>
                </a:solidFill>
              </a:rPr>
              <a:t>Angular va mucho más allá de ser una simple </a:t>
            </a:r>
            <a:r>
              <a:rPr lang="es-ES" sz="2400" b="1" dirty="0">
                <a:solidFill>
                  <a:schemeClr val="tx1"/>
                </a:solidFill>
              </a:rPr>
              <a:t>biblioteca de funciones</a:t>
            </a:r>
            <a:r>
              <a:rPr lang="es-ES" sz="2400" dirty="0">
                <a:solidFill>
                  <a:schemeClr val="tx1"/>
                </a:solidFill>
              </a:rPr>
              <a:t>: es un completo </a:t>
            </a:r>
            <a:r>
              <a:rPr lang="es-ES" sz="2400" b="1" dirty="0" err="1">
                <a:solidFill>
                  <a:schemeClr val="tx1"/>
                </a:solidFill>
              </a:rPr>
              <a:t>framework</a:t>
            </a:r>
            <a:r>
              <a:rPr lang="es-ES" sz="2400" dirty="0">
                <a:solidFill>
                  <a:schemeClr val="tx1"/>
                </a:solidFill>
              </a:rPr>
              <a:t> que nos brinda todo tipo de funcionalidades avanzadas, extendiendo de hecho </a:t>
            </a:r>
            <a:r>
              <a:rPr lang="es-ES" sz="2400" b="1" dirty="0">
                <a:solidFill>
                  <a:schemeClr val="tx1"/>
                </a:solidFill>
              </a:rPr>
              <a:t>HTML</a:t>
            </a:r>
            <a:r>
              <a:rPr lang="es-ES" sz="2400" dirty="0">
                <a:solidFill>
                  <a:schemeClr val="tx1"/>
                </a:solidFill>
              </a:rPr>
              <a:t>.</a:t>
            </a:r>
            <a:endParaRPr lang="es-MX" sz="2400" dirty="0">
              <a:solidFill>
                <a:schemeClr val="tx1"/>
              </a:solidFill>
            </a:endParaRPr>
          </a:p>
        </p:txBody>
      </p:sp>
    </p:spTree>
    <p:extLst>
      <p:ext uri="{BB962C8B-B14F-4D97-AF65-F5344CB8AC3E}">
        <p14:creationId xmlns:p14="http://schemas.microsoft.com/office/powerpoint/2010/main" val="383534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850" y="1442434"/>
            <a:ext cx="8209177" cy="4391696"/>
          </a:xfrm>
        </p:spPr>
        <p:txBody>
          <a:bodyPr>
            <a:normAutofit fontScale="90000"/>
          </a:bodyPr>
          <a:lstStyle/>
          <a:p>
            <a:r>
              <a:rPr lang="es-ES" sz="2400" dirty="0" smtClean="0">
                <a:solidFill>
                  <a:schemeClr val="tx1"/>
                </a:solidFill>
              </a:rPr>
              <a:t>Es un </a:t>
            </a:r>
            <a:r>
              <a:rPr lang="es-ES" sz="2400" b="1" dirty="0">
                <a:solidFill>
                  <a:schemeClr val="tx1"/>
                </a:solidFill>
              </a:rPr>
              <a:t>entorno de ejecución de aplicaciones </a:t>
            </a:r>
            <a:r>
              <a:rPr lang="es-ES" sz="2400" dirty="0">
                <a:solidFill>
                  <a:schemeClr val="tx1"/>
                </a:solidFill>
              </a:rPr>
              <a:t>multiplataforma y de código abierto (</a:t>
            </a:r>
            <a:r>
              <a:rPr lang="es-ES" sz="2400" i="1" dirty="0">
                <a:solidFill>
                  <a:schemeClr val="tx1"/>
                </a:solidFill>
              </a:rPr>
              <a:t>Open </a:t>
            </a:r>
            <a:r>
              <a:rPr lang="es-ES" sz="2400" i="1" dirty="0" err="1">
                <a:solidFill>
                  <a:schemeClr val="tx1"/>
                </a:solidFill>
              </a:rPr>
              <a:t>Source</a:t>
            </a:r>
            <a:r>
              <a:rPr lang="es-ES" sz="2400" dirty="0" smtClean="0">
                <a:solidFill>
                  <a:schemeClr val="tx1"/>
                </a:solidFill>
              </a:rPr>
              <a:t>).</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a:solidFill>
                  <a:schemeClr val="tx1"/>
                </a:solidFill>
              </a:rPr>
              <a:t>P</a:t>
            </a:r>
            <a:r>
              <a:rPr lang="es-ES" sz="2400" dirty="0" smtClean="0">
                <a:solidFill>
                  <a:schemeClr val="tx1"/>
                </a:solidFill>
              </a:rPr>
              <a:t>rovee </a:t>
            </a:r>
            <a:r>
              <a:rPr lang="es-ES" sz="2400" dirty="0">
                <a:solidFill>
                  <a:schemeClr val="tx1"/>
                </a:solidFill>
              </a:rPr>
              <a:t>de una </a:t>
            </a:r>
            <a:r>
              <a:rPr lang="es-ES" sz="2400" b="1" dirty="0">
                <a:solidFill>
                  <a:schemeClr val="tx1"/>
                </a:solidFill>
              </a:rPr>
              <a:t>arquitectura orientada a eventos</a:t>
            </a:r>
            <a:r>
              <a:rPr lang="es-ES" sz="2400" dirty="0">
                <a:solidFill>
                  <a:schemeClr val="tx1"/>
                </a:solidFill>
              </a:rPr>
              <a:t> (como la de los navegadores) así como una serie de </a:t>
            </a:r>
            <a:r>
              <a:rPr lang="es-ES" sz="2400" b="1" dirty="0" err="1">
                <a:solidFill>
                  <a:schemeClr val="tx1"/>
                </a:solidFill>
              </a:rPr>
              <a:t>APIs</a:t>
            </a:r>
            <a:r>
              <a:rPr lang="es-ES" sz="2400" b="1" dirty="0">
                <a:solidFill>
                  <a:schemeClr val="tx1"/>
                </a:solidFill>
              </a:rPr>
              <a:t> no-bloqueantes (asíncronas)</a:t>
            </a:r>
            <a:r>
              <a:rPr lang="es-ES" sz="2400" dirty="0">
                <a:solidFill>
                  <a:schemeClr val="tx1"/>
                </a:solidFill>
              </a:rPr>
              <a:t> que le proporcionan un rendimiento y una escalabilidad muy elevadas. </a:t>
            </a:r>
            <a:r>
              <a:rPr lang="es-ES" sz="2400" dirty="0" smtClean="0">
                <a:solidFill>
                  <a:schemeClr val="tx1"/>
                </a:solidFill>
              </a:rPr>
              <a:t/>
            </a:r>
            <a:br>
              <a:rPr lang="es-ES" sz="2400" dirty="0" smtClean="0">
                <a:solidFill>
                  <a:schemeClr val="tx1"/>
                </a:solidFill>
              </a:rPr>
            </a:br>
            <a:r>
              <a:rPr lang="es-ES" sz="2400" dirty="0">
                <a:solidFill>
                  <a:schemeClr val="tx1"/>
                </a:solidFill>
              </a:rPr>
              <a:t/>
            </a:r>
            <a:br>
              <a:rPr lang="es-ES" sz="2400" dirty="0">
                <a:solidFill>
                  <a:schemeClr val="tx1"/>
                </a:solidFill>
              </a:rPr>
            </a:br>
            <a:r>
              <a:rPr lang="es-ES" sz="2400" dirty="0" smtClean="0">
                <a:solidFill>
                  <a:schemeClr val="tx1"/>
                </a:solidFill>
              </a:rPr>
              <a:t>Se </a:t>
            </a:r>
            <a:r>
              <a:rPr lang="es-ES" sz="2400" dirty="0">
                <a:solidFill>
                  <a:schemeClr val="tx1"/>
                </a:solidFill>
              </a:rPr>
              <a:t>puede utilizar para crear cualquier tipo de lógica de aplicación, pero dado que incorpora un módulo para poder actuar como un servidor web, es </a:t>
            </a:r>
            <a:r>
              <a:rPr lang="es-ES" sz="2400" b="1" dirty="0">
                <a:solidFill>
                  <a:schemeClr val="tx1"/>
                </a:solidFill>
              </a:rPr>
              <a:t>especialmente popular para crear aplicaciones web</a:t>
            </a:r>
            <a:r>
              <a:rPr lang="es-ES" sz="2400" dirty="0">
                <a:solidFill>
                  <a:schemeClr val="tx1"/>
                </a:solidFill>
              </a:rPr>
              <a:t>.</a:t>
            </a:r>
            <a:endParaRPr lang="es-MX" sz="2400" dirty="0">
              <a:solidFill>
                <a:schemeClr val="tx1"/>
              </a:solidFill>
            </a:endParaRPr>
          </a:p>
        </p:txBody>
      </p:sp>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t="22997" b="33693"/>
          <a:stretch/>
        </p:blipFill>
        <p:spPr>
          <a:xfrm>
            <a:off x="612850" y="425003"/>
            <a:ext cx="1932874" cy="837125"/>
          </a:xfrm>
          <a:prstGeom prst="rect">
            <a:avLst/>
          </a:prstGeom>
        </p:spPr>
      </p:pic>
    </p:spTree>
    <p:extLst>
      <p:ext uri="{BB962C8B-B14F-4D97-AF65-F5344CB8AC3E}">
        <p14:creationId xmlns:p14="http://schemas.microsoft.com/office/powerpoint/2010/main" val="346533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32257" y="609599"/>
            <a:ext cx="1983348" cy="716924"/>
          </a:xfrm>
        </p:spPr>
        <p:txBody>
          <a:bodyPr>
            <a:normAutofit fontScale="90000"/>
          </a:bodyPr>
          <a:lstStyle/>
          <a:p>
            <a:r>
              <a:rPr lang="es-MX" dirty="0" err="1" smtClean="0">
                <a:solidFill>
                  <a:schemeClr val="tx1">
                    <a:lumMod val="85000"/>
                    <a:lumOff val="15000"/>
                  </a:schemeClr>
                </a:solidFill>
              </a:rPr>
              <a:t>Nodemon</a:t>
            </a:r>
            <a:endParaRPr lang="es-MX" dirty="0">
              <a:solidFill>
                <a:schemeClr val="tx1">
                  <a:lumMod val="85000"/>
                  <a:lumOff val="15000"/>
                </a:schemeClr>
              </a:solidFill>
            </a:endParaRPr>
          </a:p>
        </p:txBody>
      </p:sp>
      <p:sp>
        <p:nvSpPr>
          <p:cNvPr id="6" name="Título 1"/>
          <p:cNvSpPr txBox="1">
            <a:spLocks/>
          </p:cNvSpPr>
          <p:nvPr/>
        </p:nvSpPr>
        <p:spPr>
          <a:xfrm>
            <a:off x="644239" y="1854557"/>
            <a:ext cx="8242184" cy="40053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err="1">
                <a:solidFill>
                  <a:schemeClr val="tx1"/>
                </a:solidFill>
              </a:rPr>
              <a:t>N</a:t>
            </a:r>
            <a:r>
              <a:rPr lang="es-ES" sz="2400" dirty="0" err="1" smtClean="0">
                <a:solidFill>
                  <a:schemeClr val="tx1"/>
                </a:solidFill>
              </a:rPr>
              <a:t>odemon</a:t>
            </a:r>
            <a:r>
              <a:rPr lang="es-ES" sz="2400" dirty="0" smtClean="0">
                <a:solidFill>
                  <a:schemeClr val="tx1"/>
                </a:solidFill>
              </a:rPr>
              <a:t> </a:t>
            </a:r>
            <a:r>
              <a:rPr lang="es-ES" sz="2400" dirty="0">
                <a:solidFill>
                  <a:schemeClr val="tx1"/>
                </a:solidFill>
              </a:rPr>
              <a:t>es una herramienta que ayuda a desarrollar aplicaciones basadas en node.js al </a:t>
            </a:r>
            <a:r>
              <a:rPr lang="es-ES" sz="2400" b="1" dirty="0">
                <a:solidFill>
                  <a:schemeClr val="tx1"/>
                </a:solidFill>
              </a:rPr>
              <a:t>reiniciar</a:t>
            </a:r>
            <a:r>
              <a:rPr lang="es-ES" sz="2400" dirty="0">
                <a:solidFill>
                  <a:schemeClr val="tx1"/>
                </a:solidFill>
              </a:rPr>
              <a:t> automáticamente la aplicación de nodo cuando se </a:t>
            </a:r>
            <a:r>
              <a:rPr lang="es-ES" sz="2400" b="1" dirty="0">
                <a:solidFill>
                  <a:schemeClr val="tx1"/>
                </a:solidFill>
              </a:rPr>
              <a:t>detectan cambios en el directorio</a:t>
            </a:r>
            <a:r>
              <a:rPr lang="es-ES" sz="2400" dirty="0">
                <a:solidFill>
                  <a:schemeClr val="tx1"/>
                </a:solidFill>
              </a:rPr>
              <a:t>.</a:t>
            </a:r>
            <a:endParaRPr lang="es-MX" sz="2400" dirty="0">
              <a:solidFill>
                <a:schemeClr val="tx1"/>
              </a:solidFill>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086" y="390122"/>
            <a:ext cx="1541171" cy="1155878"/>
          </a:xfrm>
          <a:prstGeom prst="rect">
            <a:avLst/>
          </a:prstGeom>
        </p:spPr>
      </p:pic>
    </p:spTree>
    <p:extLst>
      <p:ext uri="{BB962C8B-B14F-4D97-AF65-F5344CB8AC3E}">
        <p14:creationId xmlns:p14="http://schemas.microsoft.com/office/powerpoint/2010/main" val="184712030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TotalTime>
  <Words>203</Words>
  <Application>Microsoft Office PowerPoint</Application>
  <PresentationFormat>Panorámica</PresentationFormat>
  <Paragraphs>31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Presentación de PowerPoint</vt:lpstr>
      <vt:lpstr>Estructura</vt:lpstr>
      <vt:lpstr>En el lado del almacenamiento se han utilizado tradicionalmente bases de datos relacionales.   Sin embargo, actualmente, los tipos de información que suelen requerir las aplicaciones web demandan mayor flexibilidad, menos coherencia y sobre todo mayor capacidad de escalar.   Para dar respuesta a todo esto surge la tendencia tecnológica en almacenes de datos que se denomina NoSQL utiliza lenguaje JSON.</vt:lpstr>
      <vt:lpstr>Es una palabra formada por iniciales de palabras, y significa: JavaScript Simple Object Notation.  Como su propio nombre indica JSON permite representar objetos (en realidad estructuras complejas) en forma de código JavaScript que luego podemos evaluar.   Este formato es ligero, fácilmente legible por un humano pero también por un ordenador, está basado en JavaScript y además es muy fácil de procesar por parte de cualquier intérprete de este lenguaje.</vt:lpstr>
      <vt:lpstr>Presentación de PowerPoint</vt:lpstr>
      <vt:lpstr>Este framework está escrito en JavaScript para Node.js.  Su objetivo es que no tengamos que reinventar la rueda cada vez que queramos crear una aplicación web, ofreciéndonos soporte para las principales necesidades en este tipo de aplicaciones: gestión de peticiones y respuestas, cabeceras, rutas, vistas, etc.</vt:lpstr>
      <vt:lpstr>Angular</vt:lpstr>
      <vt:lpstr>Es un entorno de ejecución de aplicaciones multiplataforma y de código abierto (Open Source).  Provee de una arquitectura orientada a eventos (como la de los navegadores) así como una serie de APIs no-bloqueantes (asíncronas) que le proporcionan un rendimiento y una escalabilidad muy elevadas.   Se puede utilizar para crear cualquier tipo de lógica de aplicación, pero dado que incorpora un módulo para poder actuar como un servidor web, es especialmente popular para crear aplicaciones web.</vt:lpstr>
      <vt:lpstr>Nodemon</vt:lpstr>
      <vt:lpstr>Morgan</vt:lpstr>
      <vt:lpstr>Presentación de PowerPoint</vt:lpstr>
      <vt:lpstr>Links de descarga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AndroidX</dc:creator>
  <cp:lastModifiedBy>AndroidX</cp:lastModifiedBy>
  <cp:revision>10</cp:revision>
  <dcterms:created xsi:type="dcterms:W3CDTF">2020-05-26T18:25:47Z</dcterms:created>
  <dcterms:modified xsi:type="dcterms:W3CDTF">2020-05-26T21:18:43Z</dcterms:modified>
</cp:coreProperties>
</file>