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7" r:id="rId2"/>
    <p:sldId id="259" r:id="rId3"/>
    <p:sldId id="260" r:id="rId4"/>
    <p:sldId id="261" r:id="rId5"/>
    <p:sldId id="262" r:id="rId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960000"/>
    <a:srgbClr val="003300"/>
    <a:srgbClr val="B80000"/>
    <a:srgbClr val="99CCFF"/>
    <a:srgbClr val="FF0000"/>
    <a:srgbClr val="FF99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122B4637-21DD-4255-87DC-28180F4EE451}" type="datetimeFigureOut">
              <a:rPr lang="es-MX" smtClean="0"/>
              <a:t>03/06/2021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610237E-EBDC-4CA9-9E4A-5AA0838D0826}" type="slidenum">
              <a:rPr lang="es-MX" smtClean="0"/>
              <a:t>‹Nº›</a:t>
            </a:fld>
            <a:endParaRPr lang="es-MX"/>
          </a:p>
        </p:txBody>
      </p:sp>
    </p:spTree>
    <p:extLst>
      <p:ext uri="{BB962C8B-B14F-4D97-AF65-F5344CB8AC3E}">
        <p14:creationId xmlns:p14="http://schemas.microsoft.com/office/powerpoint/2010/main" val="908036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22B4637-21DD-4255-87DC-28180F4EE451}" type="datetimeFigureOut">
              <a:rPr lang="es-MX" smtClean="0"/>
              <a:t>03/06/2021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610237E-EBDC-4CA9-9E4A-5AA0838D0826}" type="slidenum">
              <a:rPr lang="es-MX" smtClean="0"/>
              <a:t>‹Nº›</a:t>
            </a:fld>
            <a:endParaRPr lang="es-MX"/>
          </a:p>
        </p:txBody>
      </p:sp>
    </p:spTree>
    <p:extLst>
      <p:ext uri="{BB962C8B-B14F-4D97-AF65-F5344CB8AC3E}">
        <p14:creationId xmlns:p14="http://schemas.microsoft.com/office/powerpoint/2010/main" val="4229260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22B4637-21DD-4255-87DC-28180F4EE451}" type="datetimeFigureOut">
              <a:rPr lang="es-MX" smtClean="0"/>
              <a:t>03/06/2021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610237E-EBDC-4CA9-9E4A-5AA0838D0826}" type="slidenum">
              <a:rPr lang="es-MX" smtClean="0"/>
              <a:t>‹Nº›</a:t>
            </a:fld>
            <a:endParaRPr lang="es-MX"/>
          </a:p>
        </p:txBody>
      </p:sp>
    </p:spTree>
    <p:extLst>
      <p:ext uri="{BB962C8B-B14F-4D97-AF65-F5344CB8AC3E}">
        <p14:creationId xmlns:p14="http://schemas.microsoft.com/office/powerpoint/2010/main" val="1879970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22B4637-21DD-4255-87DC-28180F4EE451}" type="datetimeFigureOut">
              <a:rPr lang="es-MX" smtClean="0"/>
              <a:t>03/06/2021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610237E-EBDC-4CA9-9E4A-5AA0838D0826}" type="slidenum">
              <a:rPr lang="es-MX" smtClean="0"/>
              <a:t>‹Nº›</a:t>
            </a:fld>
            <a:endParaRPr lang="es-MX"/>
          </a:p>
        </p:txBody>
      </p:sp>
    </p:spTree>
    <p:extLst>
      <p:ext uri="{BB962C8B-B14F-4D97-AF65-F5344CB8AC3E}">
        <p14:creationId xmlns:p14="http://schemas.microsoft.com/office/powerpoint/2010/main" val="2055569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122B4637-21DD-4255-87DC-28180F4EE451}" type="datetimeFigureOut">
              <a:rPr lang="es-MX" smtClean="0"/>
              <a:t>03/06/2021</a:t>
            </a:fld>
            <a:endParaRPr lang="es-MX"/>
          </a:p>
        </p:txBody>
      </p:sp>
      <p:sp>
        <p:nvSpPr>
          <p:cNvPr id="5" name="Footer Placeholder 4"/>
          <p:cNvSpPr>
            <a:spLocks noGrp="1"/>
          </p:cNvSpPr>
          <p:nvPr>
            <p:ph type="ftr" sz="quarter" idx="11"/>
          </p:nvPr>
        </p:nvSpPr>
        <p:spPr>
          <a:xfrm>
            <a:off x="2182708" y="6272784"/>
            <a:ext cx="6327648" cy="365125"/>
          </a:xfrm>
        </p:spPr>
        <p:txBody>
          <a:bodyPr/>
          <a:lstStyle/>
          <a:p>
            <a:endParaRPr lang="es-MX"/>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610237E-EBDC-4CA9-9E4A-5AA0838D0826}" type="slidenum">
              <a:rPr lang="es-MX" smtClean="0"/>
              <a:t>‹Nº›</a:t>
            </a:fld>
            <a:endParaRPr lang="es-MX"/>
          </a:p>
        </p:txBody>
      </p:sp>
    </p:spTree>
    <p:extLst>
      <p:ext uri="{BB962C8B-B14F-4D97-AF65-F5344CB8AC3E}">
        <p14:creationId xmlns:p14="http://schemas.microsoft.com/office/powerpoint/2010/main" val="1244262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22B4637-21DD-4255-87DC-28180F4EE451}" type="datetimeFigureOut">
              <a:rPr lang="es-MX" smtClean="0"/>
              <a:t>03/06/2021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610237E-EBDC-4CA9-9E4A-5AA0838D0826}" type="slidenum">
              <a:rPr lang="es-MX" smtClean="0"/>
              <a:t>‹Nº›</a:t>
            </a:fld>
            <a:endParaRPr lang="es-MX"/>
          </a:p>
        </p:txBody>
      </p:sp>
    </p:spTree>
    <p:extLst>
      <p:ext uri="{BB962C8B-B14F-4D97-AF65-F5344CB8AC3E}">
        <p14:creationId xmlns:p14="http://schemas.microsoft.com/office/powerpoint/2010/main" val="441223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22B4637-21DD-4255-87DC-28180F4EE451}" type="datetimeFigureOut">
              <a:rPr lang="es-MX" smtClean="0"/>
              <a:t>03/06/2021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610237E-EBDC-4CA9-9E4A-5AA0838D0826}" type="slidenum">
              <a:rPr lang="es-MX" smtClean="0"/>
              <a:t>‹Nº›</a:t>
            </a:fld>
            <a:endParaRPr lang="es-MX"/>
          </a:p>
        </p:txBody>
      </p:sp>
    </p:spTree>
    <p:extLst>
      <p:ext uri="{BB962C8B-B14F-4D97-AF65-F5344CB8AC3E}">
        <p14:creationId xmlns:p14="http://schemas.microsoft.com/office/powerpoint/2010/main" val="3399339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22B4637-21DD-4255-87DC-28180F4EE451}" type="datetimeFigureOut">
              <a:rPr lang="es-MX" smtClean="0"/>
              <a:t>03/06/2021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610237E-EBDC-4CA9-9E4A-5AA0838D0826}" type="slidenum">
              <a:rPr lang="es-MX" smtClean="0"/>
              <a:t>‹Nº›</a:t>
            </a:fld>
            <a:endParaRPr lang="es-MX"/>
          </a:p>
        </p:txBody>
      </p:sp>
    </p:spTree>
    <p:extLst>
      <p:ext uri="{BB962C8B-B14F-4D97-AF65-F5344CB8AC3E}">
        <p14:creationId xmlns:p14="http://schemas.microsoft.com/office/powerpoint/2010/main" val="1205142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2B4637-21DD-4255-87DC-28180F4EE451}" type="datetimeFigureOut">
              <a:rPr lang="es-MX" smtClean="0"/>
              <a:t>03/06/2021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610237E-EBDC-4CA9-9E4A-5AA0838D0826}" type="slidenum">
              <a:rPr lang="es-MX" smtClean="0"/>
              <a:t>‹Nº›</a:t>
            </a:fld>
            <a:endParaRPr lang="es-MX"/>
          </a:p>
        </p:txBody>
      </p:sp>
    </p:spTree>
    <p:extLst>
      <p:ext uri="{BB962C8B-B14F-4D97-AF65-F5344CB8AC3E}">
        <p14:creationId xmlns:p14="http://schemas.microsoft.com/office/powerpoint/2010/main" val="502287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22B4637-21DD-4255-87DC-28180F4EE451}" type="datetimeFigureOut">
              <a:rPr lang="es-MX" smtClean="0"/>
              <a:t>03/06/2021</a:t>
            </a:fld>
            <a:endParaRPr lang="es-MX"/>
          </a:p>
        </p:txBody>
      </p:sp>
      <p:sp>
        <p:nvSpPr>
          <p:cNvPr id="6" name="Footer Placeholder 5"/>
          <p:cNvSpPr>
            <a:spLocks noGrp="1"/>
          </p:cNvSpPr>
          <p:nvPr>
            <p:ph type="ftr" sz="quarter" idx="11"/>
          </p:nvPr>
        </p:nvSpPr>
        <p:spPr/>
        <p:txBody>
          <a:bodyPr/>
          <a:lstStyle/>
          <a:p>
            <a:endParaRPr lang="es-MX"/>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610237E-EBDC-4CA9-9E4A-5AA0838D0826}" type="slidenum">
              <a:rPr lang="es-MX" smtClean="0"/>
              <a:t>‹Nº›</a:t>
            </a:fld>
            <a:endParaRPr lang="es-MX"/>
          </a:p>
        </p:txBody>
      </p:sp>
    </p:spTree>
    <p:extLst>
      <p:ext uri="{BB962C8B-B14F-4D97-AF65-F5344CB8AC3E}">
        <p14:creationId xmlns:p14="http://schemas.microsoft.com/office/powerpoint/2010/main" val="3745085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22B4637-21DD-4255-87DC-28180F4EE451}" type="datetimeFigureOut">
              <a:rPr lang="es-MX" smtClean="0"/>
              <a:t>03/06/2021</a:t>
            </a:fld>
            <a:endParaRPr lang="es-MX"/>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610237E-EBDC-4CA9-9E4A-5AA0838D0826}" type="slidenum">
              <a:rPr lang="es-MX" smtClean="0"/>
              <a:t>‹Nº›</a:t>
            </a:fld>
            <a:endParaRPr lang="es-MX"/>
          </a:p>
        </p:txBody>
      </p:sp>
    </p:spTree>
    <p:extLst>
      <p:ext uri="{BB962C8B-B14F-4D97-AF65-F5344CB8AC3E}">
        <p14:creationId xmlns:p14="http://schemas.microsoft.com/office/powerpoint/2010/main" val="1736335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22B4637-21DD-4255-87DC-28180F4EE451}" type="datetimeFigureOut">
              <a:rPr lang="es-MX" smtClean="0"/>
              <a:t>03/06/2021</a:t>
            </a:fld>
            <a:endParaRPr lang="es-MX"/>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MX"/>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610237E-EBDC-4CA9-9E4A-5AA0838D0826}" type="slidenum">
              <a:rPr lang="es-MX" smtClean="0"/>
              <a:t>‹Nº›</a:t>
            </a:fld>
            <a:endParaRPr lang="es-MX"/>
          </a:p>
        </p:txBody>
      </p:sp>
    </p:spTree>
    <p:extLst>
      <p:ext uri="{BB962C8B-B14F-4D97-AF65-F5344CB8AC3E}">
        <p14:creationId xmlns:p14="http://schemas.microsoft.com/office/powerpoint/2010/main" val="269472750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60000"/>
        </a:solidFill>
        <a:effectLst/>
      </p:bgPr>
    </p:bg>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32910" y="184376"/>
            <a:ext cx="11803735" cy="6502704"/>
          </a:xfrm>
          <a:prstGeom prst="rect">
            <a:avLst/>
          </a:prstGeom>
        </p:spPr>
      </p:pic>
      <p:sp>
        <p:nvSpPr>
          <p:cNvPr id="3" name="Marcador de contenido 2"/>
          <p:cNvSpPr>
            <a:spLocks noGrp="1"/>
          </p:cNvSpPr>
          <p:nvPr>
            <p:ph idx="1"/>
          </p:nvPr>
        </p:nvSpPr>
        <p:spPr>
          <a:xfrm>
            <a:off x="132910" y="4771505"/>
            <a:ext cx="5873534" cy="2070381"/>
          </a:xfrm>
        </p:spPr>
        <p:txBody>
          <a:bodyPr>
            <a:noAutofit/>
          </a:bodyPr>
          <a:lstStyle/>
          <a:p>
            <a:pPr marL="0" indent="0">
              <a:buNone/>
            </a:pPr>
            <a:r>
              <a:rPr lang="en-US" sz="2800" b="1" dirty="0" smtClean="0">
                <a:solidFill>
                  <a:srgbClr val="FFC000"/>
                </a:solidFill>
              </a:rPr>
              <a:t>English 5</a:t>
            </a:r>
          </a:p>
          <a:p>
            <a:pPr marL="0" indent="0">
              <a:buNone/>
            </a:pPr>
            <a:r>
              <a:rPr lang="en-US" sz="2400" b="1" dirty="0" smtClean="0"/>
              <a:t>Partial 1</a:t>
            </a:r>
          </a:p>
          <a:p>
            <a:pPr marL="0" indent="0">
              <a:buNone/>
            </a:pPr>
            <a:r>
              <a:rPr lang="en-US" sz="2400" b="1" dirty="0" smtClean="0"/>
              <a:t>Teacher </a:t>
            </a:r>
            <a:r>
              <a:rPr lang="en-US" sz="2400" b="1" dirty="0" err="1" smtClean="0"/>
              <a:t>Nohemi</a:t>
            </a:r>
            <a:r>
              <a:rPr lang="en-US" sz="2400" b="1" dirty="0" smtClean="0"/>
              <a:t> </a:t>
            </a:r>
            <a:r>
              <a:rPr lang="en-US" sz="2400" b="1" dirty="0" smtClean="0"/>
              <a:t>Cardenas</a:t>
            </a:r>
          </a:p>
          <a:p>
            <a:pPr marL="0" indent="0">
              <a:buNone/>
            </a:pPr>
            <a:r>
              <a:rPr lang="en-US" sz="2400" b="1" dirty="0" smtClean="0"/>
              <a:t>Victor Manuel Galvan Covarrubias</a:t>
            </a:r>
            <a:endParaRPr lang="es-MX" sz="2400" b="1" dirty="0"/>
          </a:p>
        </p:txBody>
      </p:sp>
      <p:sp>
        <p:nvSpPr>
          <p:cNvPr id="6" name="Rectángulo 5"/>
          <p:cNvSpPr/>
          <p:nvPr/>
        </p:nvSpPr>
        <p:spPr>
          <a:xfrm rot="1084987">
            <a:off x="10045083" y="2112289"/>
            <a:ext cx="1235803" cy="2646878"/>
          </a:xfrm>
          <a:prstGeom prst="rect">
            <a:avLst/>
          </a:prstGeom>
          <a:noFill/>
        </p:spPr>
        <p:txBody>
          <a:bodyPr wrap="square" lIns="91440" tIns="45720" rIns="91440" bIns="45720">
            <a:spAutoFit/>
          </a:bodyPr>
          <a:lstStyle/>
          <a:p>
            <a:pPr algn="ctr"/>
            <a:r>
              <a:rPr lang="es-ES" sz="16600" b="1" dirty="0">
                <a:ln w="22225">
                  <a:solidFill>
                    <a:schemeClr val="accent2"/>
                  </a:solidFill>
                  <a:prstDash val="solid"/>
                </a:ln>
                <a:solidFill>
                  <a:srgbClr val="FF0000"/>
                </a:solidFill>
              </a:rPr>
              <a:t>5</a:t>
            </a:r>
          </a:p>
        </p:txBody>
      </p:sp>
      <p:sp>
        <p:nvSpPr>
          <p:cNvPr id="4" name="Rectángulo 3"/>
          <p:cNvSpPr/>
          <p:nvPr/>
        </p:nvSpPr>
        <p:spPr>
          <a:xfrm>
            <a:off x="3498422" y="4276343"/>
            <a:ext cx="5848910" cy="707886"/>
          </a:xfrm>
          <a:prstGeom prst="rect">
            <a:avLst/>
          </a:prstGeom>
          <a:noFill/>
        </p:spPr>
        <p:txBody>
          <a:bodyPr wrap="none" lIns="91440" tIns="45720" rIns="91440" bIns="45720">
            <a:spAutoFit/>
          </a:bodyPr>
          <a:lstStyle/>
          <a:p>
            <a:pPr algn="ctr"/>
            <a:r>
              <a:rPr lang="es-ES" sz="4000" b="1" dirty="0" smtClean="0">
                <a:ln w="0"/>
                <a:solidFill>
                  <a:srgbClr val="FFFF00"/>
                </a:solidFill>
                <a:effectLst>
                  <a:outerShdw blurRad="38100" dist="19050" dir="2700000" algn="tl" rotWithShape="0">
                    <a:schemeClr val="dk1">
                      <a:alpha val="40000"/>
                    </a:schemeClr>
                  </a:outerShdw>
                </a:effectLst>
                <a:latin typeface="Lato Black" panose="020F0A02020204030203" pitchFamily="34" charset="0"/>
              </a:rPr>
              <a:t>Final </a:t>
            </a:r>
            <a:r>
              <a:rPr lang="es-ES" sz="4000" b="1" dirty="0" err="1" smtClean="0">
                <a:ln w="0"/>
                <a:solidFill>
                  <a:srgbClr val="FFFF00"/>
                </a:solidFill>
                <a:effectLst>
                  <a:outerShdw blurRad="38100" dist="19050" dir="2700000" algn="tl" rotWithShape="0">
                    <a:schemeClr val="dk1">
                      <a:alpha val="40000"/>
                    </a:schemeClr>
                  </a:outerShdw>
                </a:effectLst>
                <a:latin typeface="Lato Black" panose="020F0A02020204030203" pitchFamily="34" charset="0"/>
              </a:rPr>
              <a:t>Presentation</a:t>
            </a:r>
            <a:r>
              <a:rPr lang="es-ES" sz="4000" b="1" cap="none" spc="0" dirty="0" smtClean="0">
                <a:ln w="0"/>
                <a:solidFill>
                  <a:srgbClr val="FFFF00"/>
                </a:solidFill>
                <a:effectLst>
                  <a:outerShdw blurRad="38100" dist="19050" dir="2700000" algn="tl" rotWithShape="0">
                    <a:schemeClr val="dk1">
                      <a:alpha val="40000"/>
                    </a:schemeClr>
                  </a:outerShdw>
                </a:effectLst>
                <a:latin typeface="Lato Black" panose="020F0A02020204030203" pitchFamily="34" charset="0"/>
              </a:rPr>
              <a:t> Content</a:t>
            </a:r>
            <a:endParaRPr lang="es-ES" sz="4000" b="1" cap="none" spc="0" dirty="0">
              <a:ln w="0"/>
              <a:solidFill>
                <a:srgbClr val="FFFF00"/>
              </a:solidFill>
              <a:effectLst>
                <a:outerShdw blurRad="38100" dist="19050" dir="2700000" algn="tl" rotWithShape="0">
                  <a:schemeClr val="dk1">
                    <a:alpha val="40000"/>
                  </a:schemeClr>
                </a:outerShdw>
              </a:effectLst>
              <a:latin typeface="Lato Black" panose="020F0A02020204030203" pitchFamily="34" charset="0"/>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959" y="323499"/>
            <a:ext cx="3017266" cy="1206906"/>
          </a:xfrm>
          <a:prstGeom prst="rect">
            <a:avLst/>
          </a:prstGeom>
        </p:spPr>
      </p:pic>
      <p:pic>
        <p:nvPicPr>
          <p:cNvPr id="7" name="Imagen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0959" y="1681281"/>
            <a:ext cx="2540719" cy="688572"/>
          </a:xfrm>
          <a:prstGeom prst="rect">
            <a:avLst/>
          </a:prstGeom>
        </p:spPr>
      </p:pic>
      <p:pic>
        <p:nvPicPr>
          <p:cNvPr id="8" name="Imagen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27788" y="1382670"/>
            <a:ext cx="2569737" cy="1206384"/>
          </a:xfrm>
          <a:prstGeom prst="rect">
            <a:avLst/>
          </a:prstGeom>
        </p:spPr>
      </p:pic>
    </p:spTree>
    <p:extLst>
      <p:ext uri="{BB962C8B-B14F-4D97-AF65-F5344CB8AC3E}">
        <p14:creationId xmlns:p14="http://schemas.microsoft.com/office/powerpoint/2010/main" val="7976408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0"/>
            <a:ext cx="12192000" cy="527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Marcador de contenido 2"/>
          <p:cNvSpPr>
            <a:spLocks noGrp="1"/>
          </p:cNvSpPr>
          <p:nvPr>
            <p:ph idx="1"/>
          </p:nvPr>
        </p:nvSpPr>
        <p:spPr>
          <a:xfrm>
            <a:off x="133663" y="2910623"/>
            <a:ext cx="6622870" cy="3724570"/>
          </a:xfrm>
        </p:spPr>
        <p:txBody>
          <a:bodyPr>
            <a:noAutofit/>
          </a:bodyPr>
          <a:lstStyle/>
          <a:p>
            <a:pPr algn="just"/>
            <a:r>
              <a:rPr lang="es-MX" dirty="0" err="1" smtClean="0"/>
              <a:t>Make</a:t>
            </a:r>
            <a:r>
              <a:rPr lang="es-MX" dirty="0" smtClean="0"/>
              <a:t> use of </a:t>
            </a:r>
            <a:r>
              <a:rPr lang="es-MX" b="1" dirty="0" err="1" smtClean="0">
                <a:solidFill>
                  <a:srgbClr val="00B050"/>
                </a:solidFill>
              </a:rPr>
              <a:t>Future</a:t>
            </a:r>
            <a:r>
              <a:rPr lang="es-MX" b="1" dirty="0" smtClean="0">
                <a:solidFill>
                  <a:srgbClr val="00B050"/>
                </a:solidFill>
              </a:rPr>
              <a:t> </a:t>
            </a:r>
            <a:r>
              <a:rPr lang="es-MX" b="1" dirty="0" err="1" smtClean="0">
                <a:solidFill>
                  <a:srgbClr val="00B050"/>
                </a:solidFill>
              </a:rPr>
              <a:t>Passive</a:t>
            </a:r>
            <a:r>
              <a:rPr lang="es-MX" b="1" dirty="0" smtClean="0">
                <a:solidFill>
                  <a:srgbClr val="00B050"/>
                </a:solidFill>
              </a:rPr>
              <a:t> </a:t>
            </a:r>
            <a:r>
              <a:rPr lang="es-MX" b="1" dirty="0" err="1" smtClean="0">
                <a:solidFill>
                  <a:srgbClr val="00B050"/>
                </a:solidFill>
              </a:rPr>
              <a:t>Voice</a:t>
            </a:r>
            <a:r>
              <a:rPr lang="es-MX" b="1" dirty="0" smtClean="0">
                <a:solidFill>
                  <a:srgbClr val="00B050"/>
                </a:solidFill>
              </a:rPr>
              <a:t> </a:t>
            </a:r>
            <a:r>
              <a:rPr lang="es-MX" dirty="0" smtClean="0"/>
              <a:t>and </a:t>
            </a:r>
            <a:r>
              <a:rPr lang="es-MX" b="1" dirty="0" err="1">
                <a:solidFill>
                  <a:srgbClr val="00B050"/>
                </a:solidFill>
              </a:rPr>
              <a:t>A</a:t>
            </a:r>
            <a:r>
              <a:rPr lang="es-MX" b="1" dirty="0" err="1" smtClean="0">
                <a:solidFill>
                  <a:srgbClr val="00B050"/>
                </a:solidFill>
              </a:rPr>
              <a:t>djectives</a:t>
            </a:r>
            <a:endParaRPr lang="es-MX" b="1" dirty="0" smtClean="0">
              <a:solidFill>
                <a:srgbClr val="00B050"/>
              </a:solidFill>
            </a:endParaRPr>
          </a:p>
          <a:p>
            <a:pPr algn="just"/>
            <a:r>
              <a:rPr lang="en-US" dirty="0" smtClean="0"/>
              <a:t>You will talk for 1:30 minute. NO MORE than 2 minutes.</a:t>
            </a:r>
          </a:p>
          <a:p>
            <a:pPr algn="just"/>
            <a:r>
              <a:rPr lang="en-US" dirty="0" smtClean="0"/>
              <a:t>Be presentable. Remember it is a presentation.</a:t>
            </a:r>
          </a:p>
          <a:p>
            <a:pPr algn="just"/>
            <a:r>
              <a:rPr lang="en-US" dirty="0" smtClean="0"/>
              <a:t>Stand in front of the camera, DO NOT sit in front of the screen.</a:t>
            </a:r>
          </a:p>
          <a:p>
            <a:pPr algn="just"/>
            <a:r>
              <a:rPr lang="en-US" dirty="0" smtClean="0"/>
              <a:t>Clear, fluent, loud voice. </a:t>
            </a:r>
            <a:r>
              <a:rPr lang="es-MX" dirty="0" err="1" smtClean="0"/>
              <a:t>Make</a:t>
            </a:r>
            <a:r>
              <a:rPr lang="es-MX" dirty="0" smtClean="0"/>
              <a:t> </a:t>
            </a:r>
            <a:r>
              <a:rPr lang="es-MX" dirty="0" err="1" smtClean="0"/>
              <a:t>sure</a:t>
            </a:r>
            <a:r>
              <a:rPr lang="es-MX" dirty="0" smtClean="0"/>
              <a:t> </a:t>
            </a:r>
            <a:r>
              <a:rPr lang="es-MX" dirty="0" err="1" smtClean="0"/>
              <a:t>it</a:t>
            </a:r>
            <a:r>
              <a:rPr lang="es-MX" dirty="0" smtClean="0"/>
              <a:t> has a </a:t>
            </a:r>
            <a:r>
              <a:rPr lang="es-MX" dirty="0" err="1" smtClean="0"/>
              <a:t>good</a:t>
            </a:r>
            <a:r>
              <a:rPr lang="es-MX" dirty="0" smtClean="0"/>
              <a:t> volumen.</a:t>
            </a:r>
          </a:p>
          <a:p>
            <a:pPr algn="just"/>
            <a:r>
              <a:rPr lang="es-MX" dirty="0" err="1" smtClean="0"/>
              <a:t>You</a:t>
            </a:r>
            <a:r>
              <a:rPr lang="es-MX" dirty="0" smtClean="0"/>
              <a:t> </a:t>
            </a:r>
            <a:r>
              <a:rPr lang="es-MX" dirty="0" err="1" smtClean="0"/>
              <a:t>may</a:t>
            </a:r>
            <a:r>
              <a:rPr lang="es-MX" dirty="0" smtClean="0"/>
              <a:t> </a:t>
            </a:r>
            <a:r>
              <a:rPr lang="es-MX" dirty="0" err="1" smtClean="0"/>
              <a:t>have</a:t>
            </a:r>
            <a:r>
              <a:rPr lang="es-MX" dirty="0" smtClean="0"/>
              <a:t> notes, </a:t>
            </a:r>
            <a:r>
              <a:rPr lang="es-MX" dirty="0" err="1" smtClean="0"/>
              <a:t>but</a:t>
            </a:r>
            <a:r>
              <a:rPr lang="es-MX" dirty="0" smtClean="0"/>
              <a:t> DO NOT READ EVERYTHING </a:t>
            </a:r>
            <a:r>
              <a:rPr lang="es-MX" dirty="0" err="1" smtClean="0"/>
              <a:t>or</a:t>
            </a:r>
            <a:r>
              <a:rPr lang="es-MX" dirty="0" smtClean="0"/>
              <a:t> </a:t>
            </a:r>
            <a:r>
              <a:rPr lang="es-MX" dirty="0" err="1" smtClean="0"/>
              <a:t>points</a:t>
            </a:r>
            <a:r>
              <a:rPr lang="es-MX" dirty="0" smtClean="0"/>
              <a:t> </a:t>
            </a:r>
            <a:r>
              <a:rPr lang="es-MX" dirty="0" err="1" smtClean="0"/>
              <a:t>will</a:t>
            </a:r>
            <a:r>
              <a:rPr lang="es-MX" dirty="0" smtClean="0"/>
              <a:t> be </a:t>
            </a:r>
            <a:r>
              <a:rPr lang="es-MX" dirty="0" err="1" smtClean="0"/>
              <a:t>deducted</a:t>
            </a:r>
            <a:r>
              <a:rPr lang="es-MX" dirty="0" smtClean="0"/>
              <a:t>.</a:t>
            </a:r>
          </a:p>
        </p:txBody>
      </p:sp>
      <p:sp>
        <p:nvSpPr>
          <p:cNvPr id="6" name="Rectángulo redondeado 5"/>
          <p:cNvSpPr/>
          <p:nvPr/>
        </p:nvSpPr>
        <p:spPr>
          <a:xfrm>
            <a:off x="394823" y="129823"/>
            <a:ext cx="6100549" cy="883836"/>
          </a:xfrm>
          <a:prstGeom prst="roundRect">
            <a:avLst/>
          </a:prstGeom>
          <a:solidFill>
            <a:srgbClr val="3333C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latin typeface="+mj-lt"/>
                <a:cs typeface="Arial" panose="020B0604020202020204" pitchFamily="34" charset="0"/>
              </a:rPr>
              <a:t>Speaking Video</a:t>
            </a:r>
            <a:endParaRPr lang="es-MX" sz="6000" dirty="0">
              <a:latin typeface="+mj-lt"/>
              <a:cs typeface="Arial" panose="020B0604020202020204" pitchFamily="34" charset="0"/>
            </a:endParaRPr>
          </a:p>
        </p:txBody>
      </p:sp>
      <p:sp>
        <p:nvSpPr>
          <p:cNvPr id="2" name="Rectángulo 1"/>
          <p:cNvSpPr/>
          <p:nvPr/>
        </p:nvSpPr>
        <p:spPr>
          <a:xfrm>
            <a:off x="7739099" y="822959"/>
            <a:ext cx="4168462" cy="5143815"/>
          </a:xfrm>
          <a:prstGeom prst="rect">
            <a:avLst/>
          </a:prstGeom>
          <a:blipFill>
            <a:blip r:embed="rId2"/>
            <a:tile tx="0" ty="0" sx="100000" sy="100000" flip="none" algn="tl"/>
          </a:blipFill>
          <a:ln w="38100">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s-MX" sz="2400" dirty="0" smtClean="0">
                <a:solidFill>
                  <a:schemeClr val="tx1"/>
                </a:solidFill>
              </a:rPr>
              <a:t>Describe </a:t>
            </a:r>
            <a:r>
              <a:rPr lang="en-US" sz="2400" dirty="0" smtClean="0">
                <a:solidFill>
                  <a:schemeClr val="tx1"/>
                </a:solidFill>
              </a:rPr>
              <a:t>behaviors</a:t>
            </a:r>
            <a:r>
              <a:rPr lang="es-MX" sz="2400" dirty="0" smtClean="0">
                <a:solidFill>
                  <a:schemeClr val="tx1"/>
                </a:solidFill>
              </a:rPr>
              <a:t>, </a:t>
            </a:r>
            <a:r>
              <a:rPr lang="en-US" sz="2400" dirty="0" smtClean="0">
                <a:solidFill>
                  <a:schemeClr val="tx1"/>
                </a:solidFill>
              </a:rPr>
              <a:t>attitudes</a:t>
            </a:r>
            <a:r>
              <a:rPr lang="es-MX" sz="2400" dirty="0" smtClean="0">
                <a:solidFill>
                  <a:schemeClr val="tx1"/>
                </a:solidFill>
              </a:rPr>
              <a:t> and profesional </a:t>
            </a:r>
            <a:r>
              <a:rPr lang="en-US" sz="2400" dirty="0" smtClean="0">
                <a:solidFill>
                  <a:schemeClr val="tx1"/>
                </a:solidFill>
              </a:rPr>
              <a:t>situations</a:t>
            </a:r>
            <a:r>
              <a:rPr lang="es-MX" sz="2400" dirty="0" smtClean="0">
                <a:solidFill>
                  <a:schemeClr val="tx1"/>
                </a:solidFill>
              </a:rPr>
              <a:t> </a:t>
            </a:r>
            <a:r>
              <a:rPr lang="es-MX" sz="2400" dirty="0" err="1" smtClean="0">
                <a:solidFill>
                  <a:schemeClr val="tx1"/>
                </a:solidFill>
              </a:rPr>
              <a:t>about</a:t>
            </a:r>
            <a:r>
              <a:rPr lang="es-MX" sz="2400" dirty="0" smtClean="0">
                <a:solidFill>
                  <a:schemeClr val="tx1"/>
                </a:solidFill>
              </a:rPr>
              <a:t> </a:t>
            </a:r>
            <a:r>
              <a:rPr lang="es-MX" sz="2400" dirty="0" err="1" smtClean="0">
                <a:solidFill>
                  <a:schemeClr val="tx1"/>
                </a:solidFill>
              </a:rPr>
              <a:t>your</a:t>
            </a:r>
            <a:r>
              <a:rPr lang="es-MX" sz="2400" dirty="0" smtClean="0">
                <a:solidFill>
                  <a:schemeClr val="tx1"/>
                </a:solidFill>
              </a:rPr>
              <a:t> </a:t>
            </a:r>
            <a:r>
              <a:rPr lang="es-MX" sz="2400" dirty="0" err="1" smtClean="0">
                <a:solidFill>
                  <a:schemeClr val="tx1"/>
                </a:solidFill>
              </a:rPr>
              <a:t>career</a:t>
            </a:r>
            <a:r>
              <a:rPr lang="es-MX" sz="2400" dirty="0">
                <a:solidFill>
                  <a:schemeClr val="tx1"/>
                </a:solidFill>
              </a:rPr>
              <a:t> </a:t>
            </a:r>
            <a:r>
              <a:rPr lang="es-MX" sz="2400" dirty="0" err="1" smtClean="0">
                <a:solidFill>
                  <a:schemeClr val="tx1"/>
                </a:solidFill>
              </a:rPr>
              <a:t>or</a:t>
            </a:r>
            <a:r>
              <a:rPr lang="es-MX" sz="2400" dirty="0" smtClean="0">
                <a:solidFill>
                  <a:schemeClr val="tx1"/>
                </a:solidFill>
              </a:rPr>
              <a:t> </a:t>
            </a:r>
            <a:r>
              <a:rPr lang="es-MX" sz="2400" dirty="0" err="1" smtClean="0">
                <a:solidFill>
                  <a:schemeClr val="tx1"/>
                </a:solidFill>
              </a:rPr>
              <a:t>area</a:t>
            </a:r>
            <a:r>
              <a:rPr lang="es-MX" sz="2400" dirty="0" smtClean="0">
                <a:solidFill>
                  <a:schemeClr val="tx1"/>
                </a:solidFill>
              </a:rPr>
              <a:t> of </a:t>
            </a:r>
            <a:r>
              <a:rPr lang="es-MX" sz="2400" dirty="0" err="1" smtClean="0">
                <a:solidFill>
                  <a:schemeClr val="tx1"/>
                </a:solidFill>
              </a:rPr>
              <a:t>study</a:t>
            </a:r>
            <a:r>
              <a:rPr lang="es-MX" sz="2400" dirty="0" smtClean="0">
                <a:solidFill>
                  <a:schemeClr val="tx1"/>
                </a:solidFill>
              </a:rPr>
              <a:t>. (use adjetives) </a:t>
            </a:r>
          </a:p>
          <a:p>
            <a:pPr algn="ctr"/>
            <a:endParaRPr lang="en-US" sz="2400" dirty="0" smtClean="0">
              <a:solidFill>
                <a:schemeClr val="tx1"/>
              </a:solidFill>
            </a:endParaRPr>
          </a:p>
          <a:p>
            <a:pPr marL="285750" indent="-285750" algn="ctr">
              <a:buFont typeface="Arial" panose="020B0604020202020204" pitchFamily="34" charset="0"/>
              <a:buChar char="•"/>
            </a:pPr>
            <a:r>
              <a:rPr lang="en-US" sz="2400" dirty="0" smtClean="0">
                <a:solidFill>
                  <a:schemeClr val="tx1"/>
                </a:solidFill>
              </a:rPr>
              <a:t>You will describe what you think will happen in the future with yourself and with technology (use future passive voice)</a:t>
            </a:r>
          </a:p>
        </p:txBody>
      </p:sp>
      <p:sp>
        <p:nvSpPr>
          <p:cNvPr id="8" name="Rectángulo 7"/>
          <p:cNvSpPr/>
          <p:nvPr/>
        </p:nvSpPr>
        <p:spPr>
          <a:xfrm>
            <a:off x="2060618" y="1134107"/>
            <a:ext cx="3129566" cy="1656068"/>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smtClean="0">
                <a:solidFill>
                  <a:schemeClr val="tx1"/>
                </a:solidFill>
              </a:rPr>
              <a:t>Due</a:t>
            </a:r>
            <a:r>
              <a:rPr lang="es-MX" dirty="0" smtClean="0">
                <a:solidFill>
                  <a:schemeClr val="tx1"/>
                </a:solidFill>
              </a:rPr>
              <a:t> </a:t>
            </a:r>
            <a:r>
              <a:rPr lang="es-MX" dirty="0" err="1" smtClean="0">
                <a:solidFill>
                  <a:schemeClr val="tx1"/>
                </a:solidFill>
              </a:rPr>
              <a:t>on</a:t>
            </a:r>
            <a:r>
              <a:rPr lang="es-MX" dirty="0" smtClean="0">
                <a:solidFill>
                  <a:schemeClr val="tx1"/>
                </a:solidFill>
              </a:rPr>
              <a:t>:</a:t>
            </a:r>
          </a:p>
          <a:p>
            <a:pPr algn="ctr"/>
            <a:r>
              <a:rPr lang="es-MX" b="1" dirty="0" smtClean="0">
                <a:solidFill>
                  <a:schemeClr val="tx1"/>
                </a:solidFill>
              </a:rPr>
              <a:t>Friday, June 4th, 2021.</a:t>
            </a:r>
          </a:p>
          <a:p>
            <a:pPr algn="ctr"/>
            <a:r>
              <a:rPr lang="es-MX" dirty="0" err="1" smtClean="0">
                <a:solidFill>
                  <a:schemeClr val="tx1"/>
                </a:solidFill>
              </a:rPr>
              <a:t>You</a:t>
            </a:r>
            <a:r>
              <a:rPr lang="es-MX" dirty="0" smtClean="0">
                <a:solidFill>
                  <a:schemeClr val="tx1"/>
                </a:solidFill>
              </a:rPr>
              <a:t> </a:t>
            </a:r>
            <a:r>
              <a:rPr lang="es-MX" dirty="0" err="1" smtClean="0">
                <a:solidFill>
                  <a:schemeClr val="tx1"/>
                </a:solidFill>
              </a:rPr>
              <a:t>will</a:t>
            </a:r>
            <a:r>
              <a:rPr lang="es-MX" dirty="0" smtClean="0">
                <a:solidFill>
                  <a:schemeClr val="tx1"/>
                </a:solidFill>
              </a:rPr>
              <a:t> </a:t>
            </a:r>
            <a:r>
              <a:rPr lang="es-MX" dirty="0" err="1" smtClean="0">
                <a:solidFill>
                  <a:schemeClr val="tx1"/>
                </a:solidFill>
              </a:rPr>
              <a:t>upload</a:t>
            </a:r>
            <a:r>
              <a:rPr lang="es-MX" dirty="0" smtClean="0">
                <a:solidFill>
                  <a:schemeClr val="tx1"/>
                </a:solidFill>
              </a:rPr>
              <a:t> </a:t>
            </a:r>
            <a:r>
              <a:rPr lang="es-MX" dirty="0" err="1" smtClean="0">
                <a:solidFill>
                  <a:schemeClr val="tx1"/>
                </a:solidFill>
              </a:rPr>
              <a:t>the</a:t>
            </a:r>
            <a:r>
              <a:rPr lang="es-MX" dirty="0" smtClean="0">
                <a:solidFill>
                  <a:schemeClr val="tx1"/>
                </a:solidFill>
              </a:rPr>
              <a:t> link (YouTube </a:t>
            </a:r>
            <a:r>
              <a:rPr lang="es-MX" dirty="0" err="1" smtClean="0">
                <a:solidFill>
                  <a:schemeClr val="tx1"/>
                </a:solidFill>
              </a:rPr>
              <a:t>or</a:t>
            </a:r>
            <a:r>
              <a:rPr lang="es-MX" dirty="0" smtClean="0">
                <a:solidFill>
                  <a:schemeClr val="tx1"/>
                </a:solidFill>
              </a:rPr>
              <a:t> Google Drive)</a:t>
            </a:r>
            <a:endParaRPr lang="es-MX" b="1" dirty="0" smtClean="0">
              <a:solidFill>
                <a:schemeClr val="tx1"/>
              </a:solidFill>
            </a:endParaRPr>
          </a:p>
        </p:txBody>
      </p:sp>
      <p:sp>
        <p:nvSpPr>
          <p:cNvPr id="3" name="Rectángulo 2"/>
          <p:cNvSpPr/>
          <p:nvPr/>
        </p:nvSpPr>
        <p:spPr>
          <a:xfrm>
            <a:off x="0" y="6635193"/>
            <a:ext cx="12192000" cy="222807"/>
          </a:xfrm>
          <a:prstGeom prst="rect">
            <a:avLst/>
          </a:prstGeom>
          <a:solidFill>
            <a:srgbClr val="3333CC"/>
          </a:solidFill>
          <a:ln>
            <a:solidFill>
              <a:srgbClr val="3333CC"/>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9184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0"/>
            <a:ext cx="12192000" cy="527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Marcador de contenido 2"/>
          <p:cNvSpPr>
            <a:spLocks noGrp="1"/>
          </p:cNvSpPr>
          <p:nvPr>
            <p:ph idx="1"/>
          </p:nvPr>
        </p:nvSpPr>
        <p:spPr>
          <a:xfrm>
            <a:off x="133663" y="2910623"/>
            <a:ext cx="6622870" cy="3724570"/>
          </a:xfrm>
        </p:spPr>
        <p:txBody>
          <a:bodyPr>
            <a:noAutofit/>
          </a:bodyPr>
          <a:lstStyle/>
          <a:p>
            <a:pPr algn="just"/>
            <a:r>
              <a:rPr lang="es-MX" dirty="0"/>
              <a:t>Hacer uso de los adjetivos y la voz pasiva del futuro</a:t>
            </a:r>
          </a:p>
          <a:p>
            <a:pPr algn="just"/>
            <a:r>
              <a:rPr lang="es-MX" dirty="0"/>
              <a:t>Hablará durante 1:30 minutos. NO MÁS de 2 minutos.</a:t>
            </a:r>
          </a:p>
          <a:p>
            <a:pPr algn="just"/>
            <a:r>
              <a:rPr lang="es-MX" dirty="0"/>
              <a:t>Sea presentable. Recuerda que es una presentación.</a:t>
            </a:r>
          </a:p>
          <a:p>
            <a:pPr algn="just"/>
            <a:r>
              <a:rPr lang="es-MX" dirty="0"/>
              <a:t>Párese frente a la cámara, NO se siente frente a la pantalla.</a:t>
            </a:r>
          </a:p>
          <a:p>
            <a:pPr algn="just"/>
            <a:r>
              <a:rPr lang="es-MX" dirty="0"/>
              <a:t>Voz clara, fluida y fuerte. Asegúrate de que tenga un buen volumen.</a:t>
            </a:r>
          </a:p>
          <a:p>
            <a:pPr algn="just"/>
            <a:r>
              <a:rPr lang="es-MX" dirty="0"/>
              <a:t>Puede tener notas, pero NO LEER TODO o se le descontarán puntos. </a:t>
            </a:r>
            <a:endParaRPr lang="es-MX" dirty="0" smtClean="0"/>
          </a:p>
        </p:txBody>
      </p:sp>
      <p:sp>
        <p:nvSpPr>
          <p:cNvPr id="6" name="Rectángulo redondeado 5"/>
          <p:cNvSpPr/>
          <p:nvPr/>
        </p:nvSpPr>
        <p:spPr>
          <a:xfrm>
            <a:off x="394823" y="129823"/>
            <a:ext cx="6100549" cy="883836"/>
          </a:xfrm>
          <a:prstGeom prst="roundRect">
            <a:avLst/>
          </a:prstGeom>
          <a:solidFill>
            <a:srgbClr val="3333CC"/>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latin typeface="+mj-lt"/>
                <a:cs typeface="Arial" panose="020B0604020202020204" pitchFamily="34" charset="0"/>
              </a:rPr>
              <a:t>Speaking Video</a:t>
            </a:r>
            <a:endParaRPr lang="es-MX" sz="6000" dirty="0">
              <a:latin typeface="+mj-lt"/>
              <a:cs typeface="Arial" panose="020B0604020202020204" pitchFamily="34" charset="0"/>
            </a:endParaRPr>
          </a:p>
        </p:txBody>
      </p:sp>
      <p:sp>
        <p:nvSpPr>
          <p:cNvPr id="2" name="Rectángulo 1"/>
          <p:cNvSpPr/>
          <p:nvPr/>
        </p:nvSpPr>
        <p:spPr>
          <a:xfrm>
            <a:off x="7739099" y="822959"/>
            <a:ext cx="4168462" cy="5143815"/>
          </a:xfrm>
          <a:prstGeom prst="rect">
            <a:avLst/>
          </a:prstGeom>
          <a:blipFill>
            <a:blip r:embed="rId2"/>
            <a:tile tx="0" ty="0" sx="100000" sy="100000" flip="none" algn="tl"/>
          </a:blipFill>
          <a:ln w="38100">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s-MX" sz="2400">
                <a:solidFill>
                  <a:schemeClr val="tx1"/>
                </a:solidFill>
              </a:rPr>
              <a:t>Describe comportamientos, actitudes y situaciones profesionales sobre tu carrera o área de estudio. (usa adjetivos)</a:t>
            </a:r>
          </a:p>
          <a:p>
            <a:pPr marL="285750" indent="-285750" algn="ctr">
              <a:buFont typeface="Arial" panose="020B0604020202020204" pitchFamily="34" charset="0"/>
              <a:buChar char="•"/>
            </a:pPr>
            <a:endParaRPr lang="es-MX" sz="2400">
              <a:solidFill>
                <a:schemeClr val="tx1"/>
              </a:solidFill>
            </a:endParaRPr>
          </a:p>
          <a:p>
            <a:pPr marL="285750" indent="-285750" algn="ctr">
              <a:buFont typeface="Arial" panose="020B0604020202020204" pitchFamily="34" charset="0"/>
              <a:buChar char="•"/>
            </a:pPr>
            <a:r>
              <a:rPr lang="es-MX" sz="2400">
                <a:solidFill>
                  <a:schemeClr val="tx1"/>
                </a:solidFill>
              </a:rPr>
              <a:t>Describirás lo que crees que sucederá en el futuro contigo mismo y con la tecnología (usa la voz pasiva del futuro) </a:t>
            </a:r>
            <a:endParaRPr lang="en-US" sz="2400" dirty="0" smtClean="0">
              <a:solidFill>
                <a:schemeClr val="tx1"/>
              </a:solidFill>
            </a:endParaRPr>
          </a:p>
        </p:txBody>
      </p:sp>
      <p:sp>
        <p:nvSpPr>
          <p:cNvPr id="8" name="Rectángulo 7"/>
          <p:cNvSpPr/>
          <p:nvPr/>
        </p:nvSpPr>
        <p:spPr>
          <a:xfrm>
            <a:off x="2060618" y="1134107"/>
            <a:ext cx="3129566" cy="1656068"/>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smtClean="0">
                <a:solidFill>
                  <a:schemeClr val="tx1"/>
                </a:solidFill>
              </a:rPr>
              <a:t>Due</a:t>
            </a:r>
            <a:r>
              <a:rPr lang="es-MX" dirty="0" smtClean="0">
                <a:solidFill>
                  <a:schemeClr val="tx1"/>
                </a:solidFill>
              </a:rPr>
              <a:t> </a:t>
            </a:r>
            <a:r>
              <a:rPr lang="es-MX" dirty="0" err="1" smtClean="0">
                <a:solidFill>
                  <a:schemeClr val="tx1"/>
                </a:solidFill>
              </a:rPr>
              <a:t>on</a:t>
            </a:r>
            <a:r>
              <a:rPr lang="es-MX" dirty="0" smtClean="0">
                <a:solidFill>
                  <a:schemeClr val="tx1"/>
                </a:solidFill>
              </a:rPr>
              <a:t>:</a:t>
            </a:r>
          </a:p>
          <a:p>
            <a:pPr algn="ctr"/>
            <a:r>
              <a:rPr lang="es-MX" b="1" dirty="0" smtClean="0">
                <a:solidFill>
                  <a:schemeClr val="tx1"/>
                </a:solidFill>
              </a:rPr>
              <a:t>Friday, June 4th, 2021.</a:t>
            </a:r>
          </a:p>
          <a:p>
            <a:pPr algn="ctr"/>
            <a:r>
              <a:rPr lang="es-MX" dirty="0" err="1" smtClean="0">
                <a:solidFill>
                  <a:schemeClr val="tx1"/>
                </a:solidFill>
              </a:rPr>
              <a:t>You</a:t>
            </a:r>
            <a:r>
              <a:rPr lang="es-MX" dirty="0" smtClean="0">
                <a:solidFill>
                  <a:schemeClr val="tx1"/>
                </a:solidFill>
              </a:rPr>
              <a:t> </a:t>
            </a:r>
            <a:r>
              <a:rPr lang="es-MX" dirty="0" err="1" smtClean="0">
                <a:solidFill>
                  <a:schemeClr val="tx1"/>
                </a:solidFill>
              </a:rPr>
              <a:t>will</a:t>
            </a:r>
            <a:r>
              <a:rPr lang="es-MX" dirty="0" smtClean="0">
                <a:solidFill>
                  <a:schemeClr val="tx1"/>
                </a:solidFill>
              </a:rPr>
              <a:t> </a:t>
            </a:r>
            <a:r>
              <a:rPr lang="es-MX" dirty="0" err="1" smtClean="0">
                <a:solidFill>
                  <a:schemeClr val="tx1"/>
                </a:solidFill>
              </a:rPr>
              <a:t>upload</a:t>
            </a:r>
            <a:r>
              <a:rPr lang="es-MX" dirty="0" smtClean="0">
                <a:solidFill>
                  <a:schemeClr val="tx1"/>
                </a:solidFill>
              </a:rPr>
              <a:t> </a:t>
            </a:r>
            <a:r>
              <a:rPr lang="es-MX" dirty="0" err="1" smtClean="0">
                <a:solidFill>
                  <a:schemeClr val="tx1"/>
                </a:solidFill>
              </a:rPr>
              <a:t>the</a:t>
            </a:r>
            <a:r>
              <a:rPr lang="es-MX" dirty="0" smtClean="0">
                <a:solidFill>
                  <a:schemeClr val="tx1"/>
                </a:solidFill>
              </a:rPr>
              <a:t> link (YouTube </a:t>
            </a:r>
            <a:r>
              <a:rPr lang="es-MX" dirty="0" err="1" smtClean="0">
                <a:solidFill>
                  <a:schemeClr val="tx1"/>
                </a:solidFill>
              </a:rPr>
              <a:t>or</a:t>
            </a:r>
            <a:r>
              <a:rPr lang="es-MX" dirty="0" smtClean="0">
                <a:solidFill>
                  <a:schemeClr val="tx1"/>
                </a:solidFill>
              </a:rPr>
              <a:t> Google Drive)</a:t>
            </a:r>
            <a:endParaRPr lang="es-MX" b="1" dirty="0" smtClean="0">
              <a:solidFill>
                <a:schemeClr val="tx1"/>
              </a:solidFill>
            </a:endParaRPr>
          </a:p>
        </p:txBody>
      </p:sp>
      <p:sp>
        <p:nvSpPr>
          <p:cNvPr id="3" name="Rectángulo 2"/>
          <p:cNvSpPr/>
          <p:nvPr/>
        </p:nvSpPr>
        <p:spPr>
          <a:xfrm>
            <a:off x="0" y="6635193"/>
            <a:ext cx="12192000" cy="222807"/>
          </a:xfrm>
          <a:prstGeom prst="rect">
            <a:avLst/>
          </a:prstGeom>
          <a:solidFill>
            <a:srgbClr val="3333CC"/>
          </a:solidFill>
          <a:ln>
            <a:solidFill>
              <a:srgbClr val="3333CC"/>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8897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791919" y="74814"/>
            <a:ext cx="4578997" cy="5128953"/>
          </a:xfrm>
        </p:spPr>
        <p:txBody>
          <a:bodyPr>
            <a:noAutofit/>
          </a:bodyPr>
          <a:lstStyle/>
          <a:p>
            <a:pPr algn="ctr"/>
            <a:r>
              <a:rPr lang="en-US" sz="1600" dirty="0"/>
              <a:t>There </a:t>
            </a:r>
            <a:r>
              <a:rPr lang="en-US" sz="1600" dirty="0" smtClean="0"/>
              <a:t>is not really a </a:t>
            </a:r>
            <a:r>
              <a:rPr lang="en-US" sz="1600" dirty="0"/>
              <a:t>defined behavior for people studying in the technological </a:t>
            </a:r>
            <a:r>
              <a:rPr lang="en-US" sz="1600" dirty="0" smtClean="0"/>
              <a:t>field.</a:t>
            </a:r>
          </a:p>
          <a:p>
            <a:pPr algn="ctr"/>
            <a:r>
              <a:rPr lang="en-US" sz="1600" dirty="0"/>
              <a:t>but based on the profile that is required when entering the career we can </a:t>
            </a:r>
            <a:r>
              <a:rPr lang="es-MX" sz="1600" dirty="0"/>
              <a:t>define </a:t>
            </a:r>
            <a:r>
              <a:rPr lang="en-US" sz="1600" dirty="0"/>
              <a:t>certain </a:t>
            </a:r>
            <a:r>
              <a:rPr lang="en-US" sz="1600" dirty="0" smtClean="0"/>
              <a:t>things</a:t>
            </a:r>
          </a:p>
          <a:p>
            <a:pPr algn="ctr"/>
            <a:r>
              <a:rPr lang="en-US" sz="1600" dirty="0"/>
              <a:t>The first is one of the most negative that we can find, being that people of IT are characterized by </a:t>
            </a:r>
            <a:r>
              <a:rPr lang="en-US" sz="1600" dirty="0">
                <a:solidFill>
                  <a:srgbClr val="00B0F0"/>
                </a:solidFill>
              </a:rPr>
              <a:t>bad-smelling</a:t>
            </a:r>
            <a:r>
              <a:rPr lang="en-US" sz="1600" dirty="0"/>
              <a:t>. </a:t>
            </a:r>
          </a:p>
          <a:p>
            <a:pPr algn="ctr"/>
            <a:r>
              <a:rPr lang="en-US" sz="1600" dirty="0" smtClean="0"/>
              <a:t>the </a:t>
            </a:r>
            <a:r>
              <a:rPr lang="en-US" sz="1600" dirty="0"/>
              <a:t>following characteristic we can find that IT people are really </a:t>
            </a:r>
            <a:r>
              <a:rPr lang="en-US" sz="1600" dirty="0">
                <a:solidFill>
                  <a:srgbClr val="00B0F0"/>
                </a:solidFill>
              </a:rPr>
              <a:t>smart </a:t>
            </a:r>
            <a:r>
              <a:rPr lang="en-US" sz="1600" dirty="0"/>
              <a:t>and a little more </a:t>
            </a:r>
            <a:r>
              <a:rPr lang="en-US" sz="1600" dirty="0">
                <a:solidFill>
                  <a:srgbClr val="00B0F0"/>
                </a:solidFill>
              </a:rPr>
              <a:t>autonomous</a:t>
            </a:r>
            <a:r>
              <a:rPr lang="en-US" sz="1600" dirty="0"/>
              <a:t> than other people in their fields.</a:t>
            </a:r>
          </a:p>
          <a:p>
            <a:pPr algn="ctr"/>
            <a:r>
              <a:rPr lang="en-US" sz="1600" dirty="0" smtClean="0"/>
              <a:t>Another important characteristic is that we are very </a:t>
            </a:r>
            <a:r>
              <a:rPr lang="en-US" sz="1600" dirty="0" smtClean="0">
                <a:solidFill>
                  <a:srgbClr val="00B0F0"/>
                </a:solidFill>
              </a:rPr>
              <a:t>adaptable</a:t>
            </a:r>
            <a:r>
              <a:rPr lang="en-US" sz="1600" dirty="0" smtClean="0"/>
              <a:t> to situations of extreme stress.</a:t>
            </a:r>
          </a:p>
          <a:p>
            <a:pPr algn="ctr"/>
            <a:r>
              <a:rPr lang="en-US" sz="1600" dirty="0"/>
              <a:t>And the last one but one of the most important that can identify an IT guy is that there are very </a:t>
            </a:r>
            <a:r>
              <a:rPr lang="en-US" sz="1600" dirty="0" err="1"/>
              <a:t>very</a:t>
            </a:r>
            <a:r>
              <a:rPr lang="en-US" sz="1600" dirty="0"/>
              <a:t> </a:t>
            </a:r>
            <a:r>
              <a:rPr lang="en-US" sz="1600" dirty="0">
                <a:solidFill>
                  <a:srgbClr val="00B0F0"/>
                </a:solidFill>
              </a:rPr>
              <a:t>good </a:t>
            </a:r>
            <a:r>
              <a:rPr lang="en-US" sz="1600" dirty="0"/>
              <a:t>at video games they played all day 24/7.</a:t>
            </a:r>
          </a:p>
          <a:p>
            <a:pPr algn="ctr"/>
            <a:r>
              <a:rPr lang="en-US" sz="1600" dirty="0"/>
              <a:t>I don't know if this is a good or bad characteristic but it really is going to be present there</a:t>
            </a:r>
            <a:endParaRPr lang="es-MX" sz="6000" dirty="0"/>
          </a:p>
          <a:p>
            <a:pPr algn="ctr"/>
            <a:endParaRPr lang="en-US" sz="1600" dirty="0"/>
          </a:p>
          <a:p>
            <a:pPr algn="ctr"/>
            <a:endParaRPr lang="en-US" sz="1000" dirty="0"/>
          </a:p>
          <a:p>
            <a:pPr algn="ctr"/>
            <a:endParaRPr lang="en-US" sz="1000" dirty="0" smtClean="0"/>
          </a:p>
        </p:txBody>
      </p:sp>
    </p:spTree>
    <p:extLst>
      <p:ext uri="{BB962C8B-B14F-4D97-AF65-F5344CB8AC3E}">
        <p14:creationId xmlns:p14="http://schemas.microsoft.com/office/powerpoint/2010/main" val="3839539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650775" y="91439"/>
            <a:ext cx="4454134" cy="6517179"/>
          </a:xfrm>
        </p:spPr>
        <p:txBody>
          <a:bodyPr>
            <a:noAutofit/>
          </a:bodyPr>
          <a:lstStyle/>
          <a:p>
            <a:pPr algn="ctr"/>
            <a:r>
              <a:rPr lang="en-US" sz="1600" dirty="0"/>
              <a:t>now moving on to what I think technology will be in the </a:t>
            </a:r>
            <a:r>
              <a:rPr lang="en-US" sz="1600" dirty="0" smtClean="0"/>
              <a:t>future.</a:t>
            </a:r>
          </a:p>
          <a:p>
            <a:pPr algn="ctr"/>
            <a:r>
              <a:rPr lang="en-US" sz="1600" dirty="0"/>
              <a:t>in the future of technology </a:t>
            </a:r>
            <a:r>
              <a:rPr lang="en-US" sz="1600" dirty="0">
                <a:solidFill>
                  <a:srgbClr val="00B0F0"/>
                </a:solidFill>
              </a:rPr>
              <a:t>there will be presented</a:t>
            </a:r>
            <a:r>
              <a:rPr lang="en-US" sz="1600" dirty="0"/>
              <a:t> what its called a singularity something that we can't understand yet because it is too advanced to our minds.</a:t>
            </a:r>
          </a:p>
          <a:p>
            <a:pPr algn="ctr"/>
            <a:r>
              <a:rPr lang="en-US" sz="1600" dirty="0"/>
              <a:t>in the future, IT systems </a:t>
            </a:r>
            <a:r>
              <a:rPr lang="en-US" sz="1600" dirty="0">
                <a:solidFill>
                  <a:srgbClr val="00B0F0"/>
                </a:solidFill>
              </a:rPr>
              <a:t>will not be programed </a:t>
            </a:r>
            <a:r>
              <a:rPr lang="en-US" sz="1600" dirty="0"/>
              <a:t>by humans anymore, everything </a:t>
            </a:r>
            <a:r>
              <a:rPr lang="en-US" sz="1600" dirty="0">
                <a:solidFill>
                  <a:srgbClr val="00B0F0"/>
                </a:solidFill>
              </a:rPr>
              <a:t>will be made </a:t>
            </a:r>
            <a:r>
              <a:rPr lang="en-US" sz="1600" dirty="0"/>
              <a:t>by artificial intelligence for ourselves</a:t>
            </a:r>
            <a:r>
              <a:rPr lang="en-US" sz="1600" dirty="0" smtClean="0"/>
              <a:t>.</a:t>
            </a:r>
          </a:p>
          <a:p>
            <a:pPr algn="ctr"/>
            <a:r>
              <a:rPr lang="en-US" sz="1600" dirty="0"/>
              <a:t>Most of the jobs that </a:t>
            </a:r>
            <a:r>
              <a:rPr lang="en-US" sz="1600" dirty="0">
                <a:solidFill>
                  <a:srgbClr val="00B0F0"/>
                </a:solidFill>
              </a:rPr>
              <a:t>will be created</a:t>
            </a:r>
            <a:r>
              <a:rPr lang="en-US" sz="1600" dirty="0"/>
              <a:t> in the future do not even EXIST in the </a:t>
            </a:r>
            <a:r>
              <a:rPr lang="en-US" sz="1600" dirty="0" smtClean="0"/>
              <a:t>present</a:t>
            </a:r>
          </a:p>
          <a:p>
            <a:pPr algn="ctr"/>
            <a:r>
              <a:rPr lang="en-US" sz="1600" dirty="0"/>
              <a:t>Technology </a:t>
            </a:r>
            <a:r>
              <a:rPr lang="en-US" sz="1600" dirty="0">
                <a:solidFill>
                  <a:srgbClr val="00B0F0"/>
                </a:solidFill>
              </a:rPr>
              <a:t>will be expanded </a:t>
            </a:r>
            <a:r>
              <a:rPr lang="en-US" sz="1600" dirty="0"/>
              <a:t>by us more of what we can imagine.</a:t>
            </a:r>
          </a:p>
          <a:p>
            <a:pPr algn="ctr"/>
            <a:r>
              <a:rPr lang="en-US" sz="1600" dirty="0" smtClean="0"/>
              <a:t>.</a:t>
            </a:r>
            <a:r>
              <a:rPr lang="en-US" sz="1600" dirty="0"/>
              <a:t> Indeed our career is very complicated we need to stay updated every day because in the future there will not be space for old Technologies and attitudes of the modern era.</a:t>
            </a:r>
          </a:p>
          <a:p>
            <a:pPr algn="ctr"/>
            <a:endParaRPr lang="en-US" sz="1600" dirty="0"/>
          </a:p>
          <a:p>
            <a:pPr algn="ctr"/>
            <a:r>
              <a:rPr lang="en-US" sz="1600" dirty="0"/>
              <a:t>in the future we </a:t>
            </a:r>
            <a:r>
              <a:rPr lang="en-US" sz="1600" dirty="0">
                <a:solidFill>
                  <a:srgbClr val="00B0F0"/>
                </a:solidFill>
              </a:rPr>
              <a:t>will be focused</a:t>
            </a:r>
            <a:r>
              <a:rPr lang="en-US" sz="1600" dirty="0"/>
              <a:t> on the expanse</a:t>
            </a:r>
            <a:endParaRPr lang="es-MX" sz="13800" dirty="0"/>
          </a:p>
          <a:p>
            <a:pPr algn="ctr"/>
            <a:endParaRPr lang="en-US" sz="900" dirty="0"/>
          </a:p>
          <a:p>
            <a:pPr algn="ctr"/>
            <a:endParaRPr lang="en-US" sz="900" dirty="0" smtClean="0"/>
          </a:p>
        </p:txBody>
      </p:sp>
    </p:spTree>
    <p:extLst>
      <p:ext uri="{BB962C8B-B14F-4D97-AF65-F5344CB8AC3E}">
        <p14:creationId xmlns:p14="http://schemas.microsoft.com/office/powerpoint/2010/main" val="18525362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Tipo de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ipo de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Madera</Template>
  <TotalTime>2195</TotalTime>
  <Words>582</Words>
  <Application>Microsoft Office PowerPoint</Application>
  <PresentationFormat>Panorámica</PresentationFormat>
  <Paragraphs>48</Paragraphs>
  <Slides>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vt:i4>
      </vt:variant>
    </vt:vector>
  </HeadingPairs>
  <TitlesOfParts>
    <vt:vector size="11" baseType="lpstr">
      <vt:lpstr>Arial</vt:lpstr>
      <vt:lpstr>Lato Black</vt:lpstr>
      <vt:lpstr>Rockwell</vt:lpstr>
      <vt:lpstr>Rockwell Condensed</vt:lpstr>
      <vt:lpstr>Wingdings</vt:lpstr>
      <vt:lpstr>Tipo de madera</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Windows 10</dc:creator>
  <cp:lastModifiedBy>acer</cp:lastModifiedBy>
  <cp:revision>88</cp:revision>
  <dcterms:created xsi:type="dcterms:W3CDTF">2020-03-19T04:33:01Z</dcterms:created>
  <dcterms:modified xsi:type="dcterms:W3CDTF">2021-06-03T10:02:31Z</dcterms:modified>
</cp:coreProperties>
</file>