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9" r:id="rId3"/>
    <p:sldId id="285" r:id="rId4"/>
    <p:sldId id="265" r:id="rId5"/>
    <p:sldId id="287" r:id="rId6"/>
    <p:sldId id="286" r:id="rId7"/>
    <p:sldId id="288" r:id="rId8"/>
    <p:sldId id="289" r:id="rId9"/>
    <p:sldId id="290" r:id="rId10"/>
    <p:sldId id="291" r:id="rId11"/>
    <p:sldId id="293" r:id="rId12"/>
    <p:sldId id="294" r:id="rId13"/>
    <p:sldId id="292" r:id="rId14"/>
    <p:sldId id="279" r:id="rId15"/>
  </p:sldIdLst>
  <p:sldSz cx="9144000" cy="5143500" type="screen16x9"/>
  <p:notesSz cx="6858000" cy="9144000"/>
  <p:embeddedFontLst>
    <p:embeddedFont>
      <p:font typeface="Lora" panose="020B0604020202020204" charset="0"/>
      <p:regular r:id="rId17"/>
      <p:bold r:id="rId18"/>
      <p:italic r:id="rId19"/>
      <p:boldItalic r:id="rId20"/>
    </p:embeddedFont>
    <p:embeddedFont>
      <p:font typeface="Playfair Displ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thya Rivera" initials="CR" lastIdx="1" clrIdx="0">
    <p:extLst>
      <p:ext uri="{19B8F6BF-5375-455C-9EA6-DF929625EA0E}">
        <p15:presenceInfo xmlns:p15="http://schemas.microsoft.com/office/powerpoint/2012/main" userId="4995f99d91fc46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88B938-3DF8-4723-8799-CD43204E6B05}">
  <a:tblStyle styleId="{F488B938-3DF8-4723-8799-CD43204E6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2155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43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4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483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687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52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93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38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74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41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7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841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05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17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11111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239978" y="-11"/>
            <a:ext cx="2664079" cy="1326980"/>
            <a:chOff x="3578850" y="-50"/>
            <a:chExt cx="1816500" cy="9048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3269346" y="-44122"/>
            <a:ext cx="2605500" cy="12978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Playfair Display"/>
              <a:buChar char="◈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⬥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⬦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○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419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■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-11473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84100" y="1453625"/>
            <a:ext cx="3677100" cy="3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250326" y="1471725"/>
            <a:ext cx="25791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961653" y="1471725"/>
            <a:ext cx="25791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>
                <a:latin typeface="Lora"/>
                <a:ea typeface="Lora"/>
                <a:cs typeface="Lora"/>
                <a:sym typeface="Lora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503433" y="1763224"/>
            <a:ext cx="8209051" cy="3075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/>
              <a:t>Técnicas de redacción 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y </a:t>
            </a:r>
            <a:r>
              <a:rPr lang="es-ES" sz="3600" dirty="0"/>
              <a:t>modelo de referencias 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bibliográficas </a:t>
            </a:r>
            <a:endParaRPr sz="3600" dirty="0"/>
          </a:p>
        </p:txBody>
      </p:sp>
      <p:grpSp>
        <p:nvGrpSpPr>
          <p:cNvPr id="62" name="Google Shape;62;p13"/>
          <p:cNvGrpSpPr/>
          <p:nvPr/>
        </p:nvGrpSpPr>
        <p:grpSpPr>
          <a:xfrm>
            <a:off x="4411033" y="332492"/>
            <a:ext cx="321429" cy="523991"/>
            <a:chOff x="6730350" y="2315900"/>
            <a:chExt cx="257700" cy="420100"/>
          </a:xfrm>
        </p:grpSpPr>
        <p:sp>
          <p:nvSpPr>
            <p:cNvPr id="63" name="Google Shape;63;p1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109;p18"/>
          <p:cNvSpPr txBox="1">
            <a:spLocks/>
          </p:cNvSpPr>
          <p:nvPr/>
        </p:nvSpPr>
        <p:spPr>
          <a:xfrm>
            <a:off x="472610" y="729467"/>
            <a:ext cx="8147407" cy="24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◈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⬥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⬦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○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■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38100" indent="0" algn="just">
              <a:buNone/>
            </a:pPr>
            <a:r>
              <a:rPr lang="es-MX" sz="1600" i="0" dirty="0" smtClean="0"/>
              <a:t>Ejemplo: </a:t>
            </a:r>
          </a:p>
          <a:p>
            <a:pPr marL="38100" indent="0" algn="just">
              <a:lnSpc>
                <a:spcPct val="150000"/>
              </a:lnSpc>
              <a:buNone/>
            </a:pPr>
            <a:r>
              <a:rPr lang="es-MX" sz="1600" i="0" dirty="0"/>
              <a:t>En 2008, Eduardo </a:t>
            </a:r>
            <a:r>
              <a:rPr lang="es-MX" sz="1600" i="0" dirty="0" err="1"/>
              <a:t>Backhoff</a:t>
            </a:r>
            <a:r>
              <a:rPr lang="es-MX" sz="1600" i="0" dirty="0"/>
              <a:t> Escudero, Margarita </a:t>
            </a:r>
            <a:r>
              <a:rPr lang="es-MX" sz="1600" i="0" dirty="0" err="1"/>
              <a:t>Peon</a:t>
            </a:r>
            <a:r>
              <a:rPr lang="es-MX" sz="1600" i="0" dirty="0"/>
              <a:t> Zapata, Edgar Andrade Muñoz y Sara Rivera López, </a:t>
            </a:r>
            <a:r>
              <a:rPr lang="es-ES" sz="1600" i="0" dirty="0"/>
              <a:t>realizaron una investigación en México para el Instituto Nacional para la Evaluación de la Educación (INEE), sobre la ortografía de los estudiantes de educación básica; y en dicho documento explican que se realizó un muestreo de pruebas a alumnos de tercero y sexto de primaria, así como de tercero de secundaria. </a:t>
            </a:r>
            <a:endParaRPr lang="en-US" sz="1600" i="0" dirty="0"/>
          </a:p>
          <a:p>
            <a:pPr marL="38100" indent="0" algn="just">
              <a:buNone/>
            </a:pPr>
            <a:endParaRPr lang="en-US" sz="1600" i="0" dirty="0"/>
          </a:p>
          <a:p>
            <a:pPr marL="38100" indent="0" algn="just">
              <a:buNone/>
            </a:pPr>
            <a:endParaRPr lang="es-MX" sz="1600" i="0" dirty="0" smtClean="0"/>
          </a:p>
          <a:p>
            <a:pPr marL="38100" indent="0" algn="just">
              <a:buNone/>
            </a:pPr>
            <a:endParaRPr lang="en-US" sz="1600" i="0" dirty="0"/>
          </a:p>
          <a:p>
            <a:pPr marL="38100" indent="0" algn="just">
              <a:buNone/>
            </a:pPr>
            <a:endParaRPr lang="es-MX" sz="1600" i="0" dirty="0"/>
          </a:p>
        </p:txBody>
      </p:sp>
      <p:sp>
        <p:nvSpPr>
          <p:cNvPr id="5" name="Google Shape;109;p18"/>
          <p:cNvSpPr txBox="1">
            <a:spLocks/>
          </p:cNvSpPr>
          <p:nvPr/>
        </p:nvSpPr>
        <p:spPr>
          <a:xfrm>
            <a:off x="1315092" y="3131906"/>
            <a:ext cx="6328881" cy="124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◈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⬥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⬦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○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■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38100" indent="0" algn="just">
              <a:buNone/>
            </a:pPr>
            <a:r>
              <a:rPr lang="es-ES" sz="1400" i="0" dirty="0"/>
              <a:t>El tema es de importancia pedagógica, si se tiene en cuenta que no pocos maestros dedican buena parte del tiempo de enseñanza a la ortografía, y que algunos lo hacen en formas rutinarias y memorísticas, haciendo que se aprendan reglas que no se usan al momento de escribir, o </a:t>
            </a:r>
            <a:r>
              <a:rPr lang="es-MX" sz="1400" i="0" dirty="0"/>
              <a:t>prescribiendo ejercicios repetitivos. (</a:t>
            </a:r>
            <a:r>
              <a:rPr lang="es-ES" sz="1400" i="0" dirty="0" err="1"/>
              <a:t>Backhoff</a:t>
            </a:r>
            <a:r>
              <a:rPr lang="es-ES" sz="1400" i="0" dirty="0"/>
              <a:t> </a:t>
            </a:r>
            <a:r>
              <a:rPr lang="es-ES" sz="1400" dirty="0"/>
              <a:t>et al</a:t>
            </a:r>
            <a:r>
              <a:rPr lang="es-ES" sz="1400" i="0" dirty="0"/>
              <a:t>., 2008)</a:t>
            </a:r>
            <a:endParaRPr lang="en-US" sz="1400" i="0" dirty="0"/>
          </a:p>
          <a:p>
            <a:pPr marL="38100" indent="0" algn="just">
              <a:buNone/>
            </a:pPr>
            <a:endParaRPr lang="en-US" sz="1400" i="0" dirty="0"/>
          </a:p>
          <a:p>
            <a:pPr marL="38100" indent="0" algn="just">
              <a:buNone/>
            </a:pPr>
            <a:endParaRPr lang="en-US" sz="1400" i="0" dirty="0"/>
          </a:p>
          <a:p>
            <a:pPr marL="38100" indent="0" algn="just">
              <a:buNone/>
            </a:pPr>
            <a:endParaRPr lang="es-MX" sz="1400" i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7017250" y="246580"/>
            <a:ext cx="1602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Párrafo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original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106309" y="4505623"/>
            <a:ext cx="8099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Cita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cxnSp>
        <p:nvCxnSpPr>
          <p:cNvPr id="7" name="Conector recto de flecha 6"/>
          <p:cNvCxnSpPr>
            <a:stCxn id="2" idx="2"/>
          </p:cNvCxnSpPr>
          <p:nvPr/>
        </p:nvCxnSpPr>
        <p:spPr>
          <a:xfrm flipH="1">
            <a:off x="6945330" y="554357"/>
            <a:ext cx="873304" cy="69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0"/>
          </p:cNvCxnSpPr>
          <p:nvPr/>
        </p:nvCxnSpPr>
        <p:spPr>
          <a:xfrm flipH="1" flipV="1">
            <a:off x="7643973" y="4181582"/>
            <a:ext cx="867310" cy="324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9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2454925" y="809652"/>
            <a:ext cx="4234200" cy="690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Parafraseo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109;p18"/>
          <p:cNvSpPr txBox="1">
            <a:spLocks/>
          </p:cNvSpPr>
          <p:nvPr/>
        </p:nvSpPr>
        <p:spPr>
          <a:xfrm>
            <a:off x="472610" y="1695237"/>
            <a:ext cx="8147407" cy="307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◈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⬥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⬦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○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■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just"/>
            <a:r>
              <a:rPr lang="es-MX" sz="2000" i="0" dirty="0"/>
              <a:t>Se expresan con palabras propias los conceptos de la fuente consultada. No se usan comillas ya que son palabras propias. </a:t>
            </a:r>
            <a:endParaRPr lang="es-MX" sz="2000" i="0" dirty="0" smtClean="0"/>
          </a:p>
          <a:p>
            <a:pPr algn="just"/>
            <a:r>
              <a:rPr lang="es-MX" sz="2000" i="0" dirty="0" smtClean="0"/>
              <a:t>Sin embargo, no debemos olvidar darle crédito al autor. </a:t>
            </a:r>
          </a:p>
          <a:p>
            <a:pPr algn="just"/>
            <a:r>
              <a:rPr lang="es-MX" sz="2000" i="0" dirty="0" smtClean="0"/>
              <a:t>Es </a:t>
            </a:r>
            <a:r>
              <a:rPr lang="es-MX" sz="2000" i="0" dirty="0"/>
              <a:t>importante asegurarse de comprender el texto antes de utilizar este estilo de cita.</a:t>
            </a:r>
          </a:p>
          <a:p>
            <a:pPr algn="just"/>
            <a:endParaRPr lang="es-MX" sz="2000" i="0" dirty="0" smtClean="0"/>
          </a:p>
        </p:txBody>
      </p:sp>
    </p:spTree>
    <p:extLst>
      <p:ext uri="{BB962C8B-B14F-4D97-AF65-F5344CB8AC3E}">
        <p14:creationId xmlns:p14="http://schemas.microsoft.com/office/powerpoint/2010/main" val="22267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Google Shape;109;p18"/>
          <p:cNvSpPr txBox="1">
            <a:spLocks/>
          </p:cNvSpPr>
          <p:nvPr/>
        </p:nvSpPr>
        <p:spPr>
          <a:xfrm>
            <a:off x="498171" y="1294546"/>
            <a:ext cx="8147407" cy="24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◈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⬥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⬦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○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■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38100" indent="0" algn="just">
              <a:buNone/>
            </a:pPr>
            <a:r>
              <a:rPr lang="es-MX" sz="1800" i="0" dirty="0" smtClean="0"/>
              <a:t>Ejemplo: </a:t>
            </a:r>
          </a:p>
          <a:p>
            <a:pPr marL="38100" indent="0" algn="just">
              <a:buNone/>
            </a:pPr>
            <a:r>
              <a:rPr lang="es-MX" sz="1800" i="0" dirty="0" smtClean="0"/>
              <a:t>Gómez (2005), comenta que el verdadero problema en cuanto a la mala ortografía de los estudiantes universitarios está en la enseñanza de la lengua escrita y que es más bien un problema de enfoque didáctico, ya que la mayoría de los que escriben con faltas ortográficas es porque no se les enseñó de una manera correcta o porque no se les exige, además de no darle la importancia que realmente tiene. </a:t>
            </a:r>
            <a:endParaRPr lang="en-US" sz="1800" i="0" dirty="0" smtClean="0"/>
          </a:p>
          <a:p>
            <a:pPr marL="38100" indent="0" algn="just">
              <a:buNone/>
            </a:pPr>
            <a:endParaRPr lang="es-MX" sz="1600" i="0" dirty="0"/>
          </a:p>
          <a:p>
            <a:pPr marL="38100" indent="0" algn="just">
              <a:buNone/>
            </a:pPr>
            <a:endParaRPr lang="en-US" sz="1600" i="0" dirty="0"/>
          </a:p>
          <a:p>
            <a:pPr marL="38100" indent="0" algn="just">
              <a:buNone/>
            </a:pPr>
            <a:endParaRPr lang="es-MX" sz="1600" i="0" dirty="0" smtClean="0"/>
          </a:p>
          <a:p>
            <a:pPr marL="38100" indent="0" algn="just">
              <a:buNone/>
            </a:pPr>
            <a:endParaRPr lang="en-US" sz="1600" i="0" dirty="0"/>
          </a:p>
          <a:p>
            <a:pPr marL="38100" indent="0" algn="just">
              <a:buNone/>
            </a:pPr>
            <a:endParaRPr lang="es-MX" sz="1600" i="0" dirty="0"/>
          </a:p>
        </p:txBody>
      </p:sp>
    </p:spTree>
    <p:extLst>
      <p:ext uri="{BB962C8B-B14F-4D97-AF65-F5344CB8AC3E}">
        <p14:creationId xmlns:p14="http://schemas.microsoft.com/office/powerpoint/2010/main" val="40495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>
            <a:spLocks noGrp="1"/>
          </p:cNvSpPr>
          <p:nvPr>
            <p:ph type="title"/>
          </p:nvPr>
        </p:nvSpPr>
        <p:spPr>
          <a:xfrm>
            <a:off x="955908" y="219088"/>
            <a:ext cx="2574805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dirty="0" smtClean="0"/>
              <a:t>Importante</a:t>
            </a:r>
            <a:endParaRPr sz="3200" b="1" i="0" dirty="0"/>
          </a:p>
        </p:txBody>
      </p:sp>
      <p:sp>
        <p:nvSpPr>
          <p:cNvPr id="273" name="Google Shape;273;p30"/>
          <p:cNvSpPr txBox="1">
            <a:spLocks noGrp="1"/>
          </p:cNvSpPr>
          <p:nvPr>
            <p:ph type="body" idx="1"/>
          </p:nvPr>
        </p:nvSpPr>
        <p:spPr>
          <a:xfrm>
            <a:off x="523982" y="883649"/>
            <a:ext cx="8065214" cy="3929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s-ES" sz="1200" dirty="0">
                <a:latin typeface="Playfair Display" panose="020B0604020202020204" charset="0"/>
              </a:rPr>
              <a:t>Si la obra tiene más de dos autores, se cita la primera vez con todos los apellidos.</a:t>
            </a:r>
          </a:p>
          <a:p>
            <a:pPr marL="285750" indent="-285750" algn="just"/>
            <a:r>
              <a:rPr lang="es-ES" sz="1200" dirty="0" smtClean="0">
                <a:latin typeface="Playfair Display" panose="020B0604020202020204" charset="0"/>
              </a:rPr>
              <a:t>En </a:t>
            </a:r>
            <a:r>
              <a:rPr lang="es-ES" sz="1200" dirty="0">
                <a:latin typeface="Playfair Display" panose="020B0604020202020204" charset="0"/>
              </a:rPr>
              <a:t>las menciones subsiguientes, sólo se escribe el apellido del primer autor, </a:t>
            </a:r>
            <a:r>
              <a:rPr lang="es-ES" sz="1200" dirty="0" smtClean="0">
                <a:latin typeface="Playfair Display" panose="020B0604020202020204" charset="0"/>
              </a:rPr>
              <a:t>seguido de </a:t>
            </a:r>
            <a:r>
              <a:rPr lang="es-ES" sz="1200" dirty="0">
                <a:latin typeface="Playfair Display" panose="020B0604020202020204" charset="0"/>
              </a:rPr>
              <a:t>la frase et al</a:t>
            </a:r>
            <a:r>
              <a:rPr lang="es-ES" sz="1200" dirty="0" smtClean="0">
                <a:latin typeface="Playfair Display" panose="020B0604020202020204" charset="0"/>
              </a:rPr>
              <a:t>.</a:t>
            </a:r>
          </a:p>
          <a:p>
            <a:pPr marL="0" indent="0" algn="just">
              <a:buNone/>
            </a:pPr>
            <a:endParaRPr lang="es-ES" sz="1200" dirty="0" smtClean="0">
              <a:latin typeface="Playfair Display" panose="020B0604020202020204" charset="0"/>
            </a:endParaRPr>
          </a:p>
          <a:p>
            <a:pPr marL="0" indent="0" algn="just">
              <a:buNone/>
            </a:pPr>
            <a:r>
              <a:rPr lang="es-ES" sz="1200" dirty="0" smtClean="0">
                <a:latin typeface="Playfair Display" panose="020B0604020202020204" charset="0"/>
              </a:rPr>
              <a:t>Ejemplo (primera vez):</a:t>
            </a:r>
          </a:p>
          <a:p>
            <a:pPr marL="0" indent="0" algn="just">
              <a:buNone/>
            </a:pPr>
            <a:r>
              <a:rPr lang="es-MX" sz="1200" dirty="0" smtClean="0">
                <a:latin typeface="Playfair Display" panose="020B0604020202020204" charset="0"/>
              </a:rPr>
              <a:t>Hernández</a:t>
            </a:r>
            <a:r>
              <a:rPr lang="es-MX" sz="1200" dirty="0">
                <a:latin typeface="Playfair Display" panose="020B0604020202020204" charset="0"/>
              </a:rPr>
              <a:t>, Fernández y Baptista (2010), </a:t>
            </a:r>
            <a:r>
              <a:rPr lang="es-MX" sz="1200" dirty="0" smtClean="0">
                <a:latin typeface="Playfair Display" panose="020B0604020202020204" charset="0"/>
              </a:rPr>
              <a:t>comentan que </a:t>
            </a:r>
            <a:r>
              <a:rPr lang="es-MX" sz="1200" dirty="0">
                <a:latin typeface="Playfair Display" panose="020B0604020202020204" charset="0"/>
              </a:rPr>
              <a:t>existen los enfoques cuantitativo y cualitativo, sin embargo mencionan que se desprende un tercero denominado mixto, siendo éste, una combinación de los otros dos enfoques. </a:t>
            </a:r>
            <a:endParaRPr lang="es-MX" sz="1200" dirty="0" smtClean="0">
              <a:latin typeface="Playfair Display" panose="020B0604020202020204" charset="0"/>
            </a:endParaRPr>
          </a:p>
          <a:p>
            <a:pPr marL="0" indent="0" algn="just">
              <a:buNone/>
            </a:pPr>
            <a:endParaRPr lang="es-MX" sz="1200" dirty="0">
              <a:latin typeface="Playfair Display" panose="020B0604020202020204" charset="0"/>
            </a:endParaRPr>
          </a:p>
          <a:p>
            <a:pPr marL="0" indent="0" algn="just">
              <a:buNone/>
            </a:pPr>
            <a:r>
              <a:rPr lang="es-MX" sz="1200" dirty="0" smtClean="0">
                <a:latin typeface="Playfair Display" panose="020B0604020202020204" charset="0"/>
              </a:rPr>
              <a:t>Ejemplo (todas las demás ocasiones):</a:t>
            </a:r>
          </a:p>
          <a:p>
            <a:pPr marL="0" indent="0" algn="just">
              <a:buNone/>
            </a:pPr>
            <a:r>
              <a:rPr lang="es-MX" sz="1200" dirty="0">
                <a:latin typeface="Playfair Display" panose="020B0604020202020204" charset="0"/>
              </a:rPr>
              <a:t>Por otro lado, de acuerdo con Hernández </a:t>
            </a:r>
            <a:r>
              <a:rPr lang="es-MX" sz="1200" i="1" dirty="0">
                <a:latin typeface="Playfair Display" panose="020B0604020202020204" charset="0"/>
              </a:rPr>
              <a:t>et al</a:t>
            </a:r>
            <a:r>
              <a:rPr lang="es-MX" sz="1200" dirty="0">
                <a:latin typeface="Playfair Display" panose="020B0604020202020204" charset="0"/>
              </a:rPr>
              <a:t>. (2010), en lugar de que la respuesta a las preguntas e hipótesis se clarifique a partir de la recolección y el análisis de los datos, en el enfoque cualitativo se pueden formular preguntas e hipótesis antes, durante, o después de la recolección y análisis de datos. </a:t>
            </a:r>
            <a:endParaRPr lang="en-US" sz="1200" dirty="0">
              <a:latin typeface="Playfair Display" panose="020B0604020202020204" charset="0"/>
            </a:endParaRPr>
          </a:p>
          <a:p>
            <a:pPr marL="0" indent="0" algn="just">
              <a:buNone/>
            </a:pPr>
            <a:endParaRPr lang="en-US" sz="1200" dirty="0">
              <a:latin typeface="Playfair Display" panose="020B0604020202020204" charset="0"/>
            </a:endParaRPr>
          </a:p>
          <a:p>
            <a:pPr marL="285750" indent="-285750" algn="just"/>
            <a:r>
              <a:rPr lang="es-ES" sz="1200" dirty="0">
                <a:latin typeface="Playfair Display" panose="020B0604020202020204" charset="0"/>
              </a:rPr>
              <a:t>Si son </a:t>
            </a:r>
            <a:r>
              <a:rPr lang="es-ES" sz="1200" u="sng" dirty="0">
                <a:solidFill>
                  <a:srgbClr val="CC0000"/>
                </a:solidFill>
                <a:latin typeface="Playfair Display" panose="020B0604020202020204" charset="0"/>
              </a:rPr>
              <a:t>más de seis autores</a:t>
            </a:r>
            <a:r>
              <a:rPr lang="es-ES" sz="1200" dirty="0">
                <a:latin typeface="Playfair Display" panose="020B0604020202020204" charset="0"/>
              </a:rPr>
              <a:t>, se utiliza et al. </a:t>
            </a:r>
            <a:r>
              <a:rPr lang="es-ES" sz="1200" u="sng" dirty="0">
                <a:solidFill>
                  <a:srgbClr val="CC0000"/>
                </a:solidFill>
                <a:latin typeface="Playfair Display" panose="020B0604020202020204" charset="0"/>
              </a:rPr>
              <a:t>desde la primera </a:t>
            </a:r>
            <a:r>
              <a:rPr lang="es-ES" sz="1200" dirty="0">
                <a:latin typeface="Playfair Display" panose="020B0604020202020204" charset="0"/>
              </a:rPr>
              <a:t>mención.</a:t>
            </a:r>
            <a:endParaRPr sz="1200" dirty="0">
              <a:latin typeface="Playfair Display" panose="020B0604020202020204" charset="0"/>
            </a:endParaRPr>
          </a:p>
        </p:txBody>
      </p:sp>
      <p:grpSp>
        <p:nvGrpSpPr>
          <p:cNvPr id="276" name="Google Shape;276;p30"/>
          <p:cNvGrpSpPr/>
          <p:nvPr/>
        </p:nvGrpSpPr>
        <p:grpSpPr>
          <a:xfrm>
            <a:off x="4381077" y="103171"/>
            <a:ext cx="381881" cy="241378"/>
            <a:chOff x="3241525" y="3039450"/>
            <a:chExt cx="494600" cy="312625"/>
          </a:xfrm>
        </p:grpSpPr>
        <p:sp>
          <p:nvSpPr>
            <p:cNvPr id="277" name="Google Shape;277;p3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30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4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Gracias por su atención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body" idx="1"/>
          </p:nvPr>
        </p:nvSpPr>
        <p:spPr>
          <a:xfrm>
            <a:off x="1031425" y="1784825"/>
            <a:ext cx="7081200" cy="27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200" b="1" dirty="0" smtClean="0">
                <a:solidFill>
                  <a:srgbClr val="CC0000"/>
                </a:solidFill>
              </a:rPr>
              <a:t>Para cualquier duda o comentario, favor de ponerlo aquí en la plataforma.</a:t>
            </a:r>
          </a:p>
        </p:txBody>
      </p:sp>
      <p:sp>
        <p:nvSpPr>
          <p:cNvPr id="336" name="Google Shape;336;p36"/>
          <p:cNvSpPr/>
          <p:nvPr/>
        </p:nvSpPr>
        <p:spPr>
          <a:xfrm>
            <a:off x="4410757" y="111095"/>
            <a:ext cx="322468" cy="289480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ctrTitle"/>
          </p:nvPr>
        </p:nvSpPr>
        <p:spPr>
          <a:xfrm>
            <a:off x="2128975" y="1310231"/>
            <a:ext cx="4885800" cy="652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Etapas de la redacción</a:t>
            </a:r>
            <a:endParaRPr dirty="0"/>
          </a:p>
        </p:txBody>
      </p:sp>
      <p:sp>
        <p:nvSpPr>
          <p:cNvPr id="96" name="Google Shape;96;p16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6000" dirty="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4294967295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109;p18"/>
          <p:cNvSpPr txBox="1">
            <a:spLocks/>
          </p:cNvSpPr>
          <p:nvPr/>
        </p:nvSpPr>
        <p:spPr>
          <a:xfrm>
            <a:off x="472610" y="2260315"/>
            <a:ext cx="8147407" cy="255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ora"/>
              <a:buNone/>
              <a:defRPr sz="20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ora"/>
              <a:buNone/>
              <a:defRPr sz="20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ora"/>
              <a:buNone/>
              <a:defRPr sz="20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ora"/>
              <a:buNone/>
              <a:defRPr sz="20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ora"/>
              <a:buNone/>
              <a:defRPr sz="20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ora"/>
              <a:buNone/>
              <a:defRPr sz="20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just">
              <a:buFont typeface="+mj-lt"/>
              <a:buAutoNum type="arabicPeriod"/>
            </a:pPr>
            <a:r>
              <a:rPr lang="es-ES" dirty="0" smtClean="0">
                <a:solidFill>
                  <a:schemeClr val="tx1"/>
                </a:solidFill>
              </a:rPr>
              <a:t>Selección del tema</a:t>
            </a:r>
          </a:p>
          <a:p>
            <a:pPr algn="just">
              <a:buFont typeface="+mj-lt"/>
              <a:buAutoNum type="arabicPeriod"/>
            </a:pPr>
            <a:r>
              <a:rPr lang="es-ES" dirty="0" smtClean="0">
                <a:solidFill>
                  <a:schemeClr val="tx1"/>
                </a:solidFill>
              </a:rPr>
              <a:t>Búsqueda de información</a:t>
            </a:r>
          </a:p>
          <a:p>
            <a:pPr algn="just">
              <a:buFont typeface="+mj-lt"/>
              <a:buAutoNum type="arabicPeriod"/>
            </a:pPr>
            <a:r>
              <a:rPr lang="es-ES" dirty="0" smtClean="0">
                <a:solidFill>
                  <a:schemeClr val="tx1"/>
                </a:solidFill>
              </a:rPr>
              <a:t>Elaboración de un bosquejo</a:t>
            </a:r>
          </a:p>
          <a:p>
            <a:pPr algn="just">
              <a:buFont typeface="+mj-lt"/>
              <a:buAutoNum type="arabicPeriod"/>
            </a:pPr>
            <a:r>
              <a:rPr lang="es-ES" dirty="0" smtClean="0">
                <a:solidFill>
                  <a:schemeClr val="tx1"/>
                </a:solidFill>
              </a:rPr>
              <a:t>Redacción de un borrador</a:t>
            </a:r>
          </a:p>
          <a:p>
            <a:pPr algn="just">
              <a:buFont typeface="+mj-lt"/>
              <a:buAutoNum type="arabicPeriod"/>
            </a:pPr>
            <a:r>
              <a:rPr lang="es-ES" dirty="0" smtClean="0">
                <a:solidFill>
                  <a:schemeClr val="tx1"/>
                </a:solidFill>
              </a:rPr>
              <a:t>Revisión</a:t>
            </a:r>
          </a:p>
          <a:p>
            <a:pPr algn="just">
              <a:buFont typeface="+mj-lt"/>
              <a:buAutoNum type="arabicPeriod"/>
            </a:pPr>
            <a:r>
              <a:rPr lang="es-ES" dirty="0" smtClean="0">
                <a:solidFill>
                  <a:schemeClr val="tx1"/>
                </a:solidFill>
              </a:rPr>
              <a:t>Redacción definitiva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4"/>
          <p:cNvGrpSpPr/>
          <p:nvPr/>
        </p:nvGrpSpPr>
        <p:grpSpPr>
          <a:xfrm>
            <a:off x="4406518" y="110100"/>
            <a:ext cx="330961" cy="275331"/>
            <a:chOff x="1926350" y="995225"/>
            <a:chExt cx="428650" cy="356600"/>
          </a:xfrm>
        </p:grpSpPr>
        <p:sp>
          <p:nvSpPr>
            <p:cNvPr id="77" name="Google Shape;77;p1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" name="Google Shape;109;p18"/>
          <p:cNvSpPr txBox="1">
            <a:spLocks noGrp="1"/>
          </p:cNvSpPr>
          <p:nvPr>
            <p:ph type="body" idx="1"/>
          </p:nvPr>
        </p:nvSpPr>
        <p:spPr>
          <a:xfrm>
            <a:off x="472610" y="965771"/>
            <a:ext cx="8147407" cy="3847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ES" dirty="0" smtClean="0"/>
              <a:t>Debe </a:t>
            </a:r>
            <a:r>
              <a:rPr lang="es-ES" dirty="0"/>
              <a:t>citarse toda la documentación utilizada para la realización del trabajo. </a:t>
            </a:r>
            <a:endParaRPr lang="es-ES" dirty="0" smtClean="0"/>
          </a:p>
          <a:p>
            <a:pPr lvl="0" algn="just"/>
            <a:r>
              <a:rPr lang="es-ES" dirty="0" smtClean="0"/>
              <a:t>Es </a:t>
            </a:r>
            <a:r>
              <a:rPr lang="es-ES" dirty="0"/>
              <a:t>recomendable crear fichas de trabajo donde se apunten los documentos usados para la elaboración del trabajo. </a:t>
            </a:r>
            <a:endParaRPr lang="es-ES" dirty="0" smtClean="0"/>
          </a:p>
          <a:p>
            <a:pPr lvl="0" algn="just"/>
            <a:r>
              <a:rPr lang="es-ES" dirty="0" smtClean="0"/>
              <a:t>Existen </a:t>
            </a:r>
            <a:r>
              <a:rPr lang="es-ES" dirty="0"/>
              <a:t>diferentes modelos de referencia, pero los más comunes son el formato de la Modern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Association</a:t>
            </a:r>
            <a:r>
              <a:rPr lang="es-ES" dirty="0"/>
              <a:t> (MLA) y el de la American </a:t>
            </a:r>
            <a:r>
              <a:rPr lang="es-ES" dirty="0" err="1"/>
              <a:t>Psycological</a:t>
            </a:r>
            <a:r>
              <a:rPr lang="es-ES" dirty="0"/>
              <a:t> </a:t>
            </a:r>
            <a:r>
              <a:rPr lang="es-ES" dirty="0" err="1"/>
              <a:t>Association</a:t>
            </a:r>
            <a:r>
              <a:rPr lang="es-ES" dirty="0"/>
              <a:t> (APA</a:t>
            </a:r>
            <a:r>
              <a:rPr lang="es-E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Manual APA, 6ta edición </a:t>
            </a:r>
            <a:endParaRPr dirty="0"/>
          </a:p>
        </p:txBody>
      </p:sp>
      <p:grpSp>
        <p:nvGrpSpPr>
          <p:cNvPr id="174" name="Google Shape;174;p22"/>
          <p:cNvGrpSpPr/>
          <p:nvPr/>
        </p:nvGrpSpPr>
        <p:grpSpPr>
          <a:xfrm>
            <a:off x="4400389" y="110980"/>
            <a:ext cx="343218" cy="285716"/>
            <a:chOff x="1244325" y="314425"/>
            <a:chExt cx="444525" cy="370050"/>
          </a:xfrm>
        </p:grpSpPr>
        <p:sp>
          <p:nvSpPr>
            <p:cNvPr id="175" name="Google Shape;175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31428" t="4971" r="30788" b="6696"/>
          <a:stretch/>
        </p:blipFill>
        <p:spPr>
          <a:xfrm>
            <a:off x="3215811" y="1239146"/>
            <a:ext cx="2757532" cy="3624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13" y="385334"/>
            <a:ext cx="3240000" cy="28604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5" b="15506"/>
          <a:stretch/>
        </p:blipFill>
        <p:spPr>
          <a:xfrm>
            <a:off x="4732034" y="1815537"/>
            <a:ext cx="4199419" cy="30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ctrTitle"/>
          </p:nvPr>
        </p:nvSpPr>
        <p:spPr>
          <a:xfrm>
            <a:off x="2128975" y="1310231"/>
            <a:ext cx="4885800" cy="652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Tipos de citas</a:t>
            </a:r>
            <a:endParaRPr dirty="0"/>
          </a:p>
        </p:txBody>
      </p:sp>
      <p:sp>
        <p:nvSpPr>
          <p:cNvPr id="96" name="Google Shape;96;p16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sz="6000" dirty="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4294967295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Google Shape;109;p18"/>
          <p:cNvSpPr txBox="1">
            <a:spLocks/>
          </p:cNvSpPr>
          <p:nvPr/>
        </p:nvSpPr>
        <p:spPr>
          <a:xfrm>
            <a:off x="472610" y="2260315"/>
            <a:ext cx="8147407" cy="255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ora"/>
              <a:buNone/>
              <a:defRPr sz="20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ora"/>
              <a:buNone/>
              <a:defRPr sz="20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ora"/>
              <a:buNone/>
              <a:defRPr sz="20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ora"/>
              <a:buNone/>
              <a:defRPr sz="20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ora"/>
              <a:buNone/>
              <a:defRPr sz="20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ora"/>
              <a:buNone/>
              <a:defRPr sz="2000" b="0" i="0" u="none" strike="noStrike" cap="non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>
              <a:buFont typeface="+mj-lt"/>
              <a:buAutoNum type="alphaLcParenR"/>
            </a:pPr>
            <a:r>
              <a:rPr lang="es-ES" sz="2400" dirty="0" smtClean="0">
                <a:solidFill>
                  <a:schemeClr val="tx1"/>
                </a:solidFill>
              </a:rPr>
              <a:t>Cita textual corta</a:t>
            </a:r>
          </a:p>
          <a:p>
            <a:pPr>
              <a:buFont typeface="+mj-lt"/>
              <a:buAutoNum type="alphaLcParenR"/>
            </a:pPr>
            <a:r>
              <a:rPr lang="es-ES" sz="2400" dirty="0" smtClean="0">
                <a:solidFill>
                  <a:schemeClr val="tx1"/>
                </a:solidFill>
              </a:rPr>
              <a:t>Cita textual larga</a:t>
            </a:r>
          </a:p>
          <a:p>
            <a:pPr>
              <a:buFont typeface="+mj-lt"/>
              <a:buAutoNum type="alphaLcParenR"/>
            </a:pPr>
            <a:r>
              <a:rPr lang="es-ES" sz="2400" dirty="0" smtClean="0">
                <a:solidFill>
                  <a:schemeClr val="tx1"/>
                </a:solidFill>
              </a:rPr>
              <a:t>Parafraseo</a:t>
            </a:r>
          </a:p>
        </p:txBody>
      </p:sp>
    </p:spTree>
    <p:extLst>
      <p:ext uri="{BB962C8B-B14F-4D97-AF65-F5344CB8AC3E}">
        <p14:creationId xmlns:p14="http://schemas.microsoft.com/office/powerpoint/2010/main" val="32344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2454925" y="809652"/>
            <a:ext cx="4234200" cy="690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Cita textual corta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109;p18"/>
          <p:cNvSpPr txBox="1">
            <a:spLocks/>
          </p:cNvSpPr>
          <p:nvPr/>
        </p:nvSpPr>
        <p:spPr>
          <a:xfrm>
            <a:off x="472610" y="1695237"/>
            <a:ext cx="8147407" cy="307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◈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⬥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⬦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○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■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just"/>
            <a:r>
              <a:rPr lang="es-MX" sz="2400" i="0" dirty="0" smtClean="0"/>
              <a:t>La cita debe ser </a:t>
            </a:r>
            <a:r>
              <a:rPr lang="es-MX" sz="2400" i="0" u="sng" dirty="0" smtClean="0">
                <a:solidFill>
                  <a:srgbClr val="CC0000"/>
                </a:solidFill>
              </a:rPr>
              <a:t>menor</a:t>
            </a:r>
            <a:r>
              <a:rPr lang="es-MX" sz="2400" i="0" dirty="0" smtClean="0"/>
              <a:t> </a:t>
            </a:r>
            <a:r>
              <a:rPr lang="es-MX" sz="2400" i="0" dirty="0"/>
              <a:t>a las </a:t>
            </a:r>
            <a:r>
              <a:rPr lang="es-MX" sz="2400" i="0" u="sng" dirty="0">
                <a:solidFill>
                  <a:srgbClr val="CC0000"/>
                </a:solidFill>
              </a:rPr>
              <a:t>40 </a:t>
            </a:r>
            <a:r>
              <a:rPr lang="es-MX" sz="2400" i="0" u="sng" dirty="0" smtClean="0">
                <a:solidFill>
                  <a:srgbClr val="CC0000"/>
                </a:solidFill>
              </a:rPr>
              <a:t>palabras </a:t>
            </a:r>
            <a:r>
              <a:rPr lang="es-MX" sz="2400" i="0" dirty="0" smtClean="0"/>
              <a:t>y debe ir entre comillas ya que se utiliza el texto tal cual está en la fuente consultada.</a:t>
            </a:r>
          </a:p>
          <a:p>
            <a:pPr algn="just"/>
            <a:r>
              <a:rPr lang="es-MX" sz="2400" i="0" dirty="0" smtClean="0"/>
              <a:t>Este tipo de cita se puede realizar de las siguientes dos formas:</a:t>
            </a:r>
          </a:p>
        </p:txBody>
      </p:sp>
    </p:spTree>
    <p:extLst>
      <p:ext uri="{BB962C8B-B14F-4D97-AF65-F5344CB8AC3E}">
        <p14:creationId xmlns:p14="http://schemas.microsoft.com/office/powerpoint/2010/main" val="17813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109;p18"/>
          <p:cNvSpPr txBox="1">
            <a:spLocks/>
          </p:cNvSpPr>
          <p:nvPr/>
        </p:nvSpPr>
        <p:spPr>
          <a:xfrm>
            <a:off x="472610" y="729467"/>
            <a:ext cx="8147407" cy="397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◈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⬥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⬦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○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■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just"/>
            <a:r>
              <a:rPr lang="es-MX" sz="1600" b="1" i="0" dirty="0"/>
              <a:t>Si la oración incluye el apellido del autor, sólo se escribe la fecha entre </a:t>
            </a:r>
            <a:r>
              <a:rPr lang="es-MX" sz="1600" b="1" i="0" dirty="0" smtClean="0"/>
              <a:t>paréntesis.</a:t>
            </a:r>
          </a:p>
          <a:p>
            <a:pPr marL="38100" indent="0" algn="just">
              <a:buNone/>
            </a:pPr>
            <a:r>
              <a:rPr lang="es-MX" sz="1600" i="0" dirty="0" smtClean="0"/>
              <a:t>Ejemplo: </a:t>
            </a:r>
          </a:p>
          <a:p>
            <a:pPr marL="38100" indent="0" algn="just">
              <a:buNone/>
            </a:pPr>
            <a:r>
              <a:rPr lang="es-MX" sz="1600" i="0" dirty="0"/>
              <a:t>Según </a:t>
            </a:r>
            <a:r>
              <a:rPr lang="es-MX" sz="1600" i="0" dirty="0" err="1"/>
              <a:t>Viadero</a:t>
            </a:r>
            <a:r>
              <a:rPr lang="es-MX" sz="1600" i="0" dirty="0"/>
              <a:t> (2007</a:t>
            </a:r>
            <a:r>
              <a:rPr lang="es-MX" sz="1600" i="0" dirty="0" smtClean="0"/>
              <a:t>), “un </a:t>
            </a:r>
            <a:r>
              <a:rPr lang="es-MX" sz="1600" i="0" dirty="0"/>
              <a:t>análisis de más de doscientos estudios evidencia la correlación entre la enseñanza de destrezas sociales y el mejoramiento del desempeño </a:t>
            </a:r>
            <a:r>
              <a:rPr lang="es-MX" sz="1600" i="0" dirty="0" smtClean="0"/>
              <a:t>escolar”.</a:t>
            </a:r>
          </a:p>
          <a:p>
            <a:pPr marL="38100" indent="0" algn="just">
              <a:buNone/>
            </a:pPr>
            <a:endParaRPr lang="es-MX" sz="1600" i="0" dirty="0" smtClean="0"/>
          </a:p>
          <a:p>
            <a:pPr algn="just"/>
            <a:r>
              <a:rPr lang="es-MX" sz="1600" b="1" i="0" dirty="0"/>
              <a:t>Si </a:t>
            </a:r>
            <a:r>
              <a:rPr lang="es-MX" sz="1600" b="1" i="0" u="sng" dirty="0" smtClean="0">
                <a:solidFill>
                  <a:srgbClr val="CC0000"/>
                </a:solidFill>
              </a:rPr>
              <a:t>no</a:t>
            </a:r>
            <a:r>
              <a:rPr lang="es-MX" sz="1600" b="1" i="0" dirty="0" smtClean="0"/>
              <a:t> se </a:t>
            </a:r>
            <a:r>
              <a:rPr lang="es-MX" sz="1600" b="1" i="0" smtClean="0"/>
              <a:t>incluye </a:t>
            </a:r>
            <a:r>
              <a:rPr lang="es-MX" sz="1600" b="1" i="0" smtClean="0"/>
              <a:t>al </a:t>
            </a:r>
            <a:r>
              <a:rPr lang="es-MX" sz="1600" b="1" i="0" dirty="0" smtClean="0"/>
              <a:t>autor en la oración, se escriben el apellido y el año entre </a:t>
            </a:r>
            <a:r>
              <a:rPr lang="es-MX" sz="1600" b="1" i="0" dirty="0"/>
              <a:t>paréntesis</a:t>
            </a:r>
            <a:r>
              <a:rPr lang="es-MX" sz="1600" b="1" i="0" dirty="0" smtClean="0"/>
              <a:t>.</a:t>
            </a:r>
          </a:p>
          <a:p>
            <a:pPr marL="38100" indent="0" algn="just">
              <a:buNone/>
            </a:pPr>
            <a:r>
              <a:rPr lang="es-MX" sz="1600" i="0" dirty="0" smtClean="0"/>
              <a:t>Ejemplo: </a:t>
            </a:r>
          </a:p>
          <a:p>
            <a:pPr marL="38100" indent="0" algn="just">
              <a:buNone/>
            </a:pPr>
            <a:r>
              <a:rPr lang="es-MX" sz="1600" i="0" dirty="0" smtClean="0"/>
              <a:t>“Un </a:t>
            </a:r>
            <a:r>
              <a:rPr lang="es-MX" sz="1600" i="0" dirty="0"/>
              <a:t>análisis de más de doscientos estudios evidencia la correlación entre la enseñanza de destrezas sociales y el mejoramiento del desempeño </a:t>
            </a:r>
            <a:r>
              <a:rPr lang="es-MX" sz="1600" i="0" dirty="0" smtClean="0"/>
              <a:t>escolar”. </a:t>
            </a:r>
            <a:r>
              <a:rPr lang="es-MX" sz="1600" i="0" dirty="0"/>
              <a:t>(</a:t>
            </a:r>
            <a:r>
              <a:rPr lang="es-MX" sz="1600" i="0" dirty="0" err="1"/>
              <a:t>Viadero</a:t>
            </a:r>
            <a:r>
              <a:rPr lang="es-MX" sz="1600" i="0" dirty="0"/>
              <a:t>, 2007</a:t>
            </a:r>
            <a:r>
              <a:rPr lang="es-MX" sz="1600" i="0" dirty="0" smtClean="0"/>
              <a:t>)</a:t>
            </a:r>
            <a:endParaRPr lang="en-US" sz="1600" i="0" dirty="0"/>
          </a:p>
          <a:p>
            <a:pPr marL="38100" indent="0" algn="just">
              <a:buNone/>
            </a:pPr>
            <a:endParaRPr lang="es-MX" sz="1600" i="0" dirty="0"/>
          </a:p>
          <a:p>
            <a:pPr marL="38100" indent="0" algn="just">
              <a:buNone/>
            </a:pPr>
            <a:endParaRPr lang="es-MX" sz="1600" i="0" dirty="0" smtClean="0"/>
          </a:p>
          <a:p>
            <a:pPr marL="38100" indent="0" algn="just">
              <a:buNone/>
            </a:pPr>
            <a:endParaRPr lang="en-US" sz="1600" i="0" dirty="0"/>
          </a:p>
          <a:p>
            <a:pPr marL="38100" indent="0" algn="just">
              <a:buNone/>
            </a:pPr>
            <a:endParaRPr lang="es-MX" sz="1600" i="0" dirty="0"/>
          </a:p>
        </p:txBody>
      </p:sp>
    </p:spTree>
    <p:extLst>
      <p:ext uri="{BB962C8B-B14F-4D97-AF65-F5344CB8AC3E}">
        <p14:creationId xmlns:p14="http://schemas.microsoft.com/office/powerpoint/2010/main" val="2446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2454925" y="809652"/>
            <a:ext cx="4234200" cy="690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Cita textual larga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109;p18"/>
          <p:cNvSpPr txBox="1">
            <a:spLocks/>
          </p:cNvSpPr>
          <p:nvPr/>
        </p:nvSpPr>
        <p:spPr>
          <a:xfrm>
            <a:off x="472610" y="1695237"/>
            <a:ext cx="8147407" cy="307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◈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⬥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⬦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○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Char char="■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just"/>
            <a:r>
              <a:rPr lang="es-MX" sz="2000" i="0" dirty="0"/>
              <a:t>Cuando la cita </a:t>
            </a:r>
            <a:r>
              <a:rPr lang="es-MX" sz="2000" i="0" u="sng" dirty="0">
                <a:solidFill>
                  <a:srgbClr val="FF0000"/>
                </a:solidFill>
              </a:rPr>
              <a:t>excede</a:t>
            </a:r>
            <a:r>
              <a:rPr lang="es-MX" sz="2000" i="0" dirty="0"/>
              <a:t> las </a:t>
            </a:r>
            <a:r>
              <a:rPr lang="es-MX" sz="2000" i="0" u="sng" dirty="0">
                <a:solidFill>
                  <a:srgbClr val="FF0000"/>
                </a:solidFill>
              </a:rPr>
              <a:t>40 palabras</a:t>
            </a:r>
            <a:r>
              <a:rPr lang="es-MX" sz="2000" i="0" dirty="0"/>
              <a:t>, ésta debe presentarse </a:t>
            </a:r>
            <a:r>
              <a:rPr lang="es-MX" sz="2000" i="0" dirty="0" smtClean="0"/>
              <a:t>en un </a:t>
            </a:r>
            <a:r>
              <a:rPr lang="es-MX" sz="2000" i="0" u="sng" dirty="0" smtClean="0">
                <a:solidFill>
                  <a:srgbClr val="FF0000"/>
                </a:solidFill>
              </a:rPr>
              <a:t>párrafo a parte</a:t>
            </a:r>
            <a:r>
              <a:rPr lang="es-MX" sz="2000" i="0" dirty="0"/>
              <a:t>. Si se desea, aquí </a:t>
            </a:r>
            <a:r>
              <a:rPr lang="es-MX" sz="2000" i="0" u="sng" dirty="0">
                <a:solidFill>
                  <a:srgbClr val="FF0000"/>
                </a:solidFill>
              </a:rPr>
              <a:t>la letra puede bajarse </a:t>
            </a:r>
            <a:r>
              <a:rPr lang="es-MX" sz="2000" i="0" dirty="0"/>
              <a:t>a </a:t>
            </a:r>
            <a:r>
              <a:rPr lang="es-MX" sz="2000" i="0" dirty="0" smtClean="0"/>
              <a:t>11 o 10 </a:t>
            </a:r>
            <a:r>
              <a:rPr lang="es-MX" sz="2000" i="0" dirty="0"/>
              <a:t>puntos. El </a:t>
            </a:r>
            <a:r>
              <a:rPr lang="es-MX" sz="2000" i="0" u="sng" dirty="0">
                <a:solidFill>
                  <a:srgbClr val="FF0000"/>
                </a:solidFill>
              </a:rPr>
              <a:t>interlineado</a:t>
            </a:r>
            <a:r>
              <a:rPr lang="es-MX" sz="2000" i="0" dirty="0"/>
              <a:t> debe ser </a:t>
            </a:r>
            <a:r>
              <a:rPr lang="es-MX" sz="2000" i="0" u="sng" dirty="0">
                <a:solidFill>
                  <a:srgbClr val="FF0000"/>
                </a:solidFill>
              </a:rPr>
              <a:t>sencillo</a:t>
            </a:r>
            <a:r>
              <a:rPr lang="es-MX" sz="2000" i="0" dirty="0">
                <a:solidFill>
                  <a:srgbClr val="FF0000"/>
                </a:solidFill>
              </a:rPr>
              <a:t> </a:t>
            </a:r>
            <a:r>
              <a:rPr lang="es-MX" sz="2000" i="0" dirty="0"/>
              <a:t>(1) y respetarse una </a:t>
            </a:r>
            <a:r>
              <a:rPr lang="es-MX" sz="2000" i="0" u="sng" dirty="0">
                <a:solidFill>
                  <a:srgbClr val="FF0000"/>
                </a:solidFill>
              </a:rPr>
              <a:t>sangría</a:t>
            </a:r>
            <a:r>
              <a:rPr lang="es-MX" sz="2000" i="0" dirty="0">
                <a:solidFill>
                  <a:srgbClr val="FF0000"/>
                </a:solidFill>
              </a:rPr>
              <a:t> </a:t>
            </a:r>
            <a:r>
              <a:rPr lang="es-MX" sz="2000" i="0" dirty="0"/>
              <a:t>(en ambos lados) a lo largo de toda la cita, sin comillas. En este caso, la frase señal y el comentario de la cita (si lo hay) van aparte, siguiendo el formato normal: letra 12 e interlineado doble.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9310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814</Words>
  <Application>Microsoft Office PowerPoint</Application>
  <PresentationFormat>Presentación en pantalla (16:9)</PresentationFormat>
  <Paragraphs>75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Lora</vt:lpstr>
      <vt:lpstr>Playfair Display</vt:lpstr>
      <vt:lpstr>Arial</vt:lpstr>
      <vt:lpstr>Yorick template</vt:lpstr>
      <vt:lpstr>Técnicas de redacción  y modelo de referencias  bibliográficas </vt:lpstr>
      <vt:lpstr>Etapas de la redacción</vt:lpstr>
      <vt:lpstr>Presentación de PowerPoint</vt:lpstr>
      <vt:lpstr>Manual APA, 6ta edición </vt:lpstr>
      <vt:lpstr>Presentación de PowerPoint</vt:lpstr>
      <vt:lpstr>Tipos de citas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Importante</vt:lpstr>
      <vt:lpstr>Gracias por su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redacción  y modelo de referencias  bibliográficas</dc:title>
  <dc:creator>Cinthya</dc:creator>
  <cp:lastModifiedBy>Cinthya Rivera</cp:lastModifiedBy>
  <cp:revision>19</cp:revision>
  <dcterms:modified xsi:type="dcterms:W3CDTF">2020-03-21T03:19:44Z</dcterms:modified>
</cp:coreProperties>
</file>