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312" r:id="rId4"/>
    <p:sldId id="258" r:id="rId5"/>
    <p:sldId id="285" r:id="rId6"/>
    <p:sldId id="313" r:id="rId7"/>
    <p:sldId id="314" r:id="rId8"/>
    <p:sldId id="315" r:id="rId9"/>
    <p:sldId id="316" r:id="rId10"/>
    <p:sldId id="261" r:id="rId11"/>
  </p:sldIdLst>
  <p:sldSz cx="9144000" cy="5143500" type="screen16x9"/>
  <p:notesSz cx="6858000" cy="9144000"/>
  <p:embeddedFontLst>
    <p:embeddedFont>
      <p:font typeface="Julius Sans One" panose="020B0604020202020204" charset="0"/>
      <p:regular r:id="rId13"/>
    </p:embeddedFont>
    <p:embeddedFont>
      <p:font typeface="Didact Gothic" panose="020B0604020202020204" charset="0"/>
      <p:regular r:id="rId14"/>
    </p:embeddedFont>
    <p:embeddedFont>
      <p:font typeface="Questrial" panose="020B0604020202020204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94DF45-3A20-4287-B0E0-150AF4E54B60}">
  <a:tblStyle styleId="{DB94DF45-3A20-4287-B0E0-150AF4E54B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90" y="6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52371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542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39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09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44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15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8194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792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149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a8cc62eee0_9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a8cc62eee0_9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89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46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15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  <p:sldLayoutId id="2147483658" r:id="rId4"/>
    <p:sldLayoutId id="2147483659" r:id="rId5"/>
    <p:sldLayoutId id="214748366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oroyoquihugo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hugo_moroyoqui@hot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Documento_de_Microsoft_Word1.docx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Documento_de_Microsoft_Word2.docx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Arquitecturas de software</a:t>
            </a:r>
            <a:endParaRPr dirty="0"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ITIC. HUGO EDEN MOROYOQUI ALVARADO</a:t>
            </a:r>
            <a:endParaRPr dirty="0"/>
          </a:p>
        </p:txBody>
      </p:sp>
      <p:cxnSp>
        <p:nvCxnSpPr>
          <p:cNvPr id="228" name="Google Shape;228;p36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>
            <a:spLocks noGrp="1"/>
          </p:cNvSpPr>
          <p:nvPr>
            <p:ph type="body" idx="1"/>
          </p:nvPr>
        </p:nvSpPr>
        <p:spPr>
          <a:xfrm>
            <a:off x="2517450" y="2049925"/>
            <a:ext cx="4109100" cy="2532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s-MX" dirty="0" smtClean="0">
                <a:solidFill>
                  <a:srgbClr val="000000"/>
                </a:solidFill>
              </a:rPr>
              <a:t>Facebook: </a:t>
            </a:r>
            <a:br>
              <a:rPr lang="es-MX" dirty="0" smtClean="0">
                <a:solidFill>
                  <a:srgbClr val="000000"/>
                </a:solidFill>
              </a:rPr>
            </a:br>
            <a:r>
              <a:rPr lang="es-MX" dirty="0" smtClean="0">
                <a:solidFill>
                  <a:srgbClr val="000000"/>
                </a:solidFill>
              </a:rPr>
              <a:t>Hugo Moroyoqui</a:t>
            </a:r>
            <a:br>
              <a:rPr lang="es-MX" dirty="0" smtClean="0">
                <a:solidFill>
                  <a:srgbClr val="000000"/>
                </a:solidFill>
              </a:rPr>
            </a:br>
            <a:endParaRPr lang="es-MX" dirty="0" smtClean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s-MX" dirty="0" err="1" smtClean="0">
                <a:solidFill>
                  <a:srgbClr val="000000"/>
                </a:solidFill>
              </a:rPr>
              <a:t>Whatsapp</a:t>
            </a:r>
            <a:r>
              <a:rPr lang="es-MX" dirty="0" smtClean="0">
                <a:solidFill>
                  <a:srgbClr val="000000"/>
                </a:solidFill>
              </a:rPr>
              <a:t>: </a:t>
            </a:r>
            <a:br>
              <a:rPr lang="es-MX" dirty="0" smtClean="0">
                <a:solidFill>
                  <a:srgbClr val="000000"/>
                </a:solidFill>
              </a:rPr>
            </a:br>
            <a:r>
              <a:rPr lang="es-MX" dirty="0" smtClean="0">
                <a:solidFill>
                  <a:srgbClr val="000000"/>
                </a:solidFill>
              </a:rPr>
              <a:t>(653) 134-8360</a:t>
            </a:r>
            <a:br>
              <a:rPr lang="es-MX" dirty="0" smtClean="0">
                <a:solidFill>
                  <a:srgbClr val="000000"/>
                </a:solidFill>
              </a:rPr>
            </a:br>
            <a:endParaRPr lang="es-MX" dirty="0" smtClean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Char char="●"/>
            </a:pPr>
            <a:r>
              <a:rPr lang="es-MX" dirty="0" smtClean="0">
                <a:solidFill>
                  <a:srgbClr val="000000"/>
                </a:solidFill>
              </a:rPr>
              <a:t>Correo: </a:t>
            </a:r>
            <a:br>
              <a:rPr lang="es-MX" dirty="0" smtClean="0">
                <a:solidFill>
                  <a:srgbClr val="000000"/>
                </a:solidFill>
              </a:rPr>
            </a:br>
            <a:r>
              <a:rPr lang="es-MX" dirty="0" smtClean="0">
                <a:solidFill>
                  <a:srgbClr val="000000"/>
                </a:solidFill>
                <a:hlinkClick r:id="rId3"/>
              </a:rPr>
              <a:t>moroyoquihugo@gmail.com</a:t>
            </a:r>
            <a:r>
              <a:rPr lang="es-MX" dirty="0">
                <a:solidFill>
                  <a:srgbClr val="000000"/>
                </a:solidFill>
              </a:rPr>
              <a:t/>
            </a:r>
            <a:br>
              <a:rPr lang="es-MX" dirty="0">
                <a:solidFill>
                  <a:srgbClr val="000000"/>
                </a:solidFill>
              </a:rPr>
            </a:br>
            <a:r>
              <a:rPr lang="es-MX" dirty="0" smtClean="0">
                <a:solidFill>
                  <a:srgbClr val="000000"/>
                </a:solidFill>
                <a:hlinkClick r:id="rId4"/>
              </a:rPr>
              <a:t>hugo_moroyoqui@hotmail.com</a:t>
            </a:r>
            <a:endParaRPr lang="es-MX" dirty="0" smtClean="0">
              <a:solidFill>
                <a:srgbClr val="000000"/>
              </a:solidFill>
            </a:endParaRPr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Datos de contacto</a:t>
            </a:r>
            <a:endParaRPr b="1" dirty="0"/>
          </a:p>
        </p:txBody>
      </p:sp>
      <p:cxnSp>
        <p:nvCxnSpPr>
          <p:cNvPr id="279" name="Google Shape;279;p41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</a:rPr>
              <a:t>Calendario</a:t>
            </a: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235" name="Google Shape;235;p37"/>
          <p:cNvCxnSpPr/>
          <p:nvPr/>
        </p:nvCxnSpPr>
        <p:spPr>
          <a:xfrm>
            <a:off x="819525" y="12688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90" y="800309"/>
            <a:ext cx="2193945" cy="3819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72" y="1478469"/>
            <a:ext cx="2193945" cy="347381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880" y="1478469"/>
            <a:ext cx="2193945" cy="3473813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5089" y="1478469"/>
            <a:ext cx="2193945" cy="3473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>
                <a:uFill>
                  <a:noFill/>
                </a:uFill>
              </a:rPr>
              <a:t>FORMACIÓN </a:t>
            </a:r>
            <a:r>
              <a:rPr lang="en" dirty="0" smtClean="0">
                <a:uFill>
                  <a:noFill/>
                </a:uFill>
              </a:rPr>
              <a:t>70%</a:t>
            </a:r>
            <a:endParaRPr lang="en" dirty="0" smtClean="0">
              <a:uFill>
                <a:noFill/>
              </a:uFill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 smtClean="0">
                <a:uFill>
                  <a:noFill/>
                </a:uFill>
              </a:rPr>
              <a:t>Practicas, </a:t>
            </a:r>
            <a:r>
              <a:rPr lang="es-MX" dirty="0" smtClean="0">
                <a:uFill>
                  <a:noFill/>
                </a:uFill>
              </a:rPr>
              <a:t>tareas</a:t>
            </a:r>
            <a:r>
              <a:rPr lang="en" dirty="0" smtClean="0">
                <a:uFill>
                  <a:noFill/>
                </a:uFill>
              </a:rPr>
              <a:t> y trabajos en clase. </a:t>
            </a:r>
            <a:r>
              <a:rPr lang="en" dirty="0" smtClean="0">
                <a:uFill>
                  <a:noFill/>
                </a:uFill>
              </a:rPr>
              <a:t>– 60%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 smtClean="0">
                <a:uFill>
                  <a:noFill/>
                </a:uFill>
              </a:rPr>
              <a:t>Asistencia</a:t>
            </a:r>
            <a:r>
              <a:rPr lang="en" dirty="0" smtClean="0">
                <a:uFill>
                  <a:noFill/>
                </a:uFill>
              </a:rPr>
              <a:t> ----------------------------------  5%</a:t>
            </a:r>
          </a:p>
          <a:p>
            <a:pPr lvl="0"/>
            <a:r>
              <a:rPr lang="en" dirty="0" smtClean="0">
                <a:uFill>
                  <a:noFill/>
                </a:uFill>
              </a:rPr>
              <a:t>Participación -</a:t>
            </a:r>
            <a:r>
              <a:rPr lang="en" dirty="0" smtClean="0">
                <a:uFill>
                  <a:noFill/>
                </a:uFill>
              </a:rPr>
              <a:t>------------------------------ </a:t>
            </a:r>
            <a:r>
              <a:rPr lang="en" dirty="0" smtClean="0">
                <a:uFill>
                  <a:noFill/>
                </a:uFill>
              </a:rPr>
              <a:t>5%</a:t>
            </a: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uFill>
                <a:noFill/>
              </a:uFill>
            </a:endParaRPr>
          </a:p>
          <a:p>
            <a:pPr marL="139700" lvl="0" indent="0">
              <a:buNone/>
            </a:pPr>
            <a:r>
              <a:rPr lang="es-ES" dirty="0" smtClean="0">
                <a:uFill>
                  <a:noFill/>
                </a:uFill>
              </a:rPr>
              <a:t>EVALUACIÓN 30</a:t>
            </a:r>
            <a:r>
              <a:rPr lang="es-ES" dirty="0">
                <a:uFill>
                  <a:noFill/>
                </a:uFill>
              </a:rPr>
              <a:t>%</a:t>
            </a:r>
          </a:p>
          <a:p>
            <a:pPr lvl="0"/>
            <a:r>
              <a:rPr lang="es-ES" dirty="0" smtClean="0">
                <a:uFill>
                  <a:noFill/>
                </a:uFill>
              </a:rPr>
              <a:t>Examen teórico</a:t>
            </a:r>
            <a:r>
              <a:rPr lang="es-MX" dirty="0" smtClean="0">
                <a:uFill>
                  <a:noFill/>
                </a:uFill>
              </a:rPr>
              <a:t>, practico o </a:t>
            </a:r>
            <a:r>
              <a:rPr lang="es-MX" dirty="0" smtClean="0">
                <a:uFill>
                  <a:noFill/>
                </a:uFill>
              </a:rPr>
              <a:t>exposición </a:t>
            </a:r>
            <a:r>
              <a:rPr lang="es-ES" dirty="0" smtClean="0">
                <a:uFill>
                  <a:noFill/>
                </a:uFill>
              </a:rPr>
              <a:t>–</a:t>
            </a:r>
            <a:r>
              <a:rPr lang="es-ES" dirty="0" smtClean="0">
                <a:uFill>
                  <a:noFill/>
                </a:uFill>
              </a:rPr>
              <a:t>30%</a:t>
            </a:r>
          </a:p>
          <a:p>
            <a:pPr marL="139700" lvl="0" indent="0">
              <a:buNone/>
            </a:pPr>
            <a:endParaRPr lang="es-ES" dirty="0">
              <a:uFill>
                <a:noFill/>
              </a:uFill>
            </a:endParaRPr>
          </a:p>
          <a:p>
            <a:pPr marL="139700" lvl="0" indent="0">
              <a:buNone/>
            </a:pPr>
            <a:endParaRPr lang="es-ES" dirty="0" smtClean="0">
              <a:uFill>
                <a:noFill/>
              </a:uFill>
            </a:endParaRPr>
          </a:p>
          <a:p>
            <a:pPr marL="139700" indent="0">
              <a:buNone/>
            </a:pPr>
            <a:r>
              <a:rPr lang="es-ES" dirty="0" smtClean="0">
                <a:uFill>
                  <a:noFill/>
                </a:uFill>
              </a:rPr>
              <a:t>VALORACIÓN DE TAREAS Y PRACTICAS</a:t>
            </a:r>
          </a:p>
          <a:p>
            <a:r>
              <a:rPr lang="es-ES" dirty="0" smtClean="0">
                <a:uFill>
                  <a:noFill/>
                </a:uFill>
              </a:rPr>
              <a:t>Entrega a tiempo vale 100%</a:t>
            </a:r>
          </a:p>
          <a:p>
            <a:r>
              <a:rPr lang="es-ES" dirty="0" smtClean="0">
                <a:uFill>
                  <a:noFill/>
                </a:uFill>
              </a:rPr>
              <a:t>12 horas después de la hora indicada 90%</a:t>
            </a:r>
          </a:p>
          <a:p>
            <a:r>
              <a:rPr lang="es-ES" dirty="0" smtClean="0">
                <a:uFill>
                  <a:noFill/>
                </a:uFill>
              </a:rPr>
              <a:t>1 día después 80%</a:t>
            </a:r>
          </a:p>
          <a:p>
            <a:r>
              <a:rPr lang="es-ES" dirty="0" smtClean="0">
                <a:uFill>
                  <a:noFill/>
                </a:uFill>
              </a:rPr>
              <a:t>3 días después 50%</a:t>
            </a:r>
          </a:p>
          <a:p>
            <a:r>
              <a:rPr lang="es-ES" dirty="0" smtClean="0">
                <a:uFill>
                  <a:noFill/>
                </a:uFill>
              </a:rPr>
              <a:t>1 semana después 30%</a:t>
            </a: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Evaluación</a:t>
            </a:r>
            <a:endParaRPr dirty="0"/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581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Contenido del plan sesión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title" idx="5"/>
          </p:nvPr>
        </p:nvSpPr>
        <p:spPr>
          <a:xfrm>
            <a:off x="5690650" y="68853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Arquitecturas de software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5690650" y="177893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 smtClean="0"/>
              <a:t>Fundamentos </a:t>
            </a:r>
            <a:r>
              <a:rPr lang="es-ES" dirty="0"/>
              <a:t>de arquitecturas de software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5" name="Google Shape;245;p38"/>
          <p:cNvSpPr txBox="1">
            <a:spLocks noGrp="1"/>
          </p:cNvSpPr>
          <p:nvPr>
            <p:ph type="title" idx="2"/>
          </p:nvPr>
        </p:nvSpPr>
        <p:spPr>
          <a:xfrm>
            <a:off x="4863323" y="166995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3"/>
          </p:nvPr>
        </p:nvSpPr>
        <p:spPr>
          <a:xfrm>
            <a:off x="4863323" y="2874612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 idx="6"/>
          </p:nvPr>
        </p:nvSpPr>
        <p:spPr>
          <a:xfrm>
            <a:off x="5690650" y="2869322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Modelado de arquitecturas de software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49" name="Google Shape;249;p38"/>
          <p:cNvSpPr txBox="1">
            <a:spLocks noGrp="1"/>
          </p:cNvSpPr>
          <p:nvPr>
            <p:ph type="title" idx="4"/>
          </p:nvPr>
        </p:nvSpPr>
        <p:spPr>
          <a:xfrm>
            <a:off x="5690650" y="391666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ES" dirty="0"/>
              <a:t>Patrones de diseño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 idx="7"/>
          </p:nvPr>
        </p:nvSpPr>
        <p:spPr>
          <a:xfrm>
            <a:off x="4863323" y="3931969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192963" y="1392618"/>
            <a:ext cx="7558416" cy="604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>
              <a:buNone/>
            </a:pPr>
            <a:r>
              <a:rPr lang="es-ES" dirty="0"/>
              <a:t>El alumno establecerá arquitecturas de software con base en el análisis de requerimientos para satisfacer los atributos de calidad del software y servir como guía en el desarrollo.</a:t>
            </a: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6517892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Arquitecturas de software</a:t>
            </a:r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2330400"/>
            <a:ext cx="6333272" cy="1325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576591" y="1900885"/>
            <a:ext cx="2261202" cy="583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s-ES" dirty="0"/>
              <a:t>El alumno determinará la arquitectura de software de acuerdo a requerimientos para guiar la construcción de los componentes de software.</a:t>
            </a: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215273"/>
            <a:ext cx="7348209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Fundamentos de arquitecturas de software</a:t>
            </a:r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85491"/>
              </p:ext>
            </p:extLst>
          </p:nvPr>
        </p:nvGraphicFramePr>
        <p:xfrm>
          <a:off x="3225209" y="943570"/>
          <a:ext cx="49847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o" r:id="rId5" imgW="6332872" imgH="5162225" progId="Word.Document.12">
                  <p:embed/>
                </p:oleObj>
              </mc:Choice>
              <mc:Fallback>
                <p:oleObj name="Documento" r:id="rId5" imgW="6332872" imgH="51622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5209" y="943570"/>
                        <a:ext cx="49847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37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7040453" y="1445171"/>
            <a:ext cx="2103547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s-ES" dirty="0"/>
              <a:t>El alumno elaborará el modelo de arquitecturas de software para establecer el marco de referencia y guiar el proceso de desarrollo de software.</a:t>
            </a: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713225" y="246804"/>
            <a:ext cx="7905258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Modelado de arquitecturas de software</a:t>
            </a:r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58575"/>
              </p:ext>
            </p:extLst>
          </p:nvPr>
        </p:nvGraphicFramePr>
        <p:xfrm>
          <a:off x="713225" y="1445171"/>
          <a:ext cx="6332538" cy="322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o" r:id="rId5" imgW="6332872" imgH="3228236" progId="Word.Document.12">
                  <p:embed/>
                </p:oleObj>
              </mc:Choice>
              <mc:Fallback>
                <p:oleObj name="Documento" r:id="rId5" imgW="6332872" imgH="32282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225" y="1445171"/>
                        <a:ext cx="6332538" cy="322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79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5"/>
          <p:cNvSpPr txBox="1">
            <a:spLocks noGrp="1"/>
          </p:cNvSpPr>
          <p:nvPr>
            <p:ph type="body" idx="1"/>
          </p:nvPr>
        </p:nvSpPr>
        <p:spPr>
          <a:xfrm>
            <a:off x="559775" y="1467737"/>
            <a:ext cx="2509246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es-ES" dirty="0"/>
              <a:t>El alumno determinará patrones de diseño para resolver problemas específicos en el desarrollo de software.</a:t>
            </a: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50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7" name="Google Shape;687;p65"/>
          <p:cNvSpPr txBox="1">
            <a:spLocks noGrp="1"/>
          </p:cNvSpPr>
          <p:nvPr>
            <p:ph type="title"/>
          </p:nvPr>
        </p:nvSpPr>
        <p:spPr>
          <a:xfrm>
            <a:off x="639652" y="173233"/>
            <a:ext cx="3051041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Patrones de diseño</a:t>
            </a:r>
          </a:p>
        </p:txBody>
      </p:sp>
      <p:cxnSp>
        <p:nvCxnSpPr>
          <p:cNvPr id="688" name="Google Shape;688;p65"/>
          <p:cNvCxnSpPr/>
          <p:nvPr/>
        </p:nvCxnSpPr>
        <p:spPr>
          <a:xfrm>
            <a:off x="814975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266" y="73573"/>
            <a:ext cx="4306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6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15"/>
          </p:nvPr>
        </p:nvSpPr>
        <p:spPr>
          <a:xfrm>
            <a:off x="494687" y="2015219"/>
            <a:ext cx="3416400" cy="9662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</a:rPr>
              <a:t>Herramientas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253" name="Google Shape;253;p38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919" y="1269068"/>
            <a:ext cx="2155788" cy="121263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051" y="3415862"/>
            <a:ext cx="3071356" cy="1727638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724" y="0"/>
            <a:ext cx="2471366" cy="164355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2629" y="2380042"/>
            <a:ext cx="2405556" cy="12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215</Words>
  <Application>Microsoft Office PowerPoint</Application>
  <PresentationFormat>Presentación en pantalla (16:9)</PresentationFormat>
  <Paragraphs>56</Paragraphs>
  <Slides>10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Julius Sans One</vt:lpstr>
      <vt:lpstr>Didact Gothic</vt:lpstr>
      <vt:lpstr>Questrial</vt:lpstr>
      <vt:lpstr>Arial</vt:lpstr>
      <vt:lpstr>Montserrat</vt:lpstr>
      <vt:lpstr>Minimalist Grayscale Pitch Deck by Slidesgo</vt:lpstr>
      <vt:lpstr>Documento</vt:lpstr>
      <vt:lpstr>Arquitecturas de software</vt:lpstr>
      <vt:lpstr>Calendario</vt:lpstr>
      <vt:lpstr>Evaluación</vt:lpstr>
      <vt:lpstr>Contenido del plan sesión</vt:lpstr>
      <vt:lpstr>Arquitecturas de software</vt:lpstr>
      <vt:lpstr>Fundamentos de arquitecturas de software</vt:lpstr>
      <vt:lpstr>Modelado de arquitecturas de software</vt:lpstr>
      <vt:lpstr>Patrones de diseño</vt:lpstr>
      <vt:lpstr>Herramientas</vt:lpstr>
      <vt:lpstr>Datos de contacto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Arquitecturas de software</dc:title>
  <dc:creator>Hugo Eden Moroyoqui Alvarado</dc:creator>
  <cp:lastModifiedBy>Hugo Eden Moroyoqui Alvarado</cp:lastModifiedBy>
  <cp:revision>8</cp:revision>
  <dcterms:modified xsi:type="dcterms:W3CDTF">2022-01-06T00:56:52Z</dcterms:modified>
</cp:coreProperties>
</file>