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rial Black" panose="020B0A0402010202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f.com/ca/english-resources/english-grammar/definite-article/#:~:text=The%20word%20%22the%22%20is%20one,of%20which%20are%20listed%20belo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uU-RbEEolw0" TargetMode="External"/><Relationship Id="rId4" Type="http://schemas.openxmlformats.org/officeDocument/2006/relationships/hyperlink" Target="https://avi.cuaed.unam.mx/repositorio/moodle/pluginfile.php/2360/mod_resource/content/16/contenido/index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86" name="Google Shape;86;p13" descr="English Grammar - Learn English Grammar - Articl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11163"/>
            <a:ext cx="19050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 descr="English Grammar - Learn English Grammar - Articl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57773"/>
            <a:ext cx="19050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 descr="English Grammar - Learn English Grammar - Articl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271092"/>
            <a:ext cx="19050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 descr="English Grammar - Learn English Grammar - Articl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730750"/>
            <a:ext cx="19050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0"/>
            <a:ext cx="12192001" cy="684145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689566" y="2194560"/>
            <a:ext cx="7001691" cy="3063240"/>
          </a:xfrm>
          <a:prstGeom prst="roundRect">
            <a:avLst>
              <a:gd name="adj" fmla="val 16667"/>
            </a:avLst>
          </a:prstGeom>
          <a:blipFill rotWithShape="1">
            <a:blip r:embed="rId5">
              <a:alphaModFix/>
            </a:blip>
            <a:tile tx="0" ty="0" sx="100000" sy="100000" flip="none" algn="tl"/>
          </a:blip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Definite Article</a:t>
            </a:r>
            <a:endParaRPr sz="7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“The”</a:t>
            </a:r>
            <a:endParaRPr sz="115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42" name="Google Shape;242;p22"/>
          <p:cNvPicPr preferRelativeResize="0"/>
          <p:nvPr/>
        </p:nvPicPr>
        <p:blipFill rotWithShape="1">
          <a:blip r:embed="rId3">
            <a:alphaModFix/>
          </a:blip>
          <a:srcRect l="21922" t="29911" r="37919" b="26161"/>
          <a:stretch/>
        </p:blipFill>
        <p:spPr>
          <a:xfrm>
            <a:off x="916088" y="177550"/>
            <a:ext cx="10437712" cy="641919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3" name="Google Shape;243;p22"/>
          <p:cNvSpPr/>
          <p:nvPr/>
        </p:nvSpPr>
        <p:spPr>
          <a:xfrm>
            <a:off x="0" y="0"/>
            <a:ext cx="235131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 Black"/>
              <a:buNone/>
            </a:pPr>
            <a:r>
              <a:rPr lang="es-ES" sz="7200" b="1">
                <a:latin typeface="Arial Black"/>
                <a:ea typeface="Arial Black"/>
                <a:cs typeface="Arial Black"/>
                <a:sym typeface="Arial Black"/>
              </a:rPr>
              <a:t>Sources </a:t>
            </a:r>
            <a:endParaRPr sz="72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9" name="Google Shape;249;p23"/>
          <p:cNvSpPr txBox="1">
            <a:spLocks noGrp="1"/>
          </p:cNvSpPr>
          <p:nvPr>
            <p:ph type="body" idx="1"/>
          </p:nvPr>
        </p:nvSpPr>
        <p:spPr>
          <a:xfrm>
            <a:off x="838200" y="2351313"/>
            <a:ext cx="10515600" cy="382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u="sng" dirty="0">
                <a:solidFill>
                  <a:schemeClr val="hlink"/>
                </a:solidFill>
                <a:hlinkClick r:id="rId3"/>
              </a:rPr>
              <a:t>https://www.ef.com/ca/english-resources/english-grammar/definite-article/#:~:text=The%20word%20%22the%22%20is%20one,of%20which%20are%20listed%20below</a:t>
            </a:r>
            <a:r>
              <a:rPr lang="es-ES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u="sng" dirty="0">
                <a:solidFill>
                  <a:schemeClr val="hlink"/>
                </a:solidFill>
                <a:hlinkClick r:id="rId4"/>
              </a:rPr>
              <a:t>https://avi.cuaed.unam.mx/repositorio/moodle/pluginfile.php/2360/mod_resource/content/16/contenido/index.html</a:t>
            </a:r>
            <a:r>
              <a:rPr lang="es-ES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u="sng" dirty="0">
                <a:solidFill>
                  <a:schemeClr val="hlink"/>
                </a:solidFill>
                <a:hlinkClick r:id="rId5"/>
              </a:rPr>
              <a:t>https://www.youtube.com/watch?v=uU-RbEEolw0</a:t>
            </a:r>
            <a:r>
              <a:rPr lang="es-ES" dirty="0"/>
              <a:t> (video)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50" name="Google Shape;250;p23"/>
          <p:cNvSpPr/>
          <p:nvPr/>
        </p:nvSpPr>
        <p:spPr>
          <a:xfrm>
            <a:off x="0" y="6374674"/>
            <a:ext cx="12192000" cy="483326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0" y="0"/>
            <a:ext cx="431074" cy="63746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11748952" y="0"/>
            <a:ext cx="431074" cy="63746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5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4"/>
          <p:cNvGrpSpPr/>
          <p:nvPr/>
        </p:nvGrpSpPr>
        <p:grpSpPr>
          <a:xfrm>
            <a:off x="-1" y="212163"/>
            <a:ext cx="12030891" cy="6459799"/>
            <a:chOff x="0" y="3157"/>
            <a:chExt cx="12030891" cy="6459799"/>
          </a:xfrm>
        </p:grpSpPr>
        <p:sp>
          <p:nvSpPr>
            <p:cNvPr id="97" name="Google Shape;97;p14"/>
            <p:cNvSpPr/>
            <p:nvPr/>
          </p:nvSpPr>
          <p:spPr>
            <a:xfrm rot="5400000">
              <a:off x="7347483" y="-2804824"/>
              <a:ext cx="1667045" cy="769977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E8CA">
                <a:alpha val="89803"/>
              </a:srgbClr>
            </a:solidFill>
            <a:ln w="12700" cap="flat" cmpd="sng">
              <a:solidFill>
                <a:srgbClr val="FFE8C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4331121" y="292916"/>
              <a:ext cx="7618392" cy="1504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43800" rIns="87625" bIns="438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Char char="•"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 Monday, an unarmed man stole $1,000 from the bank. </a:t>
              </a:r>
              <a:r>
                <a:rPr lang="es-ES" sz="23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thief hasn't been caught yet.</a:t>
              </a:r>
              <a:endPara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Char char="•"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was walking past Benny's Bakery when I decided to go into </a:t>
              </a:r>
              <a:r>
                <a:rPr lang="es-ES" sz="23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bakery to get some bread.</a:t>
              </a:r>
              <a:endPara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0" y="3157"/>
              <a:ext cx="4331120" cy="208380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101723" y="104880"/>
              <a:ext cx="4127674" cy="1880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55225" rIns="110475" bIns="5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9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 </a:t>
              </a:r>
              <a:r>
                <a:rPr lang="es-ES" sz="2900" b="1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</a:t>
              </a:r>
              <a:r>
                <a:rPr lang="es-ES" sz="29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to refer to something which has already been mentioned.</a:t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rot="5400000">
              <a:off x="7347483" y="-616828"/>
              <a:ext cx="1667045" cy="769977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AF4D0">
                <a:alpha val="89803"/>
              </a:srgbClr>
            </a:solidFill>
            <a:ln w="12700" cap="flat" cmpd="sng">
              <a:solidFill>
                <a:srgbClr val="CAF4D0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4331121" y="2480912"/>
              <a:ext cx="7618392" cy="1504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47625" rIns="95250" bIns="476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Char char="•"/>
              </a:pPr>
              <a:r>
                <a:rPr lang="es-ES" sz="24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man who wrote this book is famous.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s-E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scratched </a:t>
              </a:r>
              <a:r>
                <a:rPr lang="es-ES" sz="24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red car parked outside.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s-E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live in </a:t>
              </a:r>
              <a:r>
                <a:rPr lang="es-ES" sz="24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small house with a blue door.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0" y="2191153"/>
              <a:ext cx="4331120" cy="2083806"/>
            </a:xfrm>
            <a:prstGeom prst="roundRect">
              <a:avLst>
                <a:gd name="adj" fmla="val 16667"/>
              </a:avLst>
            </a:prstGeom>
            <a:solidFill>
              <a:srgbClr val="21E1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101723" y="2292876"/>
              <a:ext cx="4127674" cy="1880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55225" rIns="110475" bIns="5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9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the in sentences or clauses where you define or identify a particular person or object.</a:t>
              </a:r>
              <a:endParaRPr sz="2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 rot="5400000">
              <a:off x="7347483" y="1571168"/>
              <a:ext cx="1667045" cy="769977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DD3E8">
                <a:alpha val="89803"/>
              </a:srgbClr>
            </a:solidFill>
            <a:ln w="12700" cap="flat" cmpd="sng">
              <a:solidFill>
                <a:srgbClr val="CDD3E8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4331121" y="4668908"/>
              <a:ext cx="7618392" cy="1504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43800" rIns="87625" bIns="438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300"/>
                <a:buFont typeface="Arial"/>
                <a:buChar char="•"/>
              </a:pPr>
              <a:r>
                <a:rPr lang="es-ES" sz="23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sun rose at 6:17 this morning.</a:t>
              </a:r>
              <a:endPara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Char char="•"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go anywhere in </a:t>
              </a:r>
              <a:r>
                <a:rPr lang="es-ES" sz="23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world.</a:t>
              </a:r>
              <a:endPara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Char char="•"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Clouds drifted across </a:t>
              </a:r>
              <a:r>
                <a:rPr lang="es-ES" sz="23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sky.</a:t>
              </a:r>
              <a:endPara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rgbClr val="C00000"/>
                </a:buClr>
                <a:buSzPts val="2300"/>
                <a:buFont typeface="Arial"/>
                <a:buChar char="•"/>
              </a:pPr>
              <a:r>
                <a:rPr lang="es-ES" sz="23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president will be speaking on TV tonight</a:t>
              </a:r>
              <a:endPara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0" y="4379150"/>
              <a:ext cx="4331120" cy="2083806"/>
            </a:xfrm>
            <a:prstGeom prst="roundRect">
              <a:avLst>
                <a:gd name="adj" fmla="val 16667"/>
              </a:avLst>
            </a:prstGeom>
            <a:solidFill>
              <a:srgbClr val="4371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101723" y="4480873"/>
              <a:ext cx="4127674" cy="1880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55225" rIns="110475" bIns="5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9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people or objects that are unique.</a:t>
              </a:r>
              <a:endParaRPr sz="2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5"/>
          <p:cNvGrpSpPr/>
          <p:nvPr/>
        </p:nvGrpSpPr>
        <p:grpSpPr>
          <a:xfrm>
            <a:off x="-1" y="212163"/>
            <a:ext cx="12030891" cy="6459799"/>
            <a:chOff x="0" y="3157"/>
            <a:chExt cx="12030891" cy="6459799"/>
          </a:xfrm>
        </p:grpSpPr>
        <p:sp>
          <p:nvSpPr>
            <p:cNvPr id="114" name="Google Shape;114;p15"/>
            <p:cNvSpPr/>
            <p:nvPr/>
          </p:nvSpPr>
          <p:spPr>
            <a:xfrm rot="5400000">
              <a:off x="7347483" y="-2804824"/>
              <a:ext cx="1667045" cy="769977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CD3EA">
                <a:alpha val="89803"/>
              </a:srgbClr>
            </a:solidFill>
            <a:ln w="12700" cap="flat" cmpd="sng">
              <a:solidFill>
                <a:srgbClr val="CCD3E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4331121" y="292916"/>
              <a:ext cx="7618392" cy="1504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43800" rIns="87625" bIns="438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s-E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is </a:t>
              </a:r>
              <a:r>
                <a:rPr lang="es-ES" sz="24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highest building in New York.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s-E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are </a:t>
              </a:r>
              <a:r>
                <a:rPr lang="es-ES" sz="24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tallest person in our class.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s-E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is </a:t>
              </a:r>
              <a:r>
                <a:rPr lang="es-ES" sz="24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third time I have called you today.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3157"/>
              <a:ext cx="4331120" cy="2083806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101723" y="104880"/>
              <a:ext cx="4127674" cy="1880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51425" rIns="102850" bIns="5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7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 the before superlatives and ordinal numbers..</a:t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rot="5400000">
              <a:off x="7347483" y="-616828"/>
              <a:ext cx="1667045" cy="769977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BE5DE">
                <a:alpha val="89803"/>
              </a:srgbClr>
            </a:solidFill>
            <a:ln w="12700" cap="flat" cmpd="sng">
              <a:solidFill>
                <a:srgbClr val="CBE5DE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4331121" y="2480912"/>
              <a:ext cx="7618392" cy="1504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43800" rIns="87625" bIns="438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s-E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 was born in </a:t>
              </a:r>
              <a:r>
                <a:rPr lang="es-ES" sz="2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seventies.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s-E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is a painting from </a:t>
              </a:r>
              <a:r>
                <a:rPr lang="es-ES" sz="2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 </a:t>
              </a:r>
              <a:r>
                <a:rPr lang="es-E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1820's.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0" y="2191153"/>
              <a:ext cx="4331120" cy="2083806"/>
            </a:xfrm>
            <a:prstGeom prst="roundRect">
              <a:avLst>
                <a:gd name="adj" fmla="val 16667"/>
              </a:avLst>
            </a:prstGeom>
            <a:solidFill>
              <a:srgbClr val="44B78C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101723" y="2292876"/>
              <a:ext cx="4127674" cy="1880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51425" rIns="102850" bIns="5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7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With decades</a:t>
              </a:r>
              <a:endPara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 rot="5400000">
              <a:off x="7347483" y="1571168"/>
              <a:ext cx="1667045" cy="769977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D2E2CB">
                <a:alpha val="89803"/>
              </a:srgbClr>
            </a:solidFill>
            <a:ln w="12700" cap="flat" cmpd="sng">
              <a:solidFill>
                <a:srgbClr val="D2E2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4331121" y="4668908"/>
              <a:ext cx="7618392" cy="1504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43800" rIns="87625" bIns="438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Char char="•"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They are travelling in </a:t>
              </a:r>
              <a:r>
                <a:rPr lang="es-ES" sz="23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 </a:t>
              </a:r>
              <a:r>
                <a:rPr lang="es-ES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Arctic.</a:t>
              </a:r>
              <a:endPara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Char char="•"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Our ship crossed </a:t>
              </a:r>
              <a:r>
                <a:rPr lang="es-ES" sz="23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Atlantic in 7 days.</a:t>
              </a:r>
              <a:endPara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Char char="•"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will go on a cruise down </a:t>
              </a:r>
              <a:r>
                <a:rPr lang="es-ES" sz="23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Nile.</a:t>
              </a:r>
              <a:endPara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Char char="•"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Hiking across </a:t>
              </a:r>
              <a:r>
                <a:rPr lang="es-ES" sz="23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Rocky Mountains would be difficult.</a:t>
              </a:r>
              <a:endPara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0" y="4379150"/>
              <a:ext cx="4331120" cy="2083806"/>
            </a:xfrm>
            <a:prstGeom prst="roundRect">
              <a:avLst>
                <a:gd name="adj" fmla="val 16667"/>
              </a:avLst>
            </a:prstGeom>
            <a:solidFill>
              <a:srgbClr val="6FAA4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101723" y="4480873"/>
              <a:ext cx="4127674" cy="1880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51425" rIns="102850" bIns="5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7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With names of geographical areas, rivers, mountain ranges, groups of islands, canals, and oceans.</a:t>
              </a:r>
              <a:endPara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-1" y="212163"/>
            <a:ext cx="12030891" cy="6420603"/>
            <a:chOff x="0" y="3157"/>
            <a:chExt cx="12030891" cy="6420603"/>
          </a:xfrm>
        </p:grpSpPr>
        <p:sp>
          <p:nvSpPr>
            <p:cNvPr id="131" name="Google Shape;131;p16"/>
            <p:cNvSpPr/>
            <p:nvPr/>
          </p:nvSpPr>
          <p:spPr>
            <a:xfrm rot="5400000">
              <a:off x="7347483" y="-2804824"/>
              <a:ext cx="1667045" cy="769977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CD3EA">
                <a:alpha val="89803"/>
              </a:srgbClr>
            </a:solidFill>
            <a:ln w="12700" cap="flat" cmpd="sng">
              <a:solidFill>
                <a:srgbClr val="CCD3E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4331121" y="292916"/>
              <a:ext cx="7618392" cy="1504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49525" rIns="99050" bIns="495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Char char="•"/>
              </a:pPr>
              <a:r>
                <a:rPr lang="es-ES" sz="2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have never been to </a:t>
              </a:r>
              <a:r>
                <a:rPr lang="es-ES" sz="26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2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Netherlands.</a:t>
              </a:r>
              <a:endPara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Char char="•"/>
              </a:pPr>
              <a:r>
                <a:rPr lang="es-ES" sz="2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 you know anyone who lives in </a:t>
              </a:r>
              <a:r>
                <a:rPr lang="es-ES" sz="26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2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Philippines?</a:t>
              </a:r>
              <a:endPara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3157"/>
              <a:ext cx="4331120" cy="2083806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101723" y="104880"/>
              <a:ext cx="4127674" cy="1880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55225" rIns="110475" bIns="5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9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With countries that have plural names</a:t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 rot="5400000">
              <a:off x="7347483" y="-616828"/>
              <a:ext cx="1667045" cy="769977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BE5DE">
                <a:alpha val="89803"/>
              </a:srgbClr>
            </a:solidFill>
            <a:ln w="12700" cap="flat" cmpd="sng">
              <a:solidFill>
                <a:srgbClr val="CBE5DE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4331121" y="2480912"/>
              <a:ext cx="7618392" cy="1504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49525" rIns="99050" bIns="495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Char char="•"/>
              </a:pPr>
              <a:r>
                <a:rPr lang="es-ES" sz="2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She is visiting </a:t>
              </a:r>
              <a:r>
                <a:rPr lang="es-ES" sz="26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2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United States.</a:t>
              </a:r>
              <a:endPara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rgbClr val="C00000"/>
                </a:buClr>
                <a:buSzPts val="2600"/>
                <a:buFont typeface="Arial"/>
                <a:buChar char="•"/>
              </a:pPr>
              <a:r>
                <a:rPr lang="es-ES" sz="26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2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United Kingdom is in Europe.</a:t>
              </a:r>
              <a:endPara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2191153"/>
              <a:ext cx="4331120" cy="2083806"/>
            </a:xfrm>
            <a:prstGeom prst="roundRect">
              <a:avLst>
                <a:gd name="adj" fmla="val 16667"/>
              </a:avLst>
            </a:prstGeom>
            <a:solidFill>
              <a:srgbClr val="44B78C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101723" y="2292876"/>
              <a:ext cx="4127674" cy="1880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55225" rIns="110475" bIns="5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9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 the with countries that include the words "republic", "kingdom", or "states" in their names.</a:t>
              </a:r>
              <a:endParaRPr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 rot="5400000">
              <a:off x="7347483" y="1571168"/>
              <a:ext cx="1667045" cy="769977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D2E2CB">
                <a:alpha val="89803"/>
              </a:srgbClr>
            </a:solidFill>
            <a:ln w="12700" cap="flat" cmpd="sng">
              <a:solidFill>
                <a:srgbClr val="D2E2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4331121" y="4668908"/>
              <a:ext cx="7618392" cy="1504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49525" rIns="99050" bIns="495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Char char="•"/>
              </a:pPr>
              <a:r>
                <a:rPr lang="es-ES" sz="2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Have you been to </a:t>
              </a:r>
              <a:r>
                <a:rPr lang="es-ES" sz="26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 </a:t>
              </a:r>
              <a:r>
                <a:rPr lang="es-ES" sz="2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Vietnam Memorial?</a:t>
              </a:r>
              <a:endPara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Char char="•"/>
              </a:pPr>
              <a:r>
                <a:rPr lang="es-ES" sz="2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 went to </a:t>
              </a:r>
              <a:r>
                <a:rPr lang="es-ES" sz="26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2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Louvre and saw </a:t>
              </a:r>
              <a:r>
                <a:rPr lang="es-ES" sz="26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2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Mona Lisa.</a:t>
              </a:r>
              <a:endPara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Char char="•"/>
              </a:pPr>
              <a:r>
                <a:rPr lang="es-ES" sz="2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would like to visit </a:t>
              </a:r>
              <a:r>
                <a:rPr lang="es-ES" sz="26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2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Eiffel Tower.</a:t>
              </a:r>
              <a:endPara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4339954"/>
              <a:ext cx="4331120" cy="2083806"/>
            </a:xfrm>
            <a:prstGeom prst="roundRect">
              <a:avLst>
                <a:gd name="adj" fmla="val 16667"/>
              </a:avLst>
            </a:prstGeom>
            <a:solidFill>
              <a:srgbClr val="6FAA4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101723" y="4441677"/>
              <a:ext cx="4127674" cy="1880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55225" rIns="110475" bIns="5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9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With the names of famous buildings, works of art, museums, or monuments.</a:t>
              </a:r>
              <a:endParaRPr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7"/>
          <p:cNvGrpSpPr/>
          <p:nvPr/>
        </p:nvGrpSpPr>
        <p:grpSpPr>
          <a:xfrm>
            <a:off x="-1" y="212163"/>
            <a:ext cx="12030891" cy="6459799"/>
            <a:chOff x="0" y="3157"/>
            <a:chExt cx="12030891" cy="6459799"/>
          </a:xfrm>
        </p:grpSpPr>
        <p:sp>
          <p:nvSpPr>
            <p:cNvPr id="148" name="Google Shape;148;p17"/>
            <p:cNvSpPr/>
            <p:nvPr/>
          </p:nvSpPr>
          <p:spPr>
            <a:xfrm rot="5400000">
              <a:off x="7347483" y="-2804824"/>
              <a:ext cx="1667045" cy="769977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E8CA">
                <a:alpha val="89803"/>
              </a:srgbClr>
            </a:solidFill>
            <a:ln w="12700" cap="flat" cmpd="sng">
              <a:solidFill>
                <a:srgbClr val="FFE8C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4331121" y="292916"/>
              <a:ext cx="7618392" cy="1504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57150" rIns="114300" bIns="571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Char char="•"/>
              </a:pPr>
              <a:r>
                <a:rPr lang="es-E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They are staying at </a:t>
              </a:r>
              <a:r>
                <a:rPr lang="es-ES" sz="30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Hilton on 6th street.</a:t>
              </a: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Char char="•"/>
              </a:pPr>
              <a:r>
                <a:rPr lang="es-E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 ate at </a:t>
              </a:r>
              <a:r>
                <a:rPr lang="es-ES" sz="30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Golden Lion.</a:t>
              </a: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0" y="3157"/>
              <a:ext cx="4331120" cy="208380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101723" y="104880"/>
              <a:ext cx="4127674" cy="1880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59050" rIns="118100" bIns="5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1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With the names of hotels &amp; restaurants, unless these are named after a person.</a:t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 rot="5400000">
              <a:off x="7347483" y="-616828"/>
              <a:ext cx="1667045" cy="769977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AF4D0">
                <a:alpha val="89803"/>
              </a:srgbClr>
            </a:solidFill>
            <a:ln w="12700" cap="flat" cmpd="sng">
              <a:solidFill>
                <a:srgbClr val="CAF4D0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4331121" y="2480912"/>
              <a:ext cx="7618392" cy="1504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57150" rIns="114300" bIns="571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Char char="•"/>
              </a:pPr>
              <a:r>
                <a:rPr lang="es-E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We're having dinner with </a:t>
              </a:r>
              <a:r>
                <a:rPr lang="es-ES" sz="30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</a:t>
              </a:r>
              <a:r>
                <a:rPr lang="es-E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Smiths tonight.</a:t>
              </a: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C00000"/>
                </a:buClr>
                <a:buSzPts val="3000"/>
                <a:buFont typeface="Arial"/>
                <a:buChar char="•"/>
              </a:pPr>
              <a:r>
                <a:rPr lang="es-ES" sz="30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 </a:t>
              </a:r>
              <a:r>
                <a:rPr lang="es-E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Browns are going to the play with us.</a:t>
              </a: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0" y="2191153"/>
              <a:ext cx="4331120" cy="2083806"/>
            </a:xfrm>
            <a:prstGeom prst="roundRect">
              <a:avLst>
                <a:gd name="adj" fmla="val 16667"/>
              </a:avLst>
            </a:prstGeom>
            <a:solidFill>
              <a:srgbClr val="21E1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101723" y="2292876"/>
              <a:ext cx="4127674" cy="1880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59050" rIns="118100" bIns="5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1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Names of families</a:t>
              </a:r>
              <a:endParaRPr sz="3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 rot="5400000">
              <a:off x="7347483" y="1571168"/>
              <a:ext cx="1667045" cy="769977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DD3E8">
                <a:alpha val="89803"/>
              </a:srgbClr>
            </a:solidFill>
            <a:ln w="12700" cap="flat" cmpd="sng">
              <a:solidFill>
                <a:srgbClr val="CDD3E8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4331121" y="4668908"/>
              <a:ext cx="7618392" cy="1504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57150" rIns="114300" bIns="57150" anchor="ctr" anchorCtr="0">
              <a:noAutofit/>
            </a:bodyPr>
            <a:lstStyle/>
            <a:p>
              <a:pPr marL="285750" marR="0" lvl="1" indent="-952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0" y="4379150"/>
              <a:ext cx="4331120" cy="2083806"/>
            </a:xfrm>
            <a:prstGeom prst="roundRect">
              <a:avLst>
                <a:gd name="adj" fmla="val 16667"/>
              </a:avLst>
            </a:prstGeom>
            <a:solidFill>
              <a:srgbClr val="4371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101723" y="4480873"/>
              <a:ext cx="4127674" cy="1880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59050" rIns="118100" bIns="5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4073236" y="2087590"/>
            <a:ext cx="7957654" cy="60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>
                <a:solidFill>
                  <a:schemeClr val="tx1"/>
                </a:solidFill>
              </a:rPr>
              <a:t>I </a:t>
            </a:r>
            <a:r>
              <a:rPr lang="es-MX" sz="2800" dirty="0" err="1" smtClean="0">
                <a:solidFill>
                  <a:schemeClr val="tx1"/>
                </a:solidFill>
              </a:rPr>
              <a:t>went</a:t>
            </a:r>
            <a:r>
              <a:rPr lang="es-MX" sz="2800" dirty="0" smtClean="0">
                <a:solidFill>
                  <a:schemeClr val="tx1"/>
                </a:solidFill>
              </a:rPr>
              <a:t> to </a:t>
            </a:r>
            <a:r>
              <a:rPr lang="es-MX" sz="2800" b="1" u="sng" dirty="0" err="1" smtClean="0">
                <a:solidFill>
                  <a:schemeClr val="tx1"/>
                </a:solidFill>
              </a:rPr>
              <a:t>the</a:t>
            </a:r>
            <a:r>
              <a:rPr lang="es-MX" sz="2800" dirty="0" smtClean="0">
                <a:solidFill>
                  <a:schemeClr val="tx1"/>
                </a:solidFill>
              </a:rPr>
              <a:t> </a:t>
            </a:r>
            <a:r>
              <a:rPr lang="es-MX" sz="2800" dirty="0" err="1" smtClean="0">
                <a:solidFill>
                  <a:schemeClr val="tx1"/>
                </a:solidFill>
              </a:rPr>
              <a:t>Denny’s</a:t>
            </a:r>
            <a:r>
              <a:rPr lang="es-MX" sz="2800" dirty="0" smtClean="0">
                <a:solidFill>
                  <a:schemeClr val="tx1"/>
                </a:solidFill>
              </a:rPr>
              <a:t> restaurant at </a:t>
            </a:r>
            <a:r>
              <a:rPr lang="es-MX" sz="2800" dirty="0" err="1" smtClean="0">
                <a:solidFill>
                  <a:schemeClr val="tx1"/>
                </a:solidFill>
              </a:rPr>
              <a:t>Obregon</a:t>
            </a:r>
            <a:r>
              <a:rPr lang="es-MX" sz="2800" dirty="0" smtClean="0">
                <a:solidFill>
                  <a:schemeClr val="tx1"/>
                </a:solidFill>
              </a:rPr>
              <a:t> </a:t>
            </a:r>
            <a:r>
              <a:rPr lang="es-MX" sz="2800" dirty="0" err="1" smtClean="0">
                <a:solidFill>
                  <a:schemeClr val="tx1"/>
                </a:solidFill>
              </a:rPr>
              <a:t>Avenue</a:t>
            </a:r>
            <a:r>
              <a:rPr lang="es-MX" sz="2800" dirty="0" smtClean="0">
                <a:solidFill>
                  <a:schemeClr val="tx1"/>
                </a:solidFill>
              </a:rPr>
              <a:t>.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391886" y="0"/>
            <a:ext cx="10896600" cy="129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Arial Black"/>
              <a:buNone/>
            </a:pPr>
            <a:r>
              <a:rPr lang="es-ES" sz="6000" dirty="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Do </a:t>
            </a:r>
            <a:r>
              <a:rPr lang="es-ES" sz="6000" dirty="0" err="1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not</a:t>
            </a:r>
            <a:r>
              <a:rPr lang="es-ES" sz="6000" dirty="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 use </a:t>
            </a:r>
            <a:r>
              <a:rPr lang="es-ES" sz="6000" dirty="0">
                <a:latin typeface="Arial Black"/>
                <a:ea typeface="Arial Black"/>
                <a:cs typeface="Arial Black"/>
                <a:sym typeface="Arial Black"/>
              </a:rPr>
              <a:t>“</a:t>
            </a:r>
            <a:r>
              <a:rPr lang="es-ES" sz="6000" dirty="0" err="1">
                <a:latin typeface="Arial Black"/>
                <a:ea typeface="Arial Black"/>
                <a:cs typeface="Arial Black"/>
                <a:sym typeface="Arial Black"/>
              </a:rPr>
              <a:t>The</a:t>
            </a:r>
            <a:r>
              <a:rPr lang="es-ES" sz="6000" dirty="0">
                <a:latin typeface="Arial Black"/>
                <a:ea typeface="Arial Black"/>
                <a:cs typeface="Arial Black"/>
                <a:sym typeface="Arial Black"/>
              </a:rPr>
              <a:t>” </a:t>
            </a:r>
            <a:r>
              <a:rPr lang="es-ES" sz="6000" dirty="0" err="1">
                <a:latin typeface="Arial Black"/>
                <a:ea typeface="Arial Black"/>
                <a:cs typeface="Arial Black"/>
                <a:sym typeface="Arial Black"/>
              </a:rPr>
              <a:t>with</a:t>
            </a:r>
            <a:r>
              <a:rPr lang="es-ES" sz="6000" dirty="0">
                <a:latin typeface="Arial Black"/>
                <a:ea typeface="Arial Black"/>
                <a:cs typeface="Arial Black"/>
                <a:sym typeface="Arial Black"/>
              </a:rPr>
              <a:t>…</a:t>
            </a:r>
            <a:endParaRPr sz="6000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65" name="Google Shape;165;p18"/>
          <p:cNvGrpSpPr/>
          <p:nvPr/>
        </p:nvGrpSpPr>
        <p:grpSpPr>
          <a:xfrm>
            <a:off x="3810" y="1392173"/>
            <a:ext cx="12184378" cy="4700671"/>
            <a:chOff x="3810" y="425521"/>
            <a:chExt cx="12184378" cy="4700671"/>
          </a:xfrm>
        </p:grpSpPr>
        <p:sp>
          <p:nvSpPr>
            <p:cNvPr id="166" name="Google Shape;166;p18"/>
            <p:cNvSpPr/>
            <p:nvPr/>
          </p:nvSpPr>
          <p:spPr>
            <a:xfrm>
              <a:off x="3810" y="425521"/>
              <a:ext cx="3714749" cy="1375790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 txBox="1"/>
            <p:nvPr/>
          </p:nvSpPr>
          <p:spPr>
            <a:xfrm>
              <a:off x="3810" y="425521"/>
              <a:ext cx="3714749" cy="1375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0250" tIns="154425" rIns="270250" bIns="154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Holidays</a:t>
              </a:r>
              <a:endParaRPr sz="3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3810" y="1801311"/>
              <a:ext cx="3714749" cy="3324881"/>
            </a:xfrm>
            <a:prstGeom prst="rect">
              <a:avLst/>
            </a:prstGeom>
            <a:solidFill>
              <a:srgbClr val="FFE8CA">
                <a:alpha val="89803"/>
              </a:srgbClr>
            </a:solidFill>
            <a:ln w="12700" cap="flat" cmpd="sng">
              <a:solidFill>
                <a:srgbClr val="FFE8C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/>
            <p:cNvSpPr txBox="1"/>
            <p:nvPr/>
          </p:nvSpPr>
          <p:spPr>
            <a:xfrm>
              <a:off x="3810" y="1801311"/>
              <a:ext cx="3714749" cy="33248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2675" tIns="202675" rIns="270250" bIns="304025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alibri"/>
                <a:buChar char="•"/>
              </a:pPr>
              <a:r>
                <a:rPr lang="es-ES" sz="3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Christmas</a:t>
              </a:r>
              <a:r>
                <a:rPr lang="es-ES" sz="3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</a:t>
              </a:r>
              <a:r>
                <a:rPr lang="es-ES" sz="3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</a:t>
              </a:r>
              <a:r>
                <a:rPr lang="es-ES" sz="3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favorite</a:t>
              </a:r>
              <a:r>
                <a:rPr lang="es-ES" sz="3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holiday</a:t>
              </a:r>
              <a:r>
                <a:rPr lang="es-ES" sz="3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</a:t>
              </a:r>
              <a:r>
                <a:rPr lang="es-ES" sz="3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</a:t>
              </a:r>
              <a:r>
                <a:rPr lang="es-ES" sz="3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year</a:t>
              </a:r>
              <a:r>
                <a:rPr lang="es-ES" sz="3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3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4238625" y="425521"/>
              <a:ext cx="3714749" cy="1375790"/>
            </a:xfrm>
            <a:prstGeom prst="rect">
              <a:avLst/>
            </a:prstGeom>
            <a:solidFill>
              <a:srgbClr val="21E146"/>
            </a:solidFill>
            <a:ln w="12700" cap="flat" cmpd="sng">
              <a:solidFill>
                <a:srgbClr val="21E1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8"/>
            <p:cNvSpPr txBox="1"/>
            <p:nvPr/>
          </p:nvSpPr>
          <p:spPr>
            <a:xfrm>
              <a:off x="4238625" y="425521"/>
              <a:ext cx="3714749" cy="1375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0250" tIns="154425" rIns="270250" bIns="154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With</a:t>
              </a:r>
              <a:r>
                <a:rPr lang="es-ES" sz="3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</a:t>
              </a:r>
              <a:r>
                <a:rPr lang="es-ES" sz="3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names</a:t>
              </a:r>
              <a:r>
                <a:rPr lang="es-ES" sz="3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of </a:t>
              </a:r>
              <a:r>
                <a:rPr lang="es-ES" sz="3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languages</a:t>
              </a:r>
              <a:r>
                <a:rPr lang="es-ES" sz="3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3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238625" y="1801311"/>
              <a:ext cx="3714749" cy="3324881"/>
            </a:xfrm>
            <a:prstGeom prst="rect">
              <a:avLst/>
            </a:prstGeom>
            <a:solidFill>
              <a:srgbClr val="CAF4D0">
                <a:alpha val="89803"/>
              </a:srgbClr>
            </a:solidFill>
            <a:ln w="12700" cap="flat" cmpd="sng">
              <a:solidFill>
                <a:srgbClr val="CAF4D0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8"/>
            <p:cNvSpPr txBox="1"/>
            <p:nvPr/>
          </p:nvSpPr>
          <p:spPr>
            <a:xfrm>
              <a:off x="4238625" y="1801311"/>
              <a:ext cx="3714749" cy="33248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2675" tIns="202675" rIns="270250" bIns="304025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alibri"/>
                <a:buChar char="•"/>
              </a:pPr>
              <a:r>
                <a:rPr lang="es-ES" sz="3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English</a:t>
              </a:r>
              <a:r>
                <a:rPr lang="es-ES" sz="3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</a:t>
              </a:r>
              <a:r>
                <a:rPr lang="es-ES" sz="3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 </a:t>
              </a:r>
              <a:r>
                <a:rPr lang="es-ES" sz="3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very</a:t>
              </a:r>
              <a:r>
                <a:rPr lang="es-ES" sz="3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easy</a:t>
              </a:r>
              <a:r>
                <a:rPr lang="es-ES" sz="3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language</a:t>
              </a:r>
              <a:r>
                <a:rPr lang="es-ES" sz="3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</a:t>
              </a:r>
              <a:r>
                <a:rPr lang="es-ES" sz="3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learn</a:t>
              </a:r>
              <a:r>
                <a:rPr lang="es-ES" sz="3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3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8473439" y="425521"/>
              <a:ext cx="3714749" cy="1375790"/>
            </a:xfrm>
            <a:prstGeom prst="rect">
              <a:avLst/>
            </a:prstGeom>
            <a:solidFill>
              <a:srgbClr val="4371C3"/>
            </a:solidFill>
            <a:ln w="12700" cap="flat" cmpd="sng">
              <a:solidFill>
                <a:srgbClr val="4371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 txBox="1"/>
            <p:nvPr/>
          </p:nvSpPr>
          <p:spPr>
            <a:xfrm>
              <a:off x="8473439" y="425521"/>
              <a:ext cx="3714749" cy="1375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0250" tIns="154425" rIns="270250" bIns="154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With the names of meals.</a:t>
              </a:r>
              <a:endParaRPr sz="3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8473439" y="1801311"/>
              <a:ext cx="3714749" cy="3324881"/>
            </a:xfrm>
            <a:prstGeom prst="rect">
              <a:avLst/>
            </a:prstGeom>
            <a:solidFill>
              <a:srgbClr val="CDD3E8">
                <a:alpha val="89803"/>
              </a:srgbClr>
            </a:solidFill>
            <a:ln w="12700" cap="flat" cmpd="sng">
              <a:solidFill>
                <a:srgbClr val="CDD3E8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8473439" y="1801311"/>
              <a:ext cx="3714749" cy="33248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2675" tIns="202675" rIns="270250" bIns="304025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alibri"/>
                <a:buChar char="•"/>
              </a:pPr>
              <a:r>
                <a:rPr lang="es-ES" sz="3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Lunch</a:t>
              </a:r>
              <a:r>
                <a:rPr lang="es-ES" sz="3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</a:t>
              </a:r>
              <a:r>
                <a:rPr lang="es-ES" sz="3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</a:t>
              </a:r>
              <a:r>
                <a:rPr lang="es-ES" sz="3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favorite</a:t>
              </a:r>
              <a:r>
                <a:rPr lang="es-ES" sz="3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meal</a:t>
              </a:r>
              <a:r>
                <a:rPr lang="es-ES" sz="3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3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57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alibri"/>
                <a:buChar char="•"/>
              </a:pPr>
              <a:r>
                <a:rPr lang="es-ES" sz="3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</a:t>
              </a:r>
              <a:r>
                <a:rPr lang="es-ES" sz="3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like</a:t>
              </a:r>
              <a:r>
                <a:rPr lang="es-ES" sz="3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</a:t>
              </a:r>
              <a:r>
                <a:rPr lang="es-ES" sz="3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eat</a:t>
              </a:r>
              <a:r>
                <a:rPr lang="es-ES" sz="3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8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breakfast</a:t>
              </a:r>
              <a:r>
                <a:rPr lang="es-ES" sz="3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early</a:t>
              </a:r>
              <a:r>
                <a:rPr lang="es-ES" sz="3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3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18"/>
          <p:cNvSpPr/>
          <p:nvPr/>
        </p:nvSpPr>
        <p:spPr>
          <a:xfrm>
            <a:off x="0" y="6518366"/>
            <a:ext cx="12192000" cy="33963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391886" y="0"/>
            <a:ext cx="10896600" cy="129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Arial Black"/>
              <a:buNone/>
            </a:pPr>
            <a:r>
              <a:rPr lang="es-ES" sz="600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Do not use </a:t>
            </a:r>
            <a:r>
              <a:rPr lang="es-ES" sz="6000">
                <a:latin typeface="Arial Black"/>
                <a:ea typeface="Arial Black"/>
                <a:cs typeface="Arial Black"/>
                <a:sym typeface="Arial Black"/>
              </a:rPr>
              <a:t>“The” with…</a:t>
            </a:r>
            <a:endParaRPr sz="6000"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84" name="Google Shape;184;p19"/>
          <p:cNvGrpSpPr/>
          <p:nvPr/>
        </p:nvGrpSpPr>
        <p:grpSpPr>
          <a:xfrm>
            <a:off x="3810" y="1768985"/>
            <a:ext cx="12184378" cy="3947046"/>
            <a:chOff x="3810" y="802333"/>
            <a:chExt cx="12184378" cy="3947046"/>
          </a:xfrm>
        </p:grpSpPr>
        <p:sp>
          <p:nvSpPr>
            <p:cNvPr id="185" name="Google Shape;185;p19"/>
            <p:cNvSpPr/>
            <p:nvPr/>
          </p:nvSpPr>
          <p:spPr>
            <a:xfrm>
              <a:off x="3810" y="802333"/>
              <a:ext cx="3714749" cy="105887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9"/>
            <p:cNvSpPr txBox="1"/>
            <p:nvPr/>
          </p:nvSpPr>
          <p:spPr>
            <a:xfrm>
              <a:off x="3810" y="802333"/>
              <a:ext cx="3714749" cy="1058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6225" tIns="117850" rIns="206225" bIns="117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 i="0" u="none" strike="noStrike" cap="none" dirty="0" err="1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Noun</a:t>
              </a:r>
              <a:r>
                <a:rPr lang="es-ES" sz="36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+ </a:t>
              </a:r>
              <a:r>
                <a:rPr lang="es-ES" sz="3600" b="1" i="0" u="none" strike="noStrike" cap="none" dirty="0" err="1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Number</a:t>
              </a:r>
              <a:endParaRPr sz="36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3810" y="1861211"/>
              <a:ext cx="3714749" cy="2888168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w="12700" cap="flat" cmpd="sng">
              <a:solidFill>
                <a:srgbClr val="CCD3E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 txBox="1"/>
            <p:nvPr/>
          </p:nvSpPr>
          <p:spPr>
            <a:xfrm>
              <a:off x="3810" y="1861211"/>
              <a:ext cx="3714749" cy="2888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4675" tIns="154675" rIns="206225" bIns="232025" anchor="t" anchorCtr="0">
              <a:noAutofit/>
            </a:bodyPr>
            <a:lstStyle/>
            <a:p>
              <a:pPr marL="285750" marR="0" lvl="1" indent="-101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endParaRPr sz="2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35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Char char="•"/>
              </a:pPr>
              <a:r>
                <a:rPr lang="es-ES" sz="29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</a:t>
              </a:r>
              <a:r>
                <a:rPr lang="es-ES" sz="29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English </a:t>
              </a:r>
              <a:r>
                <a:rPr lang="es-ES" sz="29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</a:t>
              </a:r>
              <a:r>
                <a:rPr lang="es-ES" sz="29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29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</a:t>
              </a:r>
              <a:r>
                <a:rPr lang="es-ES" sz="29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</a:t>
              </a:r>
              <a:r>
                <a:rPr lang="es-ES" sz="29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room</a:t>
              </a:r>
              <a:r>
                <a:rPr lang="es-ES" sz="29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6 </a:t>
              </a:r>
              <a:endParaRPr sz="2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1" indent="-101600" algn="l" rtl="0">
                <a:lnSpc>
                  <a:spcPct val="90000"/>
                </a:lnSpc>
                <a:spcBef>
                  <a:spcPts val="435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endParaRPr sz="2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4238625" y="802333"/>
              <a:ext cx="3714749" cy="1058878"/>
            </a:xfrm>
            <a:prstGeom prst="rect">
              <a:avLst/>
            </a:prstGeom>
            <a:solidFill>
              <a:srgbClr val="44B78C"/>
            </a:solidFill>
            <a:ln w="12700" cap="flat" cmpd="sng">
              <a:solidFill>
                <a:srgbClr val="44B78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 txBox="1"/>
            <p:nvPr/>
          </p:nvSpPr>
          <p:spPr>
            <a:xfrm>
              <a:off x="4238625" y="802333"/>
              <a:ext cx="3714749" cy="1058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6225" tIns="117850" rIns="206225" bIns="117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Titles when combined with names.</a:t>
              </a:r>
              <a:endParaRPr sz="2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4238625" y="1861211"/>
              <a:ext cx="3714749" cy="2888168"/>
            </a:xfrm>
            <a:prstGeom prst="rect">
              <a:avLst/>
            </a:prstGeom>
            <a:solidFill>
              <a:srgbClr val="CBE5DE">
                <a:alpha val="89803"/>
              </a:srgbClr>
            </a:solidFill>
            <a:ln w="12700" cap="flat" cmpd="sng">
              <a:solidFill>
                <a:srgbClr val="CBE5DE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 txBox="1"/>
            <p:nvPr/>
          </p:nvSpPr>
          <p:spPr>
            <a:xfrm>
              <a:off x="4238625" y="1861211"/>
              <a:ext cx="3714749" cy="2888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4675" tIns="154675" rIns="206225" bIns="232025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Char char="•"/>
              </a:pPr>
              <a:r>
                <a:rPr lang="es-ES" sz="2900" b="1" i="0" u="sng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Prince</a:t>
              </a:r>
              <a:r>
                <a:rPr lang="es-ES" sz="29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Charles </a:t>
              </a:r>
              <a:r>
                <a:rPr lang="es-ES" sz="29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</a:t>
              </a:r>
              <a:r>
                <a:rPr lang="es-ES" sz="29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29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Queen </a:t>
              </a:r>
              <a:r>
                <a:rPr lang="es-ES" sz="29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Elizabeth's</a:t>
              </a:r>
              <a:r>
                <a:rPr lang="es-ES" sz="29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29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son.</a:t>
              </a:r>
              <a:endParaRPr sz="2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35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Char char="•"/>
              </a:pPr>
              <a:r>
                <a:rPr lang="es-ES" sz="29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President</a:t>
              </a:r>
              <a:r>
                <a:rPr lang="es-ES" sz="29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29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Kennedy</a:t>
              </a:r>
              <a:r>
                <a:rPr lang="es-ES" sz="29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29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was</a:t>
              </a:r>
              <a:r>
                <a:rPr lang="es-ES" sz="29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29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assassinated</a:t>
              </a:r>
              <a:r>
                <a:rPr lang="es-ES" sz="29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Dallas.</a:t>
              </a:r>
              <a:endParaRPr sz="2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8473439" y="802333"/>
              <a:ext cx="3714749" cy="1058878"/>
            </a:xfrm>
            <a:prstGeom prst="rect">
              <a:avLst/>
            </a:prstGeom>
            <a:solidFill>
              <a:srgbClr val="6FAA47"/>
            </a:solidFill>
            <a:ln w="12700" cap="flat" cmpd="sng">
              <a:solidFill>
                <a:srgbClr val="6FAA4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8473439" y="802333"/>
              <a:ext cx="3714749" cy="1058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6225" tIns="117850" rIns="206225" bIns="117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9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Subjects</a:t>
              </a:r>
              <a:endParaRPr sz="2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8473439" y="1861211"/>
              <a:ext cx="3714749" cy="2888168"/>
            </a:xfrm>
            <a:prstGeom prst="rect">
              <a:avLst/>
            </a:prstGeom>
            <a:solidFill>
              <a:srgbClr val="D2E2CB">
                <a:alpha val="89803"/>
              </a:srgbClr>
            </a:solidFill>
            <a:ln w="12700" cap="flat" cmpd="sng">
              <a:solidFill>
                <a:srgbClr val="D2E2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 txBox="1"/>
            <p:nvPr/>
          </p:nvSpPr>
          <p:spPr>
            <a:xfrm>
              <a:off x="8473439" y="1861211"/>
              <a:ext cx="3714749" cy="2888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4675" tIns="154675" rIns="206225" bIns="232025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Char char="•"/>
              </a:pPr>
              <a:r>
                <a:rPr lang="es-ES" sz="29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Math</a:t>
              </a:r>
              <a:r>
                <a:rPr lang="es-ES" sz="29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29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</a:t>
              </a:r>
              <a:r>
                <a:rPr lang="es-ES" sz="29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so </a:t>
              </a:r>
              <a:r>
                <a:rPr lang="es-ES" sz="29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complicated</a:t>
              </a:r>
              <a:r>
                <a:rPr lang="es-ES" sz="29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</a:t>
              </a:r>
              <a:r>
                <a:rPr lang="es-ES" sz="29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understand</a:t>
              </a:r>
              <a:r>
                <a:rPr lang="es-ES" sz="29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29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sometimes</a:t>
              </a:r>
              <a:r>
                <a:rPr lang="es-ES" sz="29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35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Char char="•"/>
              </a:pPr>
              <a:r>
                <a:rPr lang="es-ES" sz="29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</a:t>
              </a:r>
              <a:r>
                <a:rPr lang="es-ES" sz="29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29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favorite</a:t>
              </a:r>
              <a:r>
                <a:rPr lang="es-ES" sz="29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29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</a:t>
              </a:r>
              <a:r>
                <a:rPr lang="es-ES" sz="29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29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</a:t>
              </a:r>
              <a:r>
                <a:rPr lang="es-ES" sz="29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29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biology</a:t>
              </a:r>
              <a:r>
                <a:rPr lang="es-ES" sz="29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19"/>
          <p:cNvSpPr/>
          <p:nvPr/>
        </p:nvSpPr>
        <p:spPr>
          <a:xfrm>
            <a:off x="0" y="6518366"/>
            <a:ext cx="12192000" cy="33963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391886" y="0"/>
            <a:ext cx="10896600" cy="129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Arial Black"/>
              <a:buNone/>
            </a:pPr>
            <a:r>
              <a:rPr lang="es-ES" sz="600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Do not use </a:t>
            </a:r>
            <a:r>
              <a:rPr lang="es-ES" sz="6000">
                <a:latin typeface="Arial Black"/>
                <a:ea typeface="Arial Black"/>
                <a:cs typeface="Arial Black"/>
                <a:sym typeface="Arial Black"/>
              </a:rPr>
              <a:t>“The” with…</a:t>
            </a:r>
            <a:endParaRPr sz="6000"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03" name="Google Shape;203;p20"/>
          <p:cNvGrpSpPr/>
          <p:nvPr/>
        </p:nvGrpSpPr>
        <p:grpSpPr>
          <a:xfrm>
            <a:off x="3810" y="967761"/>
            <a:ext cx="12184378" cy="5549495"/>
            <a:chOff x="3810" y="1109"/>
            <a:chExt cx="12184378" cy="5549495"/>
          </a:xfrm>
        </p:grpSpPr>
        <p:sp>
          <p:nvSpPr>
            <p:cNvPr id="204" name="Google Shape;204;p20"/>
            <p:cNvSpPr/>
            <p:nvPr/>
          </p:nvSpPr>
          <p:spPr>
            <a:xfrm>
              <a:off x="3810" y="1109"/>
              <a:ext cx="3714749" cy="1201415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0"/>
            <p:cNvSpPr txBox="1"/>
            <p:nvPr/>
          </p:nvSpPr>
          <p:spPr>
            <a:xfrm>
              <a:off x="3810" y="1109"/>
              <a:ext cx="3714749" cy="12014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4675" tIns="134100" rIns="234675" bIns="134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Names of shops</a:t>
              </a:r>
              <a:endPara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3810" y="1202524"/>
              <a:ext cx="3714749" cy="4348080"/>
            </a:xfrm>
            <a:prstGeom prst="rect">
              <a:avLst/>
            </a:prstGeom>
            <a:solidFill>
              <a:srgbClr val="FFE8CA">
                <a:alpha val="89803"/>
              </a:srgbClr>
            </a:solidFill>
            <a:ln w="12700" cap="flat" cmpd="sng">
              <a:solidFill>
                <a:srgbClr val="FFE8C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 txBox="1"/>
            <p:nvPr/>
          </p:nvSpPr>
          <p:spPr>
            <a:xfrm>
              <a:off x="3810" y="1202524"/>
              <a:ext cx="3714749" cy="4348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000" tIns="176000" rIns="234675" bIns="264025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alibri"/>
                <a:buChar char="•"/>
              </a:pPr>
              <a:r>
                <a:rPr lang="es-ES" sz="3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Let’s go to Walmart to get what we need for dinner.</a:t>
              </a:r>
              <a:endPara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95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alibri"/>
                <a:buChar char="•"/>
              </a:pPr>
              <a:r>
                <a:rPr lang="es-ES" sz="3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You should get him a gift card from Game Stop</a:t>
              </a:r>
              <a:endPara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1" indent="-76200" algn="l" rtl="0">
                <a:lnSpc>
                  <a:spcPct val="90000"/>
                </a:lnSpc>
                <a:spcBef>
                  <a:spcPts val="495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alibri"/>
                <a:buNone/>
              </a:pPr>
              <a:endPara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4238625" y="1109"/>
              <a:ext cx="3714749" cy="1201415"/>
            </a:xfrm>
            <a:prstGeom prst="rect">
              <a:avLst/>
            </a:prstGeom>
            <a:solidFill>
              <a:srgbClr val="21E146"/>
            </a:solidFill>
            <a:ln w="12700" cap="flat" cmpd="sng">
              <a:solidFill>
                <a:srgbClr val="21E1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 txBox="1"/>
            <p:nvPr/>
          </p:nvSpPr>
          <p:spPr>
            <a:xfrm>
              <a:off x="4238625" y="1109"/>
              <a:ext cx="3714749" cy="12014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4675" tIns="134100" rIns="234675" bIns="134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Years</a:t>
              </a:r>
              <a:endPara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4238625" y="1202524"/>
              <a:ext cx="3714749" cy="4348080"/>
            </a:xfrm>
            <a:prstGeom prst="rect">
              <a:avLst/>
            </a:prstGeom>
            <a:solidFill>
              <a:srgbClr val="CAF4D0">
                <a:alpha val="89803"/>
              </a:srgbClr>
            </a:solidFill>
            <a:ln w="12700" cap="flat" cmpd="sng">
              <a:solidFill>
                <a:srgbClr val="CAF4D0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0"/>
            <p:cNvSpPr txBox="1"/>
            <p:nvPr/>
          </p:nvSpPr>
          <p:spPr>
            <a:xfrm>
              <a:off x="4238625" y="1202524"/>
              <a:ext cx="3714749" cy="4348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000" tIns="176000" rIns="234675" bIns="264025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alibri"/>
                <a:buChar char="•"/>
              </a:pPr>
              <a:r>
                <a:rPr lang="es-ES" sz="3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2020 was a year that marked everyone’s life.</a:t>
              </a:r>
              <a:endPara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95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alibri"/>
                <a:buChar char="•"/>
              </a:pPr>
              <a:r>
                <a:rPr lang="es-ES" sz="3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was born in 1995.</a:t>
              </a:r>
              <a:endPara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8473439" y="1109"/>
              <a:ext cx="3714749" cy="1201415"/>
            </a:xfrm>
            <a:prstGeom prst="rect">
              <a:avLst/>
            </a:prstGeom>
            <a:solidFill>
              <a:srgbClr val="4371C3"/>
            </a:solidFill>
            <a:ln w="12700" cap="flat" cmpd="sng">
              <a:solidFill>
                <a:srgbClr val="4371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 txBox="1"/>
            <p:nvPr/>
          </p:nvSpPr>
          <p:spPr>
            <a:xfrm>
              <a:off x="8473439" y="1109"/>
              <a:ext cx="3714749" cy="12014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4675" tIns="134100" rIns="234675" bIns="134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Uncountable Nouns</a:t>
              </a:r>
              <a:endPara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8473439" y="1202524"/>
              <a:ext cx="3714749" cy="4348080"/>
            </a:xfrm>
            <a:prstGeom prst="rect">
              <a:avLst/>
            </a:prstGeom>
            <a:solidFill>
              <a:srgbClr val="CDD3E8">
                <a:alpha val="89803"/>
              </a:srgbClr>
            </a:solidFill>
            <a:ln w="12700" cap="flat" cmpd="sng">
              <a:solidFill>
                <a:srgbClr val="CDD3E8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0"/>
            <p:cNvSpPr txBox="1"/>
            <p:nvPr/>
          </p:nvSpPr>
          <p:spPr>
            <a:xfrm>
              <a:off x="8473439" y="1202524"/>
              <a:ext cx="3714749" cy="4348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000" tIns="176000" rIns="234675" bIns="264025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alibri"/>
                <a:buChar char="•"/>
              </a:pPr>
              <a:r>
                <a:rPr lang="es-ES" sz="3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Rice is an important food in Asia.</a:t>
              </a:r>
              <a:endPara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95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alibri"/>
                <a:buChar char="•"/>
              </a:pPr>
              <a:r>
                <a:rPr lang="es-ES" sz="3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Milk is often added to tea in England.</a:t>
              </a:r>
              <a:endPara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95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alibri"/>
                <a:buChar char="•"/>
              </a:pPr>
              <a:r>
                <a:rPr lang="es-ES" sz="3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War is destructive.</a:t>
              </a:r>
              <a:endPara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0"/>
          <p:cNvSpPr/>
          <p:nvPr/>
        </p:nvSpPr>
        <p:spPr>
          <a:xfrm>
            <a:off x="0" y="6518366"/>
            <a:ext cx="12192000" cy="33963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391886" y="0"/>
            <a:ext cx="10896600" cy="129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Arial Black"/>
              <a:buNone/>
            </a:pPr>
            <a:r>
              <a:rPr lang="es-ES" sz="600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Do not use </a:t>
            </a:r>
            <a:r>
              <a:rPr lang="es-ES" sz="6000">
                <a:latin typeface="Arial Black"/>
                <a:ea typeface="Arial Black"/>
                <a:cs typeface="Arial Black"/>
                <a:sym typeface="Arial Black"/>
              </a:rPr>
              <a:t>“The” with…</a:t>
            </a:r>
            <a:endParaRPr sz="6000"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22" name="Google Shape;222;p21"/>
          <p:cNvGrpSpPr/>
          <p:nvPr/>
        </p:nvGrpSpPr>
        <p:grpSpPr>
          <a:xfrm>
            <a:off x="3810" y="1059403"/>
            <a:ext cx="12184378" cy="5366211"/>
            <a:chOff x="3810" y="92751"/>
            <a:chExt cx="12184378" cy="5366211"/>
          </a:xfrm>
        </p:grpSpPr>
        <p:sp>
          <p:nvSpPr>
            <p:cNvPr id="223" name="Google Shape;223;p21"/>
            <p:cNvSpPr/>
            <p:nvPr/>
          </p:nvSpPr>
          <p:spPr>
            <a:xfrm>
              <a:off x="3810" y="92751"/>
              <a:ext cx="3714749" cy="1465565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1"/>
            <p:cNvSpPr txBox="1"/>
            <p:nvPr/>
          </p:nvSpPr>
          <p:spPr>
            <a:xfrm>
              <a:off x="3810" y="92751"/>
              <a:ext cx="3714749" cy="1465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6225" tIns="117850" rIns="206225" bIns="117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names of </a:t>
              </a:r>
              <a:r>
                <a:rPr lang="es-ES" sz="29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individual </a:t>
              </a:r>
              <a:r>
                <a:rPr lang="es-ES" sz="2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mountains, lakes and islands</a:t>
              </a:r>
              <a:endParaRPr sz="2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3810" y="1558317"/>
              <a:ext cx="3714749" cy="3900645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w="12700" cap="flat" cmpd="sng">
              <a:solidFill>
                <a:srgbClr val="CCD3E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1"/>
            <p:cNvSpPr txBox="1"/>
            <p:nvPr/>
          </p:nvSpPr>
          <p:spPr>
            <a:xfrm>
              <a:off x="3810" y="1558317"/>
              <a:ext cx="3714749" cy="3900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4675" tIns="154675" rIns="206225" bIns="232025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Char char="•"/>
              </a:pPr>
              <a:r>
                <a:rPr lang="es-ES" sz="2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Mount McKinley is the highest mountain in Alaska.</a:t>
              </a: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35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Char char="•"/>
              </a:pPr>
              <a:r>
                <a:rPr lang="es-ES" sz="2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She lives near Lake Windermere.</a:t>
              </a: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35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Char char="•"/>
              </a:pPr>
              <a:r>
                <a:rPr lang="es-ES" sz="2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Have you visited Long Island?</a:t>
              </a: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1" indent="-101600" algn="l" rtl="0">
                <a:lnSpc>
                  <a:spcPct val="90000"/>
                </a:lnSpc>
                <a:spcBef>
                  <a:spcPts val="435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4238625" y="92751"/>
              <a:ext cx="3714749" cy="1465565"/>
            </a:xfrm>
            <a:prstGeom prst="rect">
              <a:avLst/>
            </a:prstGeom>
            <a:solidFill>
              <a:srgbClr val="44B78C"/>
            </a:solidFill>
            <a:ln w="12700" cap="flat" cmpd="sng">
              <a:solidFill>
                <a:srgbClr val="44B78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1"/>
            <p:cNvSpPr txBox="1"/>
            <p:nvPr/>
          </p:nvSpPr>
          <p:spPr>
            <a:xfrm>
              <a:off x="4238625" y="92751"/>
              <a:ext cx="3714749" cy="1465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6225" tIns="117850" rIns="206225" bIns="117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Most names of towns, streets, stations and airports</a:t>
              </a:r>
              <a:endParaRPr sz="2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4238625" y="1558317"/>
              <a:ext cx="3714749" cy="3900645"/>
            </a:xfrm>
            <a:prstGeom prst="rect">
              <a:avLst/>
            </a:prstGeom>
            <a:solidFill>
              <a:srgbClr val="CBE5DE">
                <a:alpha val="89803"/>
              </a:srgbClr>
            </a:solidFill>
            <a:ln w="12700" cap="flat" cmpd="sng">
              <a:solidFill>
                <a:srgbClr val="CBE5DE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1"/>
            <p:cNvSpPr txBox="1"/>
            <p:nvPr/>
          </p:nvSpPr>
          <p:spPr>
            <a:xfrm>
              <a:off x="4238625" y="1558317"/>
              <a:ext cx="3714749" cy="3900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4675" tIns="154675" rIns="206225" bIns="232025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Char char="•"/>
              </a:pPr>
              <a:r>
                <a:rPr lang="es-ES" sz="2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Victoria Station is in the center of London.</a:t>
              </a: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35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Char char="•"/>
              </a:pPr>
              <a:r>
                <a:rPr lang="es-ES" sz="2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Can you tell me how to get to Nuevo Leon Avenue?</a:t>
              </a: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35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Char char="•"/>
              </a:pPr>
              <a:r>
                <a:rPr lang="es-ES" sz="2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She lives in Florence.</a:t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8473439" y="92751"/>
              <a:ext cx="3714749" cy="1465565"/>
            </a:xfrm>
            <a:prstGeom prst="rect">
              <a:avLst/>
            </a:prstGeom>
            <a:solidFill>
              <a:srgbClr val="6FAA47"/>
            </a:solidFill>
            <a:ln w="12700" cap="flat" cmpd="sng">
              <a:solidFill>
                <a:srgbClr val="6FAA4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 txBox="1"/>
            <p:nvPr/>
          </p:nvSpPr>
          <p:spPr>
            <a:xfrm>
              <a:off x="8473439" y="92751"/>
              <a:ext cx="3714749" cy="1465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6225" tIns="117850" rIns="206225" bIns="117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Sports</a:t>
              </a:r>
              <a:endParaRPr sz="2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8473439" y="1558317"/>
              <a:ext cx="3714749" cy="3900645"/>
            </a:xfrm>
            <a:prstGeom prst="rect">
              <a:avLst/>
            </a:prstGeom>
            <a:solidFill>
              <a:srgbClr val="D2E2CB">
                <a:alpha val="89803"/>
              </a:srgbClr>
            </a:solidFill>
            <a:ln w="12700" cap="flat" cmpd="sng">
              <a:solidFill>
                <a:srgbClr val="D2E2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1"/>
            <p:cNvSpPr txBox="1"/>
            <p:nvPr/>
          </p:nvSpPr>
          <p:spPr>
            <a:xfrm>
              <a:off x="8473439" y="1558317"/>
              <a:ext cx="3714749" cy="3900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4675" tIns="154675" rIns="206225" bIns="232025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Char char="•"/>
              </a:pPr>
              <a:r>
                <a:rPr lang="es-ES" sz="2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wish I learn how to play basketball someday.</a:t>
              </a: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35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Char char="•"/>
              </a:pPr>
              <a:r>
                <a:rPr lang="es-ES" sz="2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do you like more, football or soccer?</a:t>
              </a: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21"/>
          <p:cNvSpPr/>
          <p:nvPr/>
        </p:nvSpPr>
        <p:spPr>
          <a:xfrm>
            <a:off x="0" y="6518366"/>
            <a:ext cx="12192000" cy="33963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693</Words>
  <Application>Microsoft Office PowerPoint</Application>
  <PresentationFormat>Panorámica</PresentationFormat>
  <Paragraphs>88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Calibri</vt:lpstr>
      <vt:lpstr>Arial</vt:lpstr>
      <vt:lpstr>Arial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Do not use “The” with…</vt:lpstr>
      <vt:lpstr>Do not use “The” with…</vt:lpstr>
      <vt:lpstr>Do not use “The” with…</vt:lpstr>
      <vt:lpstr>Do not use “The” with…</vt:lpstr>
      <vt:lpstr>Presentación de PowerPoint</vt:lpstr>
      <vt:lpstr>Sources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Toshiba</cp:lastModifiedBy>
  <cp:revision>7</cp:revision>
  <dcterms:modified xsi:type="dcterms:W3CDTF">2022-01-13T00:17:12Z</dcterms:modified>
</cp:coreProperties>
</file>