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embeddedFontLst>
    <p:embeddedFont>
      <p:font typeface="Arial Black" panose="020B0A0402010202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1SjKuj18668" TargetMode="External"/><Relationship Id="rId3" Type="http://schemas.openxmlformats.org/officeDocument/2006/relationships/hyperlink" Target="https://www.englishclub.com/grammar/verbs-ing-form.htm" TargetMode="External"/><Relationship Id="rId7" Type="http://schemas.openxmlformats.org/officeDocument/2006/relationships/hyperlink" Target="https://www.youtube.com/watch?v=yRVbMUkTlz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-gmat.com/blogs/functions-verbing-gmat-verbal/" TargetMode="External"/><Relationship Id="rId5" Type="http://schemas.openxmlformats.org/officeDocument/2006/relationships/hyperlink" Target="https://www.ef.com/wwen/english-resources/english-grammar/ing-forms/" TargetMode="External"/><Relationship Id="rId4" Type="http://schemas.openxmlformats.org/officeDocument/2006/relationships/hyperlink" Target="https://medium.com/@engtuto1/can-gerunds-be-also-used-as-adjectives-89e5698411f3#:~:text=For%20example%2C%20in%20the%20phrase,doing%20the%20action%20of%20swi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 descr="Various Functions of Verb-ing Wor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70" y="0"/>
            <a:ext cx="88778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0" y="0"/>
            <a:ext cx="209006" cy="6858000"/>
          </a:xfrm>
          <a:prstGeom prst="rect">
            <a:avLst/>
          </a:prstGeom>
          <a:solidFill>
            <a:srgbClr val="FF9900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1943806" y="0"/>
            <a:ext cx="209006" cy="6858000"/>
          </a:xfrm>
          <a:prstGeom prst="rect">
            <a:avLst/>
          </a:prstGeom>
          <a:solidFill>
            <a:srgbClr val="FF9900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995289" y="1595734"/>
            <a:ext cx="319671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Functions of a Gerund</a:t>
            </a:r>
            <a:endParaRPr sz="4800" b="1" i="0" u="none" strike="noStrike" cap="non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9653452" y="5995853"/>
            <a:ext cx="20247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English VI</a:t>
            </a:r>
            <a:endParaRPr sz="2400" b="1" i="0" u="none" strike="noStrike" cap="none">
              <a:solidFill>
                <a:srgbClr val="FFFF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4"/>
          <p:cNvGrpSpPr/>
          <p:nvPr/>
        </p:nvGrpSpPr>
        <p:grpSpPr>
          <a:xfrm>
            <a:off x="312868" y="353872"/>
            <a:ext cx="11566262" cy="5408022"/>
            <a:chOff x="36371" y="0"/>
            <a:chExt cx="11566262" cy="5408022"/>
          </a:xfrm>
        </p:grpSpPr>
        <p:sp>
          <p:nvSpPr>
            <p:cNvPr id="103" name="Google Shape;103;p14"/>
            <p:cNvSpPr/>
            <p:nvPr/>
          </p:nvSpPr>
          <p:spPr>
            <a:xfrm>
              <a:off x="872925" y="0"/>
              <a:ext cx="9893155" cy="54080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B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6371" y="1622406"/>
              <a:ext cx="3491701" cy="2163208"/>
            </a:xfrm>
            <a:prstGeom prst="roundRect">
              <a:avLst>
                <a:gd name="adj" fmla="val 16667"/>
              </a:avLst>
            </a:prstGeom>
            <a:solidFill>
              <a:srgbClr val="2383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141970" y="1728005"/>
              <a:ext cx="3280503" cy="1952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Verb</a:t>
              </a:r>
              <a:endParaRPr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073652" y="1576676"/>
              <a:ext cx="3491701" cy="2163208"/>
            </a:xfrm>
            <a:prstGeom prst="roundRect">
              <a:avLst>
                <a:gd name="adj" fmla="val 16667"/>
              </a:avLst>
            </a:prstGeom>
            <a:solidFill>
              <a:srgbClr val="24CED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179251" y="1682275"/>
              <a:ext cx="3280503" cy="1952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Noun</a:t>
              </a:r>
              <a:endParaRPr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110932" y="1622406"/>
              <a:ext cx="3491701" cy="2163208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8216531" y="1728005"/>
              <a:ext cx="3280503" cy="1952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Adjective</a:t>
              </a:r>
              <a:endParaRPr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0" y="6453051"/>
            <a:ext cx="12192000" cy="404949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0" y="0"/>
            <a:ext cx="12192000" cy="404949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91885" y="4698724"/>
            <a:ext cx="32395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the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sentence.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419601" y="4514059"/>
            <a:ext cx="323958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word that refers to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persons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animals,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things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ideas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events, etc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935686" y="4144727"/>
            <a:ext cx="425631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word that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DESCRIBES A NOUN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pronoun. It normally indicates quality, size, shape, duration, feelings, contents, and more about a noun or pronoun.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145868" y="-313508"/>
            <a:ext cx="12046131" cy="4297680"/>
            <a:chOff x="0" y="0"/>
            <a:chExt cx="12046131" cy="4297680"/>
          </a:xfrm>
        </p:grpSpPr>
        <p:sp>
          <p:nvSpPr>
            <p:cNvPr id="120" name="Google Shape;120;p15"/>
            <p:cNvSpPr/>
            <p:nvPr/>
          </p:nvSpPr>
          <p:spPr>
            <a:xfrm>
              <a:off x="903459" y="0"/>
              <a:ext cx="10239212" cy="4297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B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0" y="1289303"/>
              <a:ext cx="3613839" cy="1719072"/>
            </a:xfrm>
            <a:prstGeom prst="roundRect">
              <a:avLst>
                <a:gd name="adj" fmla="val 16667"/>
              </a:avLst>
            </a:prstGeom>
            <a:solidFill>
              <a:srgbClr val="2383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83918" y="1373221"/>
              <a:ext cx="3446003" cy="1551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Verb</a:t>
              </a:r>
              <a:endParaRPr sz="6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216146" y="1289303"/>
              <a:ext cx="3613839" cy="1719072"/>
            </a:xfrm>
            <a:prstGeom prst="roundRect">
              <a:avLst>
                <a:gd name="adj" fmla="val 16667"/>
              </a:avLst>
            </a:prstGeom>
            <a:solidFill>
              <a:srgbClr val="24CED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4300064" y="1373221"/>
              <a:ext cx="3446003" cy="1551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Noun</a:t>
              </a:r>
              <a:endParaRPr sz="6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8432292" y="1289303"/>
              <a:ext cx="3613839" cy="1719072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8516210" y="1373221"/>
              <a:ext cx="3446003" cy="1551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Adjective</a:t>
              </a:r>
              <a:endParaRPr sz="6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27" name="Google Shape;127;p15"/>
          <p:cNvSpPr/>
          <p:nvPr/>
        </p:nvSpPr>
        <p:spPr>
          <a:xfrm>
            <a:off x="0" y="6453051"/>
            <a:ext cx="12192000" cy="404949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0" y="0"/>
            <a:ext cx="12192000" cy="404949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475117" y="2896689"/>
            <a:ext cx="4073435" cy="318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u="sng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plants is my hobby.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 b="1" u="sng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Climbing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dangerous.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 b="1" u="sng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Smoking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costs a lot of money.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don't like </a:t>
            </a:r>
            <a:r>
              <a:rPr lang="en-US" sz="2600" b="1" u="sng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favorite occupation is </a:t>
            </a:r>
            <a:r>
              <a:rPr lang="en-US" sz="2600" b="1" u="sng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reading.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-24497" y="2896689"/>
            <a:ext cx="4616634" cy="352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am </a:t>
            </a:r>
            <a:r>
              <a:rPr lang="en-US" sz="20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beautiful roses in my garden.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man </a:t>
            </a:r>
            <a:r>
              <a:rPr lang="en-US" sz="20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climbing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Everest is famous.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colleagues are all </a:t>
            </a:r>
            <a:r>
              <a:rPr lang="en-US" sz="20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smoking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outside.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students are </a:t>
            </a:r>
            <a:r>
              <a:rPr lang="en-US" sz="20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their thesis in different parts.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was </a:t>
            </a:r>
            <a:r>
              <a:rPr lang="en-US" sz="20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chapter of my new book.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8621486" y="2873828"/>
            <a:ext cx="3721827" cy="356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lang="en-US" sz="26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climbing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boots are in Anthony’s house.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not a </a:t>
            </a:r>
            <a:r>
              <a:rPr lang="en-US" sz="26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smoking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area, please do not smoke.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scared of the </a:t>
            </a:r>
            <a:r>
              <a:rPr lang="en-US" sz="26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test, I hope I do well.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AutoNum type="arabicPeriod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to finish my </a:t>
            </a:r>
            <a:r>
              <a:rPr lang="en-US" sz="26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lesson before class.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1" y="548640"/>
            <a:ext cx="8961119" cy="630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You should make a wish when you see a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falling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star.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Eating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people is wrong.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Did you read that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amazing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book?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Have you read any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interesting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books lately?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She has been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walking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1 hours daily.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This movie is so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exciting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Walking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good for you.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Omg! I can’t believe he is </a:t>
            </a:r>
            <a:r>
              <a:rPr lang="en-US" sz="2800" b="1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cheating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on her!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His economics class is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boring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knitting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beautiful.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Cafeteria food tastes </a:t>
            </a:r>
            <a:r>
              <a:rPr lang="en-US" sz="2800" b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disgusting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8961120" y="444137"/>
            <a:ext cx="3230880" cy="561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480560" y="1005840"/>
            <a:ext cx="3230880" cy="56170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5875" cap="flat" cmpd="sng">
            <a:solidFill>
              <a:srgbClr val="3087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797731" y="1567543"/>
            <a:ext cx="3230880" cy="561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711440" y="2181498"/>
            <a:ext cx="3230880" cy="561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283233" y="2743201"/>
            <a:ext cx="3230880" cy="56170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 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667793" y="3317968"/>
            <a:ext cx="3230880" cy="561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391297" y="3931920"/>
            <a:ext cx="3230880" cy="56170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7379426" y="4493623"/>
            <a:ext cx="3230880" cy="56170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425440" y="5055326"/>
            <a:ext cx="3230880" cy="561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667793" y="5669281"/>
            <a:ext cx="3230880" cy="56170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006737" y="6263638"/>
            <a:ext cx="3230880" cy="561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4" y="352697"/>
            <a:ext cx="10959736" cy="650530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Our last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was not very productive.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man was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his friend, when the lights went 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That is a very nice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painting</a:t>
            </a:r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a slow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the show got a bit more lively.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too many aspirins is dangerous.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 am giving Sally a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lesson.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what I’ve been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all along.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 don’t have to hide your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children can be really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annoying.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water on the stove is hot.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water has been </a:t>
            </a:r>
            <a:r>
              <a:rPr lang="en-US" sz="32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for 10 minutes already.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612880" y="0"/>
            <a:ext cx="57912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1791406" y="0"/>
            <a:ext cx="2220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23513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5131" y="0"/>
            <a:ext cx="1045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72836" y="900545"/>
            <a:ext cx="9871365" cy="5763491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PRESENT CONTINUOUS</a:t>
            </a:r>
          </a:p>
          <a:p>
            <a:r>
              <a:rPr lang="en-US" sz="3200" dirty="0" smtClean="0"/>
              <a:t>I AM LISTENING. </a:t>
            </a:r>
          </a:p>
          <a:p>
            <a:endParaRPr lang="en-US" sz="3200" dirty="0" smtClean="0"/>
          </a:p>
          <a:p>
            <a:r>
              <a:rPr lang="en-US" sz="3200" b="1" dirty="0" smtClean="0"/>
              <a:t>PAST CONTINUOUS </a:t>
            </a:r>
          </a:p>
          <a:p>
            <a:r>
              <a:rPr lang="en-US" sz="3200" dirty="0" smtClean="0"/>
              <a:t>I WAS/WERE LISTENING</a:t>
            </a:r>
          </a:p>
          <a:p>
            <a:endParaRPr lang="en-US" sz="3200" dirty="0" smtClean="0"/>
          </a:p>
          <a:p>
            <a:r>
              <a:rPr lang="en-US" sz="3200" b="1" dirty="0" smtClean="0"/>
              <a:t>PRESENT PERFECT CONTINUOUS</a:t>
            </a:r>
          </a:p>
          <a:p>
            <a:r>
              <a:rPr lang="en-US" sz="3200" dirty="0" smtClean="0"/>
              <a:t>I </a:t>
            </a:r>
            <a:r>
              <a:rPr lang="en-US" sz="3200" u="sng" dirty="0" smtClean="0"/>
              <a:t>HAVE BEEN LISTENING </a:t>
            </a:r>
            <a:r>
              <a:rPr lang="en-US" sz="3200" dirty="0" smtClean="0"/>
              <a:t>TO THE TEACHER.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FUTURE CONTINUOUS</a:t>
            </a:r>
          </a:p>
          <a:p>
            <a:r>
              <a:rPr lang="en-US" sz="3200" dirty="0" smtClean="0"/>
              <a:t>I </a:t>
            </a:r>
            <a:r>
              <a:rPr lang="en-US" sz="3200" u="sng" dirty="0" smtClean="0"/>
              <a:t>WILL BE </a:t>
            </a:r>
            <a:r>
              <a:rPr lang="en-US" sz="3200" dirty="0" smtClean="0"/>
              <a:t>WORKING AS AN ENGINEER.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5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200"/>
              <a:buFont typeface="Twentieth Century"/>
              <a:buNone/>
            </a:pPr>
            <a:r>
              <a:rPr lang="en-US" sz="7200"/>
              <a:t>SOURCES</a:t>
            </a:r>
            <a:endParaRPr sz="720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1024128" y="208483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https://www.englishclub.com/grammar/verbs-ing-form.htm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https://medium.com/@engtuto1/can-gerunds-be-also-used-as-adjectives-89e5698411f3#:~:text=For%20example%2C%20in%20the%20phrase,doing%20the%20action%20of%20swimming</a:t>
            </a:r>
            <a:r>
              <a:rPr lang="en-US" dirty="0"/>
              <a:t>. 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https://www.ef.com/wwen/english-resources/english-grammar/ing-forms/</a:t>
            </a:r>
            <a:r>
              <a:rPr lang="en-US" dirty="0"/>
              <a:t> 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https://e-gmat.com/blogs/functions-verbing-gmat-verbal/</a:t>
            </a:r>
            <a:r>
              <a:rPr lang="en-US" dirty="0"/>
              <a:t> 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https://www.youtube.com/watch?v=yRVbMUkTlzI</a:t>
            </a:r>
            <a:r>
              <a:rPr lang="en-US" dirty="0"/>
              <a:t> (video of gerund used as a noun)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https://www.youtube.com/watch?v=1SjKuj18668</a:t>
            </a:r>
            <a:r>
              <a:rPr lang="en-US" dirty="0"/>
              <a:t> (Video of gerund as noun, adjective and verb)</a:t>
            </a:r>
            <a:endParaRPr dirty="0"/>
          </a:p>
        </p:txBody>
      </p:sp>
      <p:sp>
        <p:nvSpPr>
          <p:cNvPr id="154" name="Google Shape;154;p17"/>
          <p:cNvSpPr/>
          <p:nvPr/>
        </p:nvSpPr>
        <p:spPr>
          <a:xfrm>
            <a:off x="0" y="0"/>
            <a:ext cx="235131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1900263" y="0"/>
            <a:ext cx="291737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460</Words>
  <Application>Microsoft Office PowerPoint</Application>
  <PresentationFormat>Panorámica</PresentationFormat>
  <Paragraphs>79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Arial Black</vt:lpstr>
      <vt:lpstr>Twentieth Century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Toshiba</cp:lastModifiedBy>
  <cp:revision>4</cp:revision>
  <dcterms:modified xsi:type="dcterms:W3CDTF">2022-02-24T04:06:18Z</dcterms:modified>
</cp:coreProperties>
</file>