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embeddedFontLst>
    <p:embeddedFont>
      <p:font typeface="Arial Black" panose="020B0A0402010202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8" name="Google Shape;18;p2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rotWithShape="1">
            <a:blip r:embed="rId2">
              <a:alphaModFix/>
            </a:blip>
            <a:tile tx="-133350" ty="-6350" sx="50000" sy="50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86" name="Google Shape;86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36" name="Google Shape;36;p5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5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rotWithShape="1">
            <a:blip r:embed="rId2">
              <a:alphaModFix/>
            </a:blip>
            <a:tile tx="-133350" ty="-6350" sx="50000" sy="50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1DF87"/>
          </a:solidFill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73" name="Google Shape;73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Hh0rXJ_AWU" TargetMode="External"/><Relationship Id="rId7" Type="http://schemas.openxmlformats.org/officeDocument/2006/relationships/hyperlink" Target="https://www.youtube.com/watch?v=cKMMnLOBQ6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english.britishcouncil.org/grammar/beginner-to-pre-intermediate/adjectives-ending-in-ed-and-ing" TargetMode="External"/><Relationship Id="rId5" Type="http://schemas.openxmlformats.org/officeDocument/2006/relationships/hyperlink" Target="https://www.youtube.com/watch?v=nqsfLRsaCco" TargetMode="External"/><Relationship Id="rId4" Type="http://schemas.openxmlformats.org/officeDocument/2006/relationships/hyperlink" Target="https://www.youtube.com/watch?v=GH-Crtpahj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418012" y="1393976"/>
            <a:ext cx="11011988" cy="108598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wentieth Century"/>
              <a:buNone/>
            </a:pPr>
            <a:r>
              <a:rPr lang="es-MX" sz="4800" b="1" dirty="0">
                <a:solidFill>
                  <a:schemeClr val="dk1"/>
                </a:solidFill>
                <a:sym typeface="Twentieth Century"/>
              </a:rPr>
              <a:t>ADJECTIVES WITH “ED” AND “ING”</a:t>
            </a:r>
            <a:endParaRPr sz="4800" b="1" dirty="0"/>
          </a:p>
        </p:txBody>
      </p:sp>
      <p:sp>
        <p:nvSpPr>
          <p:cNvPr id="92" name="Google Shape;92;p13"/>
          <p:cNvSpPr/>
          <p:nvPr/>
        </p:nvSpPr>
        <p:spPr>
          <a:xfrm>
            <a:off x="1578419" y="5049353"/>
            <a:ext cx="432361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 b="0" i="0" u="none" strike="noStrike" cap="none" dirty="0" err="1">
                <a:solidFill>
                  <a:srgbClr val="0070C0"/>
                </a:solidFill>
                <a:latin typeface="Arial Black"/>
                <a:ea typeface="Arial Black"/>
                <a:cs typeface="Arial Black"/>
                <a:sym typeface="Arial Black"/>
              </a:rPr>
              <a:t>Unit</a:t>
            </a:r>
            <a:r>
              <a:rPr lang="es-MX" sz="8000" b="0" i="0" u="none" strike="noStrike" cap="none" dirty="0">
                <a:solidFill>
                  <a:srgbClr val="0070C0"/>
                </a:solidFill>
                <a:latin typeface="Arial Black"/>
                <a:ea typeface="Arial Black"/>
                <a:cs typeface="Arial Black"/>
                <a:sym typeface="Arial Black"/>
              </a:rPr>
              <a:t> 2</a:t>
            </a:r>
            <a:endParaRPr sz="8000" b="0" i="0" u="none" strike="noStrike" cap="none" dirty="0">
              <a:solidFill>
                <a:srgbClr val="0070C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0" y="6569612"/>
            <a:ext cx="12192000" cy="288388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/>
          <p:nvPr/>
        </p:nvSpPr>
        <p:spPr>
          <a:xfrm>
            <a:off x="956603" y="238808"/>
            <a:ext cx="6836898" cy="2349305"/>
          </a:xfrm>
          <a:prstGeom prst="rect">
            <a:avLst/>
          </a:prstGeom>
          <a:gradFill>
            <a:gsLst>
              <a:gs pos="0">
                <a:srgbClr val="B0D57B"/>
              </a:gs>
              <a:gs pos="100000">
                <a:srgbClr val="C8EE9C"/>
              </a:gs>
            </a:gsLst>
            <a:path path="circle">
              <a:fillToRect l="50000" t="50000" r="50000" b="50000"/>
            </a:path>
            <a:tileRect/>
          </a:gradFill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MX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John is </a:t>
            </a:r>
            <a:r>
              <a:rPr lang="es-MX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interest</a:t>
            </a:r>
            <a:r>
              <a:rPr lang="es-MX" sz="3200" b="1" i="0" u="sng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lang="es-MX" sz="3200" b="0" i="0" u="sng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art.	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MX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Denise was </a:t>
            </a:r>
            <a:r>
              <a:rPr lang="es-MX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bor</a:t>
            </a:r>
            <a:r>
              <a:rPr lang="es-MX" sz="3200" b="1" i="0" u="sng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lang="es-MX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class.	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MX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Luke is </a:t>
            </a:r>
            <a:r>
              <a:rPr lang="es-MX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excit</a:t>
            </a:r>
            <a:r>
              <a:rPr lang="es-MX" sz="3200" b="1" i="0" u="sng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lang="es-MX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es-MX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 new job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4808807" y="3781864"/>
            <a:ext cx="6836898" cy="2349305"/>
          </a:xfrm>
          <a:prstGeom prst="rect">
            <a:avLst/>
          </a:prstGeom>
          <a:gradFill>
            <a:gsLst>
              <a:gs pos="0">
                <a:srgbClr val="83C2D7"/>
              </a:gs>
              <a:gs pos="100000">
                <a:srgbClr val="A1DBF0"/>
              </a:gs>
            </a:gsLst>
            <a:path path="circle">
              <a:fillToRect l="50000" t="50000" r="50000" b="50000"/>
            </a:path>
            <a:tileRect/>
          </a:gradFill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MX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John is an </a:t>
            </a:r>
            <a:r>
              <a:rPr lang="es-MX" sz="32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interest</a:t>
            </a:r>
            <a:r>
              <a:rPr lang="es-MX" sz="3200" b="1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ing</a:t>
            </a:r>
            <a:r>
              <a:rPr lang="es-MX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person 	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MX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was </a:t>
            </a:r>
            <a:r>
              <a:rPr lang="es-MX" sz="32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bor</a:t>
            </a:r>
            <a:r>
              <a:rPr lang="es-MX" sz="3200" b="1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ing</a:t>
            </a:r>
            <a:r>
              <a:rPr lang="es-MX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 Denise fell asleep. 	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MX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Luke started an </a:t>
            </a:r>
            <a:r>
              <a:rPr lang="es-MX" sz="32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excit</a:t>
            </a:r>
            <a:r>
              <a:rPr lang="es-MX" sz="3200" b="1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ing</a:t>
            </a:r>
            <a:r>
              <a:rPr lang="es-MX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new job.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1" descr="Resultado de imagen para alumno apuntando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1903" y="2826921"/>
            <a:ext cx="6051451" cy="403107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11943471" y="0"/>
            <a:ext cx="248529" cy="685800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0" y="0"/>
            <a:ext cx="267286" cy="685800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l="29639" t="24957" r="32363" b="19890"/>
          <a:stretch/>
        </p:blipFill>
        <p:spPr>
          <a:xfrm>
            <a:off x="0" y="0"/>
            <a:ext cx="6274885" cy="5120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4">
            <a:alphaModFix/>
          </a:blip>
          <a:srcRect l="28735" t="22255" r="31807" b="19261"/>
          <a:stretch/>
        </p:blipFill>
        <p:spPr>
          <a:xfrm>
            <a:off x="6080751" y="1765292"/>
            <a:ext cx="6111249" cy="509270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>
            <a:off x="6274885" y="0"/>
            <a:ext cx="5917115" cy="225083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0" y="6555546"/>
            <a:ext cx="6080751" cy="302454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l="28801" t="22697" r="31544" b="18975"/>
          <a:stretch/>
        </p:blipFill>
        <p:spPr>
          <a:xfrm>
            <a:off x="0" y="0"/>
            <a:ext cx="6140874" cy="507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4">
            <a:alphaModFix/>
          </a:blip>
          <a:srcRect l="28966" t="22531" r="31056" b="19239"/>
          <a:stretch/>
        </p:blipFill>
        <p:spPr>
          <a:xfrm>
            <a:off x="5894363" y="1700675"/>
            <a:ext cx="6297637" cy="51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6140874" y="0"/>
            <a:ext cx="6051126" cy="225083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0" y="6583680"/>
            <a:ext cx="5894363" cy="27432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 l="28728" t="23288" r="31494" b="18801"/>
          <a:stretch/>
        </p:blipFill>
        <p:spPr>
          <a:xfrm>
            <a:off x="0" y="0"/>
            <a:ext cx="6926268" cy="566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 rotWithShape="1">
          <a:blip r:embed="rId4">
            <a:alphaModFix/>
          </a:blip>
          <a:srcRect l="29058" t="22224" r="32383" b="18885"/>
          <a:stretch/>
        </p:blipFill>
        <p:spPr>
          <a:xfrm>
            <a:off x="6274191" y="1776403"/>
            <a:ext cx="5917809" cy="508159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/>
          <p:nvPr/>
        </p:nvSpPr>
        <p:spPr>
          <a:xfrm>
            <a:off x="6926268" y="0"/>
            <a:ext cx="5265733" cy="253218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0" y="6625882"/>
            <a:ext cx="6274191" cy="232117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0" y="6611815"/>
            <a:ext cx="5992837" cy="21805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l="28912" t="22496" r="32445" b="18766"/>
          <a:stretch/>
        </p:blipFill>
        <p:spPr>
          <a:xfrm>
            <a:off x="0" y="0"/>
            <a:ext cx="6485612" cy="5542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 rotWithShape="1">
          <a:blip r:embed="rId4">
            <a:alphaModFix/>
          </a:blip>
          <a:srcRect l="29049" t="22236" r="33167" b="18961"/>
          <a:stretch/>
        </p:blipFill>
        <p:spPr>
          <a:xfrm>
            <a:off x="5992837" y="1433733"/>
            <a:ext cx="6199164" cy="542426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/>
          <p:nvPr/>
        </p:nvSpPr>
        <p:spPr>
          <a:xfrm>
            <a:off x="6485612" y="0"/>
            <a:ext cx="5706389" cy="225083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6600"/>
              <a:buFont typeface="Twentieth Century"/>
              <a:buNone/>
            </a:pPr>
            <a:r>
              <a:rPr lang="es-MX" sz="6600" b="1"/>
              <a:t>SOURCES</a:t>
            </a:r>
            <a:endParaRPr sz="6600" b="1"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1"/>
          </p:nvPr>
        </p:nvSpPr>
        <p:spPr>
          <a:xfrm>
            <a:off x="1136670" y="2487168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s-MX" u="sng" dirty="0">
                <a:solidFill>
                  <a:schemeClr val="hlink"/>
                </a:solidFill>
                <a:hlinkClick r:id="rId3"/>
              </a:rPr>
              <a:t>https://www.youtube.com/watch?v=fHh0rXJ_AWU</a:t>
            </a:r>
            <a:r>
              <a:rPr lang="es-MX" dirty="0"/>
              <a:t> (English and </a:t>
            </a:r>
            <a:r>
              <a:rPr lang="es-MX" dirty="0" err="1"/>
              <a:t>Spanish</a:t>
            </a:r>
            <a:r>
              <a:rPr lang="es-MX" dirty="0"/>
              <a:t> </a:t>
            </a:r>
            <a:r>
              <a:rPr lang="es-MX" dirty="0" err="1"/>
              <a:t>explanation</a:t>
            </a:r>
            <a:r>
              <a:rPr lang="es-MX" dirty="0"/>
              <a:t>)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MX" u="sng" dirty="0">
                <a:solidFill>
                  <a:schemeClr val="hlink"/>
                </a:solidFill>
                <a:hlinkClick r:id="rId4"/>
              </a:rPr>
              <a:t>https://www.youtube.com/watch?v=GH-CrtpahjA</a:t>
            </a:r>
            <a:r>
              <a:rPr lang="es-MX" dirty="0"/>
              <a:t> (English </a:t>
            </a:r>
            <a:r>
              <a:rPr lang="es-MX" dirty="0" err="1"/>
              <a:t>explanation</a:t>
            </a:r>
            <a:r>
              <a:rPr lang="es-MX" dirty="0"/>
              <a:t>)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MX" u="sng" dirty="0">
                <a:solidFill>
                  <a:schemeClr val="hlink"/>
                </a:solidFill>
                <a:hlinkClick r:id="rId5"/>
              </a:rPr>
              <a:t>https://www.youtube.com/watch?v=nqsfLRsaCco</a:t>
            </a:r>
            <a:r>
              <a:rPr lang="es-MX" dirty="0"/>
              <a:t> (</a:t>
            </a:r>
            <a:r>
              <a:rPr lang="es-MX" dirty="0" err="1"/>
              <a:t>quiz</a:t>
            </a:r>
            <a:r>
              <a:rPr lang="es-MX" dirty="0"/>
              <a:t> to </a:t>
            </a:r>
            <a:r>
              <a:rPr lang="es-MX" dirty="0" err="1"/>
              <a:t>practice</a:t>
            </a:r>
            <a:r>
              <a:rPr lang="es-MX" dirty="0"/>
              <a:t>)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MX" u="sng" dirty="0">
                <a:solidFill>
                  <a:schemeClr val="hlink"/>
                </a:solidFill>
                <a:hlinkClick r:id="rId6"/>
              </a:rPr>
              <a:t>https://learnenglish.britishcouncil.org/grammar/beginner-to-pre-intermediate/adjectives-ending-in-ed-and-ing</a:t>
            </a:r>
            <a:r>
              <a:rPr lang="es-MX" dirty="0"/>
              <a:t> 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MX" u="sng" dirty="0">
                <a:solidFill>
                  <a:schemeClr val="hlink"/>
                </a:solidFill>
                <a:hlinkClick r:id="rId7"/>
              </a:rPr>
              <a:t>https://www.youtube.com/watch?v=cKMMnLOBQ60</a:t>
            </a:r>
            <a:r>
              <a:rPr lang="es-MX" dirty="0"/>
              <a:t>  (</a:t>
            </a:r>
            <a:r>
              <a:rPr lang="es-MX" dirty="0" err="1"/>
              <a:t>quiz</a:t>
            </a:r>
            <a:r>
              <a:rPr lang="es-MX" dirty="0"/>
              <a:t>)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198" name="Google Shape;198;p26"/>
          <p:cNvSpPr/>
          <p:nvPr/>
        </p:nvSpPr>
        <p:spPr>
          <a:xfrm>
            <a:off x="0" y="0"/>
            <a:ext cx="337625" cy="68580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11854375" y="0"/>
            <a:ext cx="337625" cy="6858000"/>
          </a:xfrm>
          <a:prstGeom prst="rect">
            <a:avLst/>
          </a:prstGeom>
          <a:solidFill>
            <a:schemeClr val="accent6"/>
          </a:solidFill>
          <a:ln w="15875" cap="flat" cmpd="sng">
            <a:solidFill>
              <a:srgbClr val="6F9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337625" y="6510528"/>
            <a:ext cx="11516750" cy="347472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337625" y="0"/>
            <a:ext cx="11516750" cy="347472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 interested in? 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 smtClean="0"/>
              <a:t>4. </a:t>
            </a:r>
            <a:r>
              <a:rPr lang="es-US" dirty="0" err="1" smtClean="0"/>
              <a:t>Videogames</a:t>
            </a:r>
            <a:endParaRPr lang="es-US" dirty="0" smtClean="0"/>
          </a:p>
          <a:p>
            <a:r>
              <a:rPr lang="es-US" dirty="0" smtClean="0"/>
              <a:t>He </a:t>
            </a:r>
            <a:r>
              <a:rPr lang="es-US" dirty="0" err="1" smtClean="0"/>
              <a:t>is</a:t>
            </a:r>
            <a:r>
              <a:rPr lang="es-US" dirty="0" smtClean="0"/>
              <a:t> </a:t>
            </a:r>
            <a:r>
              <a:rPr lang="es-US" b="1" dirty="0" err="1" smtClean="0"/>
              <a:t>interested</a:t>
            </a:r>
            <a:r>
              <a:rPr lang="es-US" dirty="0" smtClean="0"/>
              <a:t> in </a:t>
            </a:r>
            <a:r>
              <a:rPr lang="es-US" dirty="0" err="1" smtClean="0"/>
              <a:t>videogames</a:t>
            </a:r>
            <a:r>
              <a:rPr lang="es-US" dirty="0" smtClean="0"/>
              <a:t>.</a:t>
            </a:r>
          </a:p>
          <a:p>
            <a:endParaRPr lang="es-US" dirty="0"/>
          </a:p>
          <a:p>
            <a:r>
              <a:rPr lang="en-US" dirty="0" smtClean="0"/>
              <a:t>9) What </a:t>
            </a:r>
            <a:r>
              <a:rPr lang="en-US" dirty="0"/>
              <a:t>do you do when you are really bored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Karina goes to sleep when she is </a:t>
            </a:r>
            <a:r>
              <a:rPr lang="en-US" b="1" dirty="0" smtClean="0"/>
              <a:t>bored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8) Who </a:t>
            </a:r>
            <a:r>
              <a:rPr lang="en-US" dirty="0"/>
              <a:t>is the most annoying person you know? Why is he/she annoying?</a:t>
            </a:r>
          </a:p>
          <a:p>
            <a:r>
              <a:rPr lang="en-US" dirty="0" smtClean="0"/>
              <a:t>Axel is the most </a:t>
            </a:r>
            <a:r>
              <a:rPr lang="en-US" b="1" dirty="0" smtClean="0"/>
              <a:t>annoying</a:t>
            </a:r>
            <a:r>
              <a:rPr lang="en-US" dirty="0" smtClean="0"/>
              <a:t> person because he plays </a:t>
            </a:r>
            <a:r>
              <a:rPr lang="en-US" dirty="0" err="1" smtClean="0"/>
              <a:t>Genshi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s-US" dirty="0" smtClean="0"/>
          </a:p>
          <a:p>
            <a:endParaRPr lang="es-US" dirty="0"/>
          </a:p>
          <a:p>
            <a:endParaRPr lang="es-US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354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1136467" y="1473491"/>
            <a:ext cx="4128259" cy="3735818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Bored</a:t>
            </a:r>
            <a:endParaRPr sz="7200" b="1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621561" y="1473491"/>
            <a:ext cx="4171129" cy="3735818"/>
          </a:xfrm>
          <a:prstGeom prst="ellipse">
            <a:avLst/>
          </a:prstGeom>
          <a:solidFill>
            <a:schemeClr val="accent5"/>
          </a:solidFill>
          <a:ln w="15875" cap="flat" cmpd="sng">
            <a:solidFill>
              <a:srgbClr val="3882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6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Boring</a:t>
            </a:r>
            <a:endParaRPr sz="6600" b="1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0" y="0"/>
            <a:ext cx="295422" cy="685800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1895641" y="0"/>
            <a:ext cx="295422" cy="685800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107" y="0"/>
            <a:ext cx="91382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>
            <a:off x="0" y="0"/>
            <a:ext cx="281354" cy="685800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1910646" y="0"/>
            <a:ext cx="281354" cy="685800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1333415" y="404346"/>
            <a:ext cx="4236111" cy="3710454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Excited</a:t>
            </a:r>
            <a:endParaRPr sz="6000" b="1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7296810" y="2655177"/>
            <a:ext cx="4244026" cy="3759478"/>
          </a:xfrm>
          <a:prstGeom prst="ellipse">
            <a:avLst/>
          </a:prstGeom>
          <a:solidFill>
            <a:schemeClr val="accent5"/>
          </a:solidFill>
          <a:ln w="15875" cap="flat" cmpd="sng">
            <a:solidFill>
              <a:srgbClr val="3882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b="1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Exciting</a:t>
            </a:r>
            <a:endParaRPr sz="5400" b="1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-1" y="0"/>
            <a:ext cx="393895" cy="685800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11830929" y="0"/>
            <a:ext cx="361071" cy="685800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3551" y="0"/>
            <a:ext cx="100443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0" y="0"/>
            <a:ext cx="267286" cy="6858000"/>
          </a:xfrm>
          <a:prstGeom prst="rect">
            <a:avLst/>
          </a:prstGeom>
          <a:solidFill>
            <a:srgbClr val="002060"/>
          </a:solidFill>
          <a:ln w="15875" cap="flat" cmpd="sng">
            <a:solidFill>
              <a:srgbClr val="6F9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1896578" y="0"/>
            <a:ext cx="267286" cy="6858000"/>
          </a:xfrm>
          <a:prstGeom prst="rect">
            <a:avLst/>
          </a:prstGeom>
          <a:solidFill>
            <a:srgbClr val="C00000"/>
          </a:solidFill>
          <a:ln w="15875" cap="flat" cmpd="sng">
            <a:solidFill>
              <a:srgbClr val="6F9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r="1545" b="6061"/>
          <a:stretch/>
        </p:blipFill>
        <p:spPr>
          <a:xfrm>
            <a:off x="1606731" y="0"/>
            <a:ext cx="8701052" cy="669174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0" y="0"/>
            <a:ext cx="239151" cy="685800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11952849" y="0"/>
            <a:ext cx="239151" cy="685800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025" y="0"/>
            <a:ext cx="9492175" cy="68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0" y="0"/>
            <a:ext cx="182880" cy="684652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2009120" y="-1"/>
            <a:ext cx="182880" cy="684652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1340" y="0"/>
            <a:ext cx="81808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0" y="0"/>
            <a:ext cx="534572" cy="6858000"/>
          </a:xfrm>
          <a:prstGeom prst="rect">
            <a:avLst/>
          </a:prstGeom>
          <a:solidFill>
            <a:srgbClr val="7030A0"/>
          </a:solidFill>
          <a:ln w="15875" cap="flat" cmpd="sng">
            <a:solidFill>
              <a:srgbClr val="6F9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11657428" y="0"/>
            <a:ext cx="534572" cy="6858000"/>
          </a:xfrm>
          <a:prstGeom prst="rect">
            <a:avLst/>
          </a:prstGeom>
          <a:solidFill>
            <a:srgbClr val="7030A0"/>
          </a:solidFill>
          <a:ln w="15875" cap="flat" cmpd="sng">
            <a:solidFill>
              <a:srgbClr val="6F9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534572" y="0"/>
            <a:ext cx="239151" cy="68580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11418276" y="0"/>
            <a:ext cx="239151" cy="68580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112</Words>
  <Application>Microsoft Office PowerPoint</Application>
  <PresentationFormat>Panorámica</PresentationFormat>
  <Paragraphs>30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Twentieth Century</vt:lpstr>
      <vt:lpstr>Arial Black</vt:lpstr>
      <vt:lpstr>Arial</vt:lpstr>
      <vt:lpstr>Noto Sans Symbols</vt:lpstr>
      <vt:lpstr>Integral</vt:lpstr>
      <vt:lpstr>ADJECTIVES WITH “ED” AND “ING”</vt:lpstr>
      <vt:lpstr>What are you interested in?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ADJECTIVES WITH “ED” AND “ING”</dc:title>
  <cp:lastModifiedBy>Toshiba</cp:lastModifiedBy>
  <cp:revision>6</cp:revision>
  <dcterms:modified xsi:type="dcterms:W3CDTF">2022-02-16T03:21:52Z</dcterms:modified>
</cp:coreProperties>
</file>