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-393700" sx="35000" ty="-82550" sy="3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86" name="Google Shape;86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32" name="Google Shape;32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266F8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-393700" sx="35000" ty="-82550" sy="3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9AD2D8"/>
          </a:solidFill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73" name="Google Shape;73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s.slideshare.net/fhertown/sentences-with-reduced-clauses" TargetMode="External"/><Relationship Id="rId4" Type="http://schemas.openxmlformats.org/officeDocument/2006/relationships/hyperlink" Target="https://www.youtube.com/watch?v=_rpALfwqUeU" TargetMode="External"/><Relationship Id="rId5" Type="http://schemas.openxmlformats.org/officeDocument/2006/relationships/hyperlink" Target="https://es.scribd.com/presentation/39489567/Reduced-Relative-Clauses-presentation-final-Vers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2.jp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553792" y="546390"/>
            <a:ext cx="8332631" cy="3361386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MX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CLAUSES TO PHRASES WITH “ING”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Imagen relacionada"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7700" y="2227083"/>
            <a:ext cx="3543300" cy="486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394953" y="115911"/>
            <a:ext cx="11681138" cy="875761"/>
          </a:xfrm>
          <a:prstGeom prst="rect">
            <a:avLst/>
          </a:prstGeom>
          <a:gradFill>
            <a:gsLst>
              <a:gs pos="0">
                <a:srgbClr val="A1BDC5"/>
              </a:gs>
              <a:gs pos="100000">
                <a:srgbClr val="BAD4D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lady </a:t>
            </a:r>
            <a:r>
              <a:rPr b="0" i="0" lang="es-MX" sz="3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lives </a:t>
            </a: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door throws many parties.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94953" y="1937199"/>
            <a:ext cx="11681138" cy="857515"/>
          </a:xfrm>
          <a:prstGeom prst="rect">
            <a:avLst/>
          </a:prstGeom>
          <a:gradFill>
            <a:gsLst>
              <a:gs pos="0">
                <a:srgbClr val="A1BDC5"/>
              </a:gs>
              <a:gs pos="100000">
                <a:srgbClr val="BAD4D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lady </a:t>
            </a:r>
            <a:r>
              <a:rPr b="1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living</a:t>
            </a: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next door throws many parties.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369714" y="1131195"/>
            <a:ext cx="7443988" cy="7416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7E"/>
              </a:gs>
              <a:gs pos="50000">
                <a:srgbClr val="FFFFB1"/>
              </a:gs>
              <a:gs pos="100000">
                <a:srgbClr val="FFFFD9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Who lives</a:t>
            </a:r>
            <a:endParaRPr b="1" i="0" sz="5400" u="sng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10862" y="3288407"/>
            <a:ext cx="11681138" cy="1103288"/>
          </a:xfrm>
          <a:prstGeom prst="rect">
            <a:avLst/>
          </a:prstGeom>
          <a:gradFill>
            <a:gsLst>
              <a:gs pos="0">
                <a:srgbClr val="97CABA"/>
              </a:gs>
              <a:gs pos="100000">
                <a:srgbClr val="B2E2D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Anyone </a:t>
            </a:r>
            <a:r>
              <a:rPr b="0" i="0" lang="es-MX" sz="3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enters </a:t>
            </a: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garden without permission will be punished.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2629437" y="4549463"/>
            <a:ext cx="7443988" cy="7416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7E"/>
              </a:gs>
              <a:gs pos="50000">
                <a:srgbClr val="FFFFB1"/>
              </a:gs>
              <a:gs pos="100000">
                <a:srgbClr val="FFFFD9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Who enters</a:t>
            </a:r>
            <a:endParaRPr b="1" i="0" sz="5400" u="sng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394953" y="5448838"/>
            <a:ext cx="11681138" cy="1080751"/>
          </a:xfrm>
          <a:prstGeom prst="rect">
            <a:avLst/>
          </a:prstGeom>
          <a:gradFill>
            <a:gsLst>
              <a:gs pos="0">
                <a:srgbClr val="97CABA"/>
              </a:gs>
              <a:gs pos="100000">
                <a:srgbClr val="B2E2D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Anyone </a:t>
            </a:r>
            <a:r>
              <a:rPr b="0" i="0" lang="es-MX" sz="3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entering</a:t>
            </a: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garden without permission will be punished.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pencil clipart"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5982" y="4449346"/>
            <a:ext cx="809983" cy="941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pencil clipart"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1012585"/>
            <a:ext cx="745589" cy="866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394953" y="28425"/>
            <a:ext cx="11681138" cy="991672"/>
          </a:xfrm>
          <a:prstGeom prst="rect">
            <a:avLst/>
          </a:prstGeom>
          <a:gradFill>
            <a:gsLst>
              <a:gs pos="0">
                <a:srgbClr val="A1BDC5"/>
              </a:gs>
              <a:gs pos="100000">
                <a:srgbClr val="BAD4D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feature </a:t>
            </a:r>
            <a:r>
              <a:rPr b="0" i="0" lang="es-MX" sz="3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makes</a:t>
            </a: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biggest difference to customers is cost.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394953" y="2004566"/>
            <a:ext cx="11681138" cy="999493"/>
          </a:xfrm>
          <a:prstGeom prst="rect">
            <a:avLst/>
          </a:prstGeom>
          <a:gradFill>
            <a:gsLst>
              <a:gs pos="0">
                <a:srgbClr val="A1BDC5"/>
              </a:gs>
              <a:gs pos="100000">
                <a:srgbClr val="BAD4D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feature </a:t>
            </a:r>
            <a:r>
              <a:rPr b="1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</a:t>
            </a: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biggest difference to customers is cost.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0" y="1077748"/>
            <a:ext cx="12192000" cy="85945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7E"/>
              </a:gs>
              <a:gs pos="50000">
                <a:srgbClr val="FFFFB1"/>
              </a:gs>
              <a:gs pos="100000">
                <a:srgbClr val="FFFFD9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that makes </a:t>
            </a:r>
            <a:endParaRPr b="1" i="0" sz="5400" u="sng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10862" y="3288407"/>
            <a:ext cx="11681138" cy="1103288"/>
          </a:xfrm>
          <a:prstGeom prst="rect">
            <a:avLst/>
          </a:prstGeom>
          <a:gradFill>
            <a:gsLst>
              <a:gs pos="0">
                <a:srgbClr val="97CABA"/>
              </a:gs>
              <a:gs pos="100000">
                <a:srgbClr val="B2E2D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money </a:t>
            </a:r>
            <a:r>
              <a:rPr b="0" i="0" lang="es-MX" sz="3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is being </a:t>
            </a: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collected will go to help a new orphanage 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3002924" y="4549462"/>
            <a:ext cx="7443988" cy="7416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7E"/>
              </a:gs>
              <a:gs pos="50000">
                <a:srgbClr val="FFFFB1"/>
              </a:gs>
              <a:gs pos="100000">
                <a:srgbClr val="FFFFD9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Which is being</a:t>
            </a:r>
            <a:endParaRPr b="1" i="0" sz="5400" u="sng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394953" y="5448838"/>
            <a:ext cx="11681138" cy="1080751"/>
          </a:xfrm>
          <a:prstGeom prst="rect">
            <a:avLst/>
          </a:prstGeom>
          <a:gradFill>
            <a:gsLst>
              <a:gs pos="0">
                <a:srgbClr val="97CABA"/>
              </a:gs>
              <a:gs pos="100000">
                <a:srgbClr val="B2E2D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money </a:t>
            </a:r>
            <a:r>
              <a:rPr b="1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</a:t>
            </a: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collected will go to help a new orphanage.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pencil clipart"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5982" y="4449346"/>
            <a:ext cx="809983" cy="941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pencil clipart" id="190" name="Google Shape;1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577" y="4553660"/>
            <a:ext cx="745589" cy="866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1024129" y="0"/>
            <a:ext cx="9720072" cy="1017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s-MX"/>
              <a:t>CHOOSE THE CORRECT ANSWER: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206062" y="1300766"/>
            <a:ext cx="10538139" cy="5008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MX">
                <a:solidFill>
                  <a:srgbClr val="1C629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s-MX" sz="2400">
                <a:latin typeface="Arial"/>
                <a:ea typeface="Arial"/>
                <a:cs typeface="Arial"/>
                <a:sym typeface="Arial"/>
              </a:rPr>
              <a:t>.  The men that are working on the project come from India.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a) The men working on the project come from India.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b)The working men on the project come from India.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c) The working on the project men come from India.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s-MX" sz="2400">
                <a:latin typeface="Arial"/>
                <a:ea typeface="Arial"/>
                <a:cs typeface="Arial"/>
                <a:sym typeface="Arial"/>
              </a:rPr>
              <a:t>The students who study at our school come from all over the world.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a) The studying students at our school from all over the world.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b) The students studying at our school come from all over the world.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c) The studying at our school students come from all over the world.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7199290" y="1609859"/>
            <a:ext cx="566671" cy="51515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8639577" y="4569853"/>
            <a:ext cx="566671" cy="51515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024128" y="217714"/>
            <a:ext cx="9720071" cy="1640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b="1" lang="es-MX"/>
              <a:t>MAKE A REDUCED RELATIVE CLAUSE IN THE FOLLOWING SENTENCES</a:t>
            </a:r>
            <a:br>
              <a:rPr b="1" lang="es-MX"/>
            </a:b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04800" y="1407887"/>
            <a:ext cx="11785600" cy="545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My Friends who were living in dorms had a very hard time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People who litter will have to pay a fine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The man who is buliding the new school is my dad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Any student who wishes to join the competition should consult with their tutor first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The girl who is wearing a red dress is my cousin.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Dont wake the baby that is sleeping in the next room.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Those plants that are growing so beautifully are my grandma’s favorite.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We broke the computer that belongs to my father.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Who is that boy that is walking in the woods.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AutoNum type="arabicPeriod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Citizens that break the laws will be sanctioned.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92735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27977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None/>
            </a:pPr>
            <a:r>
              <a:t/>
            </a:r>
            <a:endParaRPr/>
          </a:p>
          <a:p>
            <a:pPr indent="-327977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None/>
            </a:pPr>
            <a:r>
              <a:t/>
            </a:r>
            <a:endParaRPr/>
          </a:p>
          <a:p>
            <a:pPr indent="-327977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None/>
            </a:pPr>
            <a:r>
              <a:t/>
            </a:r>
            <a:endParaRPr/>
          </a:p>
          <a:p>
            <a:pPr indent="-327977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210" name="Google Shape;21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4817" cy="685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s-MX" u="sng">
                <a:solidFill>
                  <a:schemeClr val="hlink"/>
                </a:solidFill>
                <a:hlinkClick r:id="rId3"/>
              </a:rPr>
              <a:t>https://es.slideshare.net/fhertown/sentences-with-reduced-clauses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MX"/>
              <a:t> </a:t>
            </a:r>
            <a:r>
              <a:rPr lang="es-MX" u="sng">
                <a:solidFill>
                  <a:schemeClr val="hlink"/>
                </a:solidFill>
                <a:hlinkClick r:id="rId4"/>
              </a:rPr>
              <a:t>https://www.youtube.com/watch?v=_rpALfwqUeU</a:t>
            </a:r>
            <a:r>
              <a:rPr lang="es-MX"/>
              <a:t>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MX" u="sng">
                <a:solidFill>
                  <a:schemeClr val="hlink"/>
                </a:solidFill>
                <a:hlinkClick r:id="rId5"/>
              </a:rPr>
              <a:t>https://es.scribd.com/presentation/39489567/Reduced-Relative-Clauses-presentation-final-Version</a:t>
            </a:r>
            <a:r>
              <a:rPr lang="es-MX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relative pronouns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805873" y="0"/>
            <a:ext cx="7249397" cy="2476972"/>
          </a:xfrm>
          <a:prstGeom prst="cloud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6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Relative Pronouns</a:t>
            </a:r>
            <a:endParaRPr b="1" i="0" sz="66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Imagen relacionada" id="102" name="Google Shape;10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6455" y="4297680"/>
            <a:ext cx="3468231" cy="257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416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Resultado de imagen para relative pronouns"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39"/>
            <a:ext cx="9720072" cy="68515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9898744" y="116113"/>
            <a:ext cx="2133600" cy="651691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relative pronouns to introduce relative clauses, which tell us more about people and things.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Resultado de imagen para relative pronouns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16607" l="22421" r="8396" t="2578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5020" l="26774" r="15323" t="2412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388256" y="0"/>
            <a:ext cx="3367315" cy="33528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PRONOUN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455885" y="0"/>
            <a:ext cx="3367315" cy="3352800"/>
          </a:xfrm>
          <a:prstGeom prst="ellipse">
            <a:avLst/>
          </a:prstGeom>
          <a:solidFill>
            <a:schemeClr val="accent3"/>
          </a:solidFill>
          <a:ln cap="flat" cmpd="sng" w="15875">
            <a:solidFill>
              <a:srgbClr val="558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VERB BE</a:t>
            </a:r>
            <a:endParaRPr b="1" i="0" sz="4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8523514" y="0"/>
            <a:ext cx="3367315" cy="3352800"/>
          </a:xfrm>
          <a:prstGeom prst="ellipse">
            <a:avLst/>
          </a:prstGeom>
          <a:solidFill>
            <a:srgbClr val="A2CDED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Verb + “ing”</a:t>
            </a:r>
            <a:endParaRPr b="1" i="0" sz="5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0" y="3381827"/>
            <a:ext cx="12192000" cy="166914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Julia is on the train </a:t>
            </a:r>
            <a:r>
              <a:rPr b="0" i="0" lang="es-MX" sz="6000" u="none" cap="none" strike="noStrike">
                <a:solidFill>
                  <a:srgbClr val="1C6294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b="0" i="0" lang="es-MX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MX" sz="6000" u="none" cap="none" strike="noStrike">
                <a:solidFill>
                  <a:srgbClr val="4A9B82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0" i="0" lang="es-MX" sz="6000" u="none" cap="none" strike="noStrike">
                <a:solidFill>
                  <a:srgbClr val="73B5E4"/>
                </a:solidFill>
                <a:latin typeface="Arial"/>
                <a:ea typeface="Arial"/>
                <a:cs typeface="Arial"/>
                <a:sym typeface="Arial"/>
              </a:rPr>
              <a:t>arriving</a:t>
            </a:r>
            <a:r>
              <a:rPr b="0" i="0" lang="es-MX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platform 3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0" y="5210628"/>
            <a:ext cx="12192000" cy="1669143"/>
          </a:xfrm>
          <a:prstGeom prst="rect">
            <a:avLst/>
          </a:prstGeom>
          <a:gradFill>
            <a:gsLst>
              <a:gs pos="0">
                <a:srgbClr val="87C5CB"/>
              </a:gs>
              <a:gs pos="100000">
                <a:srgbClr val="A5DEE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Julia is on the train </a:t>
            </a:r>
            <a:r>
              <a:rPr b="1" i="0" lang="es-MX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arriving</a:t>
            </a:r>
            <a:r>
              <a:rPr b="0" i="0" lang="es-MX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platform 3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377042" y="-275772"/>
            <a:ext cx="1598387" cy="1727201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448299" y="-159658"/>
            <a:ext cx="1598387" cy="1727201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388256" y="0"/>
            <a:ext cx="3367315" cy="335280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PRONOUN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180113" y="-29028"/>
            <a:ext cx="3367315" cy="3352800"/>
          </a:xfrm>
          <a:prstGeom prst="ellipse">
            <a:avLst/>
          </a:prstGeom>
          <a:solidFill>
            <a:schemeClr val="accent4"/>
          </a:solidFill>
          <a:ln cap="flat" cmpd="sng" w="15875">
            <a:solidFill>
              <a:srgbClr val="5966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4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VERB</a:t>
            </a:r>
            <a:endParaRPr b="1" i="0" sz="4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8523514" y="0"/>
            <a:ext cx="3367315" cy="3352800"/>
          </a:xfrm>
          <a:prstGeom prst="ellipse">
            <a:avLst/>
          </a:prstGeom>
          <a:solidFill>
            <a:srgbClr val="92D05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Verb + “ing”</a:t>
            </a:r>
            <a:endParaRPr b="1" i="0" sz="5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0" y="3381827"/>
            <a:ext cx="12192000" cy="166914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students </a:t>
            </a:r>
            <a:r>
              <a:rPr b="0" i="0" lang="es-MX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b="0" i="0" lang="es-MX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MX" sz="6000" u="none" cap="none" strike="noStrike">
                <a:solidFill>
                  <a:srgbClr val="5A696B"/>
                </a:solidFill>
                <a:latin typeface="Arial"/>
                <a:ea typeface="Arial"/>
                <a:cs typeface="Arial"/>
                <a:sym typeface="Arial"/>
              </a:rPr>
              <a:t>pay</a:t>
            </a:r>
            <a:r>
              <a:rPr b="0" i="0" lang="es-MX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time will have a 20% discount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0" y="5210628"/>
            <a:ext cx="12192000" cy="1669143"/>
          </a:xfrm>
          <a:prstGeom prst="rect">
            <a:avLst/>
          </a:prstGeom>
          <a:gradFill>
            <a:gsLst>
              <a:gs pos="0">
                <a:srgbClr val="87C5CB"/>
              </a:gs>
              <a:gs pos="100000">
                <a:srgbClr val="A5DEE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students </a:t>
            </a:r>
            <a:r>
              <a:rPr b="1" i="0" lang="es-MX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paying</a:t>
            </a:r>
            <a:r>
              <a:rPr b="0" i="0" lang="es-MX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time will have a 20% discount.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377042" y="-275772"/>
            <a:ext cx="1598387" cy="1727201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5064576" y="-188686"/>
            <a:ext cx="1598387" cy="1727201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7111995" y="921657"/>
            <a:ext cx="1640115" cy="12337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394953" y="115911"/>
            <a:ext cx="11681138" cy="875761"/>
          </a:xfrm>
          <a:prstGeom prst="rect">
            <a:avLst/>
          </a:prstGeom>
          <a:gradFill>
            <a:gsLst>
              <a:gs pos="0">
                <a:srgbClr val="A1BDC5"/>
              </a:gs>
              <a:gs pos="100000">
                <a:srgbClr val="BAD4D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girl </a:t>
            </a:r>
            <a:r>
              <a:rPr b="0" i="0" lang="es-MX" sz="3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sits</a:t>
            </a: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next to Peter is my neighbor’s daughter.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394953" y="1937199"/>
            <a:ext cx="11681138" cy="857515"/>
          </a:xfrm>
          <a:prstGeom prst="rect">
            <a:avLst/>
          </a:prstGeom>
          <a:gradFill>
            <a:gsLst>
              <a:gs pos="0">
                <a:srgbClr val="A1BDC5"/>
              </a:gs>
              <a:gs pos="100000">
                <a:srgbClr val="BAD4D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girl </a:t>
            </a:r>
            <a:r>
              <a:rPr b="1" i="0" lang="es-MX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sitting</a:t>
            </a:r>
            <a:r>
              <a:rPr b="0" i="0" lang="es-MX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next to Peter is my neighbor’s daughter.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2369714" y="1131195"/>
            <a:ext cx="7443988" cy="7416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7E"/>
              </a:gs>
              <a:gs pos="50000">
                <a:srgbClr val="FFFFB1"/>
              </a:gs>
              <a:gs pos="100000">
                <a:srgbClr val="FFFFD9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Who sits</a:t>
            </a:r>
            <a:endParaRPr b="1" i="0" sz="5400" u="sng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10862" y="3488029"/>
            <a:ext cx="11681138" cy="903667"/>
          </a:xfrm>
          <a:prstGeom prst="rect">
            <a:avLst/>
          </a:prstGeom>
          <a:gradFill>
            <a:gsLst>
              <a:gs pos="0">
                <a:srgbClr val="97CABA"/>
              </a:gs>
              <a:gs pos="100000">
                <a:srgbClr val="B2E2D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girl </a:t>
            </a:r>
            <a:r>
              <a:rPr b="0" i="0" lang="es-MX" sz="3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works </a:t>
            </a: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a pub has won a lottery.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629437" y="4549463"/>
            <a:ext cx="7443988" cy="7416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7E"/>
              </a:gs>
              <a:gs pos="50000">
                <a:srgbClr val="FFFFB1"/>
              </a:gs>
              <a:gs pos="100000">
                <a:srgbClr val="FFFFD9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sng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Who works</a:t>
            </a:r>
            <a:endParaRPr b="1" i="0" sz="5400" u="sng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394953" y="5448838"/>
            <a:ext cx="11681138" cy="903667"/>
          </a:xfrm>
          <a:prstGeom prst="rect">
            <a:avLst/>
          </a:prstGeom>
          <a:gradFill>
            <a:gsLst>
              <a:gs pos="0">
                <a:srgbClr val="97CABA"/>
              </a:gs>
              <a:gs pos="100000">
                <a:srgbClr val="B2E2D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girl </a:t>
            </a:r>
            <a:r>
              <a:rPr b="1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</a:t>
            </a:r>
            <a:r>
              <a:rPr b="0" i="0" lang="es-MX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a pub has won a lottery.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pencil clipart"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5982" y="4449346"/>
            <a:ext cx="809983" cy="941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pencil clipart" id="166" name="Google Shape;1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399" y="1012585"/>
            <a:ext cx="745589" cy="866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