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Amatic SC"/>
      <p:regular r:id="rId13"/>
      <p:bold r:id="rId14"/>
    </p:embeddedFont>
    <p:embeddedFont>
      <p:font typeface="Source Code Pr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AmaticSC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SourceCodePro-regular.fntdata"/><Relationship Id="rId14" Type="http://schemas.openxmlformats.org/officeDocument/2006/relationships/font" Target="fonts/AmaticSC-bold.fntdata"/><Relationship Id="rId17" Type="http://schemas.openxmlformats.org/officeDocument/2006/relationships/font" Target="fonts/SourceCodePro-italic.fntdata"/><Relationship Id="rId16" Type="http://schemas.openxmlformats.org/officeDocument/2006/relationships/font" Target="fonts/SourceCode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SourceCodePr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209d3da99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209d3da99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20c3f03b7e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20c3f03b7e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20c3f03b7e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20c3f03b7e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20c3f03b7e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20c3f03b7e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20c3f03b7e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20c3f03b7e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0c3f03b7e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20c3f03b7e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Crecimiento laboral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643325"/>
            <a:ext cx="8520600" cy="12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David Perez Garcia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Karina Reyna Anchondo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Erick Oswaldo Sandoval Villa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Adrian Gerardo Alcaraz Espinoza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k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3025" y="1374950"/>
            <a:ext cx="2497950" cy="2660539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00" y="1791525"/>
            <a:ext cx="2678599" cy="133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15800" y="1749700"/>
            <a:ext cx="2678599" cy="13393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/>
          <p:nvPr/>
        </p:nvSpPr>
        <p:spPr>
          <a:xfrm>
            <a:off x="7394725" y="2743200"/>
            <a:ext cx="789900" cy="245700"/>
          </a:xfrm>
          <a:prstGeom prst="snipRoundRect">
            <a:avLst>
              <a:gd fmla="val 16667" name="adj1"/>
              <a:gd fmla="val 16667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que es el crecimiento laboral?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1700">
                <a:solidFill>
                  <a:srgbClr val="333333"/>
                </a:solidFill>
                <a:highlight>
                  <a:srgbClr val="FCFCFC"/>
                </a:highlight>
                <a:latin typeface="Arial"/>
                <a:ea typeface="Arial"/>
                <a:cs typeface="Arial"/>
                <a:sym typeface="Arial"/>
              </a:rPr>
              <a:t>El crecimiento laboral busca desarrollar las habilidades individuales de los empleados para asegurarse de que cumplan con el mínimo nivel de habilidad requerido.</a:t>
            </a:r>
            <a:endParaRPr sz="2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/>
          <p:nvPr/>
        </p:nvSpPr>
        <p:spPr>
          <a:xfrm>
            <a:off x="-10200" y="10200"/>
            <a:ext cx="9144000" cy="1083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Cualidades necesarias para lograr crecer laboralmente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-S</a:t>
            </a:r>
            <a:r>
              <a:rPr lang="es-419"/>
              <a:t>atisfacción</a:t>
            </a:r>
            <a:r>
              <a:rPr lang="es-419"/>
              <a:t> laboral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-Desarrollo </a:t>
            </a:r>
            <a:r>
              <a:rPr lang="es-419"/>
              <a:t>psicológico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-Manejar el fracaso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/>
              <a:t>-</a:t>
            </a:r>
            <a:r>
              <a:rPr lang="es-419"/>
              <a:t>Motivación</a:t>
            </a:r>
            <a:r>
              <a:rPr lang="es-419"/>
              <a:t> Personal</a:t>
            </a:r>
            <a:endParaRPr/>
          </a:p>
        </p:txBody>
      </p:sp>
      <p:sp>
        <p:nvSpPr>
          <p:cNvPr id="80" name="Google Shape;80;p16"/>
          <p:cNvSpPr/>
          <p:nvPr/>
        </p:nvSpPr>
        <p:spPr>
          <a:xfrm>
            <a:off x="0" y="4763325"/>
            <a:ext cx="9144000" cy="380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/>
          <p:nvPr/>
        </p:nvSpPr>
        <p:spPr>
          <a:xfrm>
            <a:off x="0" y="1038900"/>
            <a:ext cx="5255700" cy="4104600"/>
          </a:xfrm>
          <a:prstGeom prst="round2DiagRect">
            <a:avLst>
              <a:gd fmla="val 0" name="adj1"/>
              <a:gd fmla="val 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7"/>
          <p:cNvSpPr/>
          <p:nvPr/>
        </p:nvSpPr>
        <p:spPr>
          <a:xfrm>
            <a:off x="0" y="-20400"/>
            <a:ext cx="9144000" cy="10512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Impacto de la </a:t>
            </a:r>
            <a:r>
              <a:rPr lang="es-419"/>
              <a:t>motivación</a:t>
            </a:r>
            <a:r>
              <a:rPr lang="es-419"/>
              <a:t> en el crecimiento laboral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500"/>
              <a:t>Motivación</a:t>
            </a:r>
            <a:r>
              <a:rPr lang="es-419" sz="2500"/>
              <a:t> </a:t>
            </a:r>
            <a:r>
              <a:rPr lang="es-419" sz="2500"/>
              <a:t>extrínseca</a:t>
            </a:r>
            <a:endParaRPr sz="2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2500"/>
              <a:t>Motivación</a:t>
            </a:r>
            <a:r>
              <a:rPr lang="es-419" sz="2500"/>
              <a:t> </a:t>
            </a:r>
            <a:r>
              <a:rPr lang="es-419" sz="2500"/>
              <a:t>intrínseca</a:t>
            </a:r>
            <a:endParaRPr sz="2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2500"/>
              <a:t>Motivación</a:t>
            </a:r>
            <a:r>
              <a:rPr lang="es-419" sz="2500"/>
              <a:t> negativa</a:t>
            </a:r>
            <a:endParaRPr sz="2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 sz="2500"/>
              <a:t>Motivación</a:t>
            </a:r>
            <a:r>
              <a:rPr lang="es-419" sz="2500"/>
              <a:t> positiva</a:t>
            </a:r>
            <a:endParaRPr sz="2500"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7350" y="1424125"/>
            <a:ext cx="3464949" cy="3464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/>
          <p:nvPr/>
        </p:nvSpPr>
        <p:spPr>
          <a:xfrm>
            <a:off x="-10200" y="20400"/>
            <a:ext cx="9215400" cy="1020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Inteligencia emocional en el </a:t>
            </a:r>
            <a:r>
              <a:rPr lang="es-419"/>
              <a:t>crecimiento</a:t>
            </a:r>
            <a:r>
              <a:rPr lang="es-419"/>
              <a:t> laboral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21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Esa virtud de autocuidado, autoconocimiento, gobierno y templanza que facilita la inteligencia emocional se evidencia en el trabajo que realizamos en las relaciones con clientes, colaboradores (empleados) y con empleadores (jefes), en </a:t>
            </a:r>
            <a:r>
              <a:rPr b="1" lang="es-419" sz="21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la manera en que se afrontan o resuelven los problemas que surgen en el trabajo</a:t>
            </a:r>
            <a:endParaRPr sz="2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623400" y="1884875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9080"/>
              <a:t>GRacias por su atención</a:t>
            </a:r>
            <a:endParaRPr sz="908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FF9188"/>
      </a:accent5>
      <a:accent6>
        <a:srgbClr val="FFB886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