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600" dirty="0" smtClean="0"/>
              <a:t>MANIPULACIÓN DEL DOM</a:t>
            </a:r>
            <a:endParaRPr lang="en-U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2400" b="1" dirty="0" smtClean="0"/>
              <a:t>ITIC. HUGO EDEN MOROYOQUI ALVARADO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05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GETTER Y SETTER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833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// El </a:t>
            </a:r>
            <a:r>
              <a:rPr lang="es-ES" sz="2400" dirty="0"/>
              <a:t>método $.fn.html utilizado como </a:t>
            </a:r>
            <a:r>
              <a:rPr lang="es-ES" sz="2400" dirty="0" smtClean="0">
                <a:solidFill>
                  <a:schemeClr val="accent1"/>
                </a:solidFill>
              </a:rPr>
              <a:t>SETTER</a:t>
            </a:r>
            <a:endParaRPr lang="es-E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$('h1').</a:t>
            </a:r>
            <a:r>
              <a:rPr lang="es-ES" sz="2200" dirty="0" err="1">
                <a:solidFill>
                  <a:schemeClr val="accent1"/>
                </a:solidFill>
              </a:rPr>
              <a:t>html</a:t>
            </a:r>
            <a:r>
              <a:rPr lang="es-ES" sz="2200" dirty="0">
                <a:solidFill>
                  <a:schemeClr val="accent1"/>
                </a:solidFill>
              </a:rPr>
              <a:t>('</a:t>
            </a:r>
            <a:r>
              <a:rPr lang="es-ES" sz="2200" dirty="0" err="1">
                <a:solidFill>
                  <a:schemeClr val="accent1"/>
                </a:solidFill>
              </a:rPr>
              <a:t>hello</a:t>
            </a:r>
            <a:r>
              <a:rPr lang="es-ES" sz="2200" dirty="0">
                <a:solidFill>
                  <a:schemeClr val="accent1"/>
                </a:solidFill>
              </a:rPr>
              <a:t> </a:t>
            </a:r>
            <a:r>
              <a:rPr lang="es-ES" sz="2200" dirty="0" err="1">
                <a:solidFill>
                  <a:schemeClr val="accent1"/>
                </a:solidFill>
              </a:rPr>
              <a:t>world</a:t>
            </a:r>
            <a:r>
              <a:rPr lang="es-ES" sz="2200" dirty="0" smtClean="0">
                <a:solidFill>
                  <a:schemeClr val="accent1"/>
                </a:solidFill>
              </a:rPr>
              <a:t>');</a:t>
            </a:r>
          </a:p>
          <a:p>
            <a:pPr marL="457200" lvl="1" indent="0">
              <a:buNone/>
            </a:pPr>
            <a:endParaRPr lang="es-ES" sz="22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$('#</a:t>
            </a:r>
            <a:r>
              <a:rPr lang="es-ES" sz="2200" dirty="0" err="1">
                <a:solidFill>
                  <a:schemeClr val="accent1"/>
                </a:solidFill>
              </a:rPr>
              <a:t>myDiv</a:t>
            </a:r>
            <a:r>
              <a:rPr lang="es-ES" sz="2200" dirty="0">
                <a:solidFill>
                  <a:schemeClr val="accent1"/>
                </a:solidFill>
              </a:rPr>
              <a:t> p:first')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    .</a:t>
            </a:r>
            <a:r>
              <a:rPr lang="es-ES" sz="2200" dirty="0" err="1">
                <a:solidFill>
                  <a:schemeClr val="accent1"/>
                </a:solidFill>
              </a:rPr>
              <a:t>html</a:t>
            </a:r>
            <a:r>
              <a:rPr lang="es-ES" sz="2200" dirty="0">
                <a:solidFill>
                  <a:schemeClr val="accent1"/>
                </a:solidFill>
              </a:rPr>
              <a:t>('Nuevo &lt;</a:t>
            </a:r>
            <a:r>
              <a:rPr lang="es-ES" sz="2200" dirty="0" err="1">
                <a:solidFill>
                  <a:schemeClr val="accent1"/>
                </a:solidFill>
              </a:rPr>
              <a:t>strong</a:t>
            </a:r>
            <a:r>
              <a:rPr lang="es-ES" sz="2200" dirty="0">
                <a:solidFill>
                  <a:schemeClr val="accent1"/>
                </a:solidFill>
              </a:rPr>
              <a:t>&gt;primer&lt;/</a:t>
            </a:r>
            <a:r>
              <a:rPr lang="es-ES" sz="2200" dirty="0" err="1">
                <a:solidFill>
                  <a:schemeClr val="accent1"/>
                </a:solidFill>
              </a:rPr>
              <a:t>strong</a:t>
            </a:r>
            <a:r>
              <a:rPr lang="es-ES" sz="2200" dirty="0">
                <a:solidFill>
                  <a:schemeClr val="accent1"/>
                </a:solidFill>
              </a:rPr>
              <a:t>&gt; párrafo');</a:t>
            </a:r>
            <a:endParaRPr lang="es-ES" sz="2200" dirty="0" smtClean="0">
              <a:solidFill>
                <a:schemeClr val="accent1"/>
              </a:solidFill>
            </a:endParaRPr>
          </a:p>
          <a:p>
            <a:endParaRPr lang="es-ES" sz="2400" dirty="0"/>
          </a:p>
          <a:p>
            <a:r>
              <a:rPr lang="es-ES" sz="2400" dirty="0" smtClean="0"/>
              <a:t>// El </a:t>
            </a:r>
            <a:r>
              <a:rPr lang="es-ES" sz="2400" dirty="0"/>
              <a:t>método </a:t>
            </a:r>
            <a:r>
              <a:rPr lang="es-ES" sz="2400" dirty="0" err="1"/>
              <a:t>html</a:t>
            </a:r>
            <a:r>
              <a:rPr lang="es-ES" sz="2400" dirty="0"/>
              <a:t> utilizado como </a:t>
            </a:r>
            <a:r>
              <a:rPr lang="es-ES" sz="2400" dirty="0" smtClean="0">
                <a:solidFill>
                  <a:schemeClr val="accent1"/>
                </a:solidFill>
              </a:rPr>
              <a:t>GETTER</a:t>
            </a:r>
            <a:endParaRPr lang="es-E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$('h1').</a:t>
            </a:r>
            <a:r>
              <a:rPr lang="es-ES" sz="2200" dirty="0" err="1">
                <a:solidFill>
                  <a:schemeClr val="accent1"/>
                </a:solidFill>
              </a:rPr>
              <a:t>html</a:t>
            </a:r>
            <a:r>
              <a:rPr lang="es-ES" sz="2200" dirty="0" smtClean="0">
                <a:solidFill>
                  <a:schemeClr val="accent1"/>
                </a:solidFill>
              </a:rPr>
              <a:t>();</a:t>
            </a:r>
            <a:br>
              <a:rPr lang="es-ES" sz="2200" dirty="0" smtClean="0">
                <a:solidFill>
                  <a:schemeClr val="accent1"/>
                </a:solidFill>
              </a:rPr>
            </a:br>
            <a:endParaRPr lang="es-ES" sz="22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s-ES" sz="2200" dirty="0" smtClean="0"/>
              <a:t>//Existen otros métodos como .val() y .</a:t>
            </a:r>
            <a:r>
              <a:rPr lang="es-ES" sz="2200" dirty="0" err="1" smtClean="0"/>
              <a:t>text</a:t>
            </a:r>
            <a:r>
              <a:rPr lang="es-ES" sz="2200" dirty="0" smtClean="0"/>
              <a:t>() para obtener y asignar valores a elementos del DOM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2045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CSS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// Obtener </a:t>
            </a:r>
            <a:r>
              <a:rPr lang="es-ES" sz="2400" dirty="0"/>
              <a:t>propiedades </a:t>
            </a:r>
            <a:r>
              <a:rPr lang="es-ES" sz="2400" dirty="0" smtClean="0"/>
              <a:t>CSS</a:t>
            </a:r>
            <a:endParaRPr lang="es-ES" sz="2400" dirty="0"/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$('h1').</a:t>
            </a:r>
            <a:r>
              <a:rPr lang="es-ES" sz="2200" dirty="0" err="1">
                <a:solidFill>
                  <a:schemeClr val="accent1"/>
                </a:solidFill>
              </a:rPr>
              <a:t>css</a:t>
            </a:r>
            <a:r>
              <a:rPr lang="es-ES" sz="2200" dirty="0">
                <a:solidFill>
                  <a:schemeClr val="accent1"/>
                </a:solidFill>
              </a:rPr>
              <a:t>('</a:t>
            </a:r>
            <a:r>
              <a:rPr lang="es-ES" sz="2200" dirty="0" err="1">
                <a:solidFill>
                  <a:schemeClr val="accent1"/>
                </a:solidFill>
              </a:rPr>
              <a:t>fontSize</a:t>
            </a:r>
            <a:r>
              <a:rPr lang="es-ES" sz="2200" dirty="0">
                <a:solidFill>
                  <a:schemeClr val="accent1"/>
                </a:solidFill>
              </a:rPr>
              <a:t>'); </a:t>
            </a:r>
            <a:r>
              <a:rPr lang="es-ES" sz="2200" dirty="0"/>
              <a:t>// devuelve una cadena de caracteres como "</a:t>
            </a:r>
            <a:r>
              <a:rPr lang="es-ES" sz="2200" dirty="0" smtClean="0"/>
              <a:t>19px“</a:t>
            </a:r>
          </a:p>
          <a:p>
            <a:endParaRPr lang="es-ES" sz="2400" dirty="0"/>
          </a:p>
          <a:p>
            <a:r>
              <a:rPr lang="es-ES" sz="2400" dirty="0" smtClean="0"/>
              <a:t>// Establece una </a:t>
            </a:r>
            <a:r>
              <a:rPr lang="es-ES" sz="2400" dirty="0"/>
              <a:t>propiedad individual CSS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1"/>
                </a:solidFill>
              </a:rPr>
              <a:t>	$(</a:t>
            </a:r>
            <a:r>
              <a:rPr lang="es-ES" sz="2400" dirty="0">
                <a:solidFill>
                  <a:schemeClr val="accent1"/>
                </a:solidFill>
              </a:rPr>
              <a:t>'h1').</a:t>
            </a:r>
            <a:r>
              <a:rPr lang="es-ES" sz="2400" dirty="0" err="1">
                <a:solidFill>
                  <a:schemeClr val="accent1"/>
                </a:solidFill>
              </a:rPr>
              <a:t>css</a:t>
            </a:r>
            <a:r>
              <a:rPr lang="es-ES" sz="2400" dirty="0">
                <a:solidFill>
                  <a:schemeClr val="accent1"/>
                </a:solidFill>
              </a:rPr>
              <a:t>('</a:t>
            </a:r>
            <a:r>
              <a:rPr lang="es-ES" sz="2400" dirty="0" err="1">
                <a:solidFill>
                  <a:schemeClr val="accent1"/>
                </a:solidFill>
              </a:rPr>
              <a:t>fontSize</a:t>
            </a:r>
            <a:r>
              <a:rPr lang="es-ES" sz="2400" dirty="0">
                <a:solidFill>
                  <a:schemeClr val="accent1"/>
                </a:solidFill>
              </a:rPr>
              <a:t>', '100px');</a:t>
            </a:r>
          </a:p>
          <a:p>
            <a:endParaRPr lang="es-ES" sz="2400" dirty="0"/>
          </a:p>
          <a:p>
            <a:r>
              <a:rPr lang="es-ES" sz="2400" dirty="0"/>
              <a:t>// </a:t>
            </a:r>
            <a:r>
              <a:rPr lang="es-ES" sz="2400" dirty="0" smtClean="0"/>
              <a:t>Establece </a:t>
            </a:r>
            <a:r>
              <a:rPr lang="es-ES" sz="2400" dirty="0"/>
              <a:t>múltiples propiedades CSS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smtClean="0">
                <a:solidFill>
                  <a:schemeClr val="accent1"/>
                </a:solidFill>
              </a:rPr>
              <a:t>$(</a:t>
            </a:r>
            <a:r>
              <a:rPr lang="es-ES" sz="2400" dirty="0">
                <a:solidFill>
                  <a:schemeClr val="accent1"/>
                </a:solidFill>
              </a:rPr>
              <a:t>'h1').</a:t>
            </a:r>
            <a:r>
              <a:rPr lang="es-ES" sz="2400" dirty="0" err="1">
                <a:solidFill>
                  <a:schemeClr val="accent1"/>
                </a:solidFill>
              </a:rPr>
              <a:t>css</a:t>
            </a:r>
            <a:r>
              <a:rPr lang="es-ES" sz="2400" dirty="0">
                <a:solidFill>
                  <a:schemeClr val="accent1"/>
                </a:solidFill>
              </a:rPr>
              <a:t>({ '</a:t>
            </a:r>
            <a:r>
              <a:rPr lang="es-ES" sz="2400" dirty="0" err="1">
                <a:solidFill>
                  <a:schemeClr val="accent1"/>
                </a:solidFill>
              </a:rPr>
              <a:t>fontSize</a:t>
            </a:r>
            <a:r>
              <a:rPr lang="es-ES" sz="2400" dirty="0">
                <a:solidFill>
                  <a:schemeClr val="accent1"/>
                </a:solidFill>
              </a:rPr>
              <a:t>' : '100px', 'color' : 'red' });</a:t>
            </a:r>
          </a:p>
        </p:txBody>
      </p:sp>
    </p:spTree>
    <p:extLst>
      <p:ext uri="{BB962C8B-B14F-4D97-AF65-F5344CB8AC3E}">
        <p14:creationId xmlns:p14="http://schemas.microsoft.com/office/powerpoint/2010/main" val="9845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ASIGNAR Y RETIRAR CLASES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var $h1 = $('h1');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$h1.addClass('big</a:t>
            </a:r>
            <a:r>
              <a:rPr lang="pt-BR" sz="2400" dirty="0" smtClean="0">
                <a:solidFill>
                  <a:schemeClr val="accent1"/>
                </a:solidFill>
              </a:rPr>
              <a:t>');</a:t>
            </a:r>
            <a:endParaRPr lang="pt-B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$h1.removeClass('big');</a:t>
            </a:r>
            <a:endParaRPr lang="es-E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 DE ELEMENTOS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// E</a:t>
            </a:r>
            <a:r>
              <a:rPr lang="es-ES" sz="2400" dirty="0" smtClean="0"/>
              <a:t>stablece </a:t>
            </a:r>
            <a:r>
              <a:rPr lang="es-ES" sz="2400" dirty="0"/>
              <a:t>el ancho de todos los elementos H1</a:t>
            </a:r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$(</a:t>
            </a:r>
            <a:r>
              <a:rPr lang="es-ES" sz="2200" dirty="0">
                <a:solidFill>
                  <a:schemeClr val="accent1"/>
                </a:solidFill>
              </a:rPr>
              <a:t>'h1').</a:t>
            </a:r>
            <a:r>
              <a:rPr lang="es-ES" sz="2200" dirty="0" err="1">
                <a:solidFill>
                  <a:schemeClr val="accent1"/>
                </a:solidFill>
              </a:rPr>
              <a:t>width</a:t>
            </a:r>
            <a:r>
              <a:rPr lang="es-ES" sz="2200" dirty="0">
                <a:solidFill>
                  <a:schemeClr val="accent1"/>
                </a:solidFill>
              </a:rPr>
              <a:t>('50px'); </a:t>
            </a:r>
            <a:endParaRPr lang="es-ES" sz="2200" dirty="0" smtClean="0">
              <a:solidFill>
                <a:schemeClr val="accent1"/>
              </a:solidFill>
            </a:endParaRPr>
          </a:p>
          <a:p>
            <a:r>
              <a:rPr lang="es-ES" sz="2400" dirty="0"/>
              <a:t>// </a:t>
            </a:r>
            <a:r>
              <a:rPr lang="es-ES" sz="2400" dirty="0" smtClean="0"/>
              <a:t>Obtiene </a:t>
            </a:r>
            <a:r>
              <a:rPr lang="es-ES" sz="2400" dirty="0"/>
              <a:t>el ancho del primer elemento </a:t>
            </a:r>
            <a:r>
              <a:rPr lang="es-ES" sz="2400" dirty="0" smtClean="0"/>
              <a:t>H1</a:t>
            </a:r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$(</a:t>
            </a:r>
            <a:r>
              <a:rPr lang="es-ES" sz="2200" dirty="0">
                <a:solidFill>
                  <a:schemeClr val="accent1"/>
                </a:solidFill>
              </a:rPr>
              <a:t>'h1').</a:t>
            </a:r>
            <a:r>
              <a:rPr lang="es-ES" sz="2200" dirty="0" err="1">
                <a:solidFill>
                  <a:schemeClr val="accent1"/>
                </a:solidFill>
              </a:rPr>
              <a:t>width</a:t>
            </a:r>
            <a:r>
              <a:rPr lang="es-ES" sz="2200" dirty="0">
                <a:solidFill>
                  <a:schemeClr val="accent1"/>
                </a:solidFill>
              </a:rPr>
              <a:t>();  </a:t>
            </a:r>
            <a:endParaRPr lang="es-ES" sz="2200" dirty="0" smtClean="0">
              <a:solidFill>
                <a:schemeClr val="accent1"/>
              </a:solidFill>
            </a:endParaRPr>
          </a:p>
          <a:p>
            <a:r>
              <a:rPr lang="es-ES" sz="2400" dirty="0"/>
              <a:t>// Establece el alto de todos los elementos </a:t>
            </a:r>
            <a:r>
              <a:rPr lang="es-ES" sz="2400" dirty="0" smtClean="0"/>
              <a:t>H1      </a:t>
            </a:r>
            <a:endParaRPr lang="es-ES" sz="2400" dirty="0"/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$('h1').</a:t>
            </a:r>
            <a:r>
              <a:rPr lang="es-ES" sz="2200" dirty="0" err="1">
                <a:solidFill>
                  <a:schemeClr val="accent1"/>
                </a:solidFill>
              </a:rPr>
              <a:t>height</a:t>
            </a:r>
            <a:r>
              <a:rPr lang="es-ES" sz="2200" dirty="0">
                <a:solidFill>
                  <a:schemeClr val="accent1"/>
                </a:solidFill>
              </a:rPr>
              <a:t>('50px'); </a:t>
            </a:r>
            <a:endParaRPr lang="es-ES" sz="2200" dirty="0" smtClean="0">
              <a:solidFill>
                <a:schemeClr val="accent1"/>
              </a:solidFill>
            </a:endParaRPr>
          </a:p>
          <a:p>
            <a:r>
              <a:rPr lang="es-ES" sz="2400" dirty="0"/>
              <a:t>// Obtiene el alto del primer elemento H1</a:t>
            </a:r>
            <a:endParaRPr lang="es-ES" sz="2400" dirty="0" smtClean="0"/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$(</a:t>
            </a:r>
            <a:r>
              <a:rPr lang="es-ES" sz="2200" dirty="0">
                <a:solidFill>
                  <a:schemeClr val="accent1"/>
                </a:solidFill>
              </a:rPr>
              <a:t>'h1').</a:t>
            </a:r>
            <a:r>
              <a:rPr lang="es-ES" sz="2200" dirty="0" err="1">
                <a:solidFill>
                  <a:schemeClr val="accent1"/>
                </a:solidFill>
              </a:rPr>
              <a:t>height</a:t>
            </a:r>
            <a:r>
              <a:rPr lang="es-ES" sz="2200" dirty="0">
                <a:solidFill>
                  <a:schemeClr val="accent1"/>
                </a:solidFill>
              </a:rPr>
              <a:t>();       </a:t>
            </a:r>
          </a:p>
        </p:txBody>
      </p:sp>
    </p:spTree>
    <p:extLst>
      <p:ext uri="{BB962C8B-B14F-4D97-AF65-F5344CB8AC3E}">
        <p14:creationId xmlns:p14="http://schemas.microsoft.com/office/powerpoint/2010/main" val="2083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0136"/>
          </a:xfrm>
        </p:spPr>
        <p:txBody>
          <a:bodyPr>
            <a:noAutofit/>
          </a:bodyPr>
          <a:lstStyle/>
          <a:p>
            <a:r>
              <a:rPr lang="es-ES" sz="2400" dirty="0" smtClean="0"/>
              <a:t>// Establecer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$('a').attr({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chemeClr val="accent1"/>
                </a:solidFill>
              </a:rPr>
              <a:t>	'title</a:t>
            </a:r>
            <a:r>
              <a:rPr lang="en-US" sz="2200" dirty="0">
                <a:solidFill>
                  <a:schemeClr val="accent1"/>
                </a:solidFill>
              </a:rPr>
              <a:t>' : 'all titles are the same too',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    </a:t>
            </a:r>
            <a:r>
              <a:rPr lang="en-US" sz="2200" dirty="0" smtClean="0">
                <a:solidFill>
                  <a:schemeClr val="accent1"/>
                </a:solidFill>
              </a:rPr>
              <a:t>	'</a:t>
            </a:r>
            <a:r>
              <a:rPr lang="en-US" sz="2200" dirty="0" err="1" smtClean="0">
                <a:solidFill>
                  <a:schemeClr val="accent1"/>
                </a:solidFill>
              </a:rPr>
              <a:t>href</a:t>
            </a:r>
            <a:r>
              <a:rPr lang="en-US" sz="2200" dirty="0">
                <a:solidFill>
                  <a:schemeClr val="accent1"/>
                </a:solidFill>
              </a:rPr>
              <a:t>' : 'somethingNew.html'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});</a:t>
            </a:r>
            <a:endParaRPr lang="es-ES" sz="2200" dirty="0" smtClean="0">
              <a:solidFill>
                <a:schemeClr val="accent1"/>
              </a:solidFill>
            </a:endParaRPr>
          </a:p>
          <a:p>
            <a:endParaRPr lang="es-ES" sz="2400" dirty="0"/>
          </a:p>
          <a:p>
            <a:r>
              <a:rPr lang="es-ES" sz="2400" dirty="0" smtClean="0"/>
              <a:t>// Obtener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$('a').</a:t>
            </a:r>
            <a:r>
              <a:rPr lang="es-ES" sz="2200" dirty="0" err="1">
                <a:solidFill>
                  <a:schemeClr val="accent1"/>
                </a:solidFill>
              </a:rPr>
              <a:t>attr</a:t>
            </a:r>
            <a:r>
              <a:rPr lang="es-ES" sz="2200" dirty="0">
                <a:solidFill>
                  <a:schemeClr val="accent1"/>
                </a:solidFill>
              </a:rPr>
              <a:t>('</a:t>
            </a:r>
            <a:r>
              <a:rPr lang="es-ES" sz="2200" dirty="0" err="1">
                <a:solidFill>
                  <a:schemeClr val="accent1"/>
                </a:solidFill>
              </a:rPr>
              <a:t>href</a:t>
            </a:r>
            <a:r>
              <a:rPr lang="es-ES" sz="2200" dirty="0">
                <a:solidFill>
                  <a:schemeClr val="accent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1085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 DE GETTERS Y SETTERS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914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$.fn.html </a:t>
            </a:r>
            <a:r>
              <a:rPr lang="es-ES" sz="2400" dirty="0"/>
              <a:t>Obtiene o establece el contenido HTML de un elemento.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$.fn.text </a:t>
            </a:r>
            <a:r>
              <a:rPr lang="es-ES" sz="2400" dirty="0"/>
              <a:t>Obtiene o establece el contenido en texto del elemento; en caso se pasarle como argumento código HTML, este es despojado.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$.fn.attr </a:t>
            </a:r>
            <a:r>
              <a:rPr lang="es-ES" sz="2400" dirty="0"/>
              <a:t>Obtiene o establece el valor de un determinado atributo.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$.fn.width </a:t>
            </a:r>
            <a:r>
              <a:rPr lang="es-ES" sz="2400" dirty="0"/>
              <a:t>Obtiene o establece el ancho en pixeles del primer elemento de la selección como un entero.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$.fn.height </a:t>
            </a:r>
            <a:r>
              <a:rPr lang="es-ES" sz="2400" dirty="0"/>
              <a:t>Obtiene o establece el alto en pixeles del primer elemento de la selección como un entero.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$.fn.position </a:t>
            </a:r>
            <a:r>
              <a:rPr lang="es-ES" sz="2400" dirty="0"/>
              <a:t>Obtiene un objeto con información sobre la posición del primer elemento de la selección, relativo al primer elemento padre posicionado. Este método es solo </a:t>
            </a:r>
            <a:r>
              <a:rPr lang="es-ES" sz="2400" dirty="0" smtClean="0">
                <a:solidFill>
                  <a:schemeClr val="accent1"/>
                </a:solidFill>
              </a:rPr>
              <a:t>GETTER</a:t>
            </a:r>
            <a:r>
              <a:rPr lang="es-ES" sz="2400" dirty="0" smtClean="0"/>
              <a:t>.</a:t>
            </a:r>
            <a:endParaRPr lang="es-ES" sz="2400" dirty="0"/>
          </a:p>
          <a:p>
            <a:r>
              <a:rPr lang="es-ES" sz="2400" dirty="0">
                <a:solidFill>
                  <a:schemeClr val="accent1"/>
                </a:solidFill>
              </a:rPr>
              <a:t>$.fn.val </a:t>
            </a:r>
            <a:r>
              <a:rPr lang="es-ES" sz="2400" dirty="0"/>
              <a:t>Obtiene o establece el valor (value) en elementos de formularios.</a:t>
            </a:r>
          </a:p>
        </p:txBody>
      </p:sp>
    </p:spTree>
    <p:extLst>
      <p:ext uri="{BB962C8B-B14F-4D97-AF65-F5344CB8AC3E}">
        <p14:creationId xmlns:p14="http://schemas.microsoft.com/office/powerpoint/2010/main" val="26338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CREAR, CLONAR, MOVER Y ELIMINAR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4639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/>
              <a:t>// Crear y añade un elemento</a:t>
            </a:r>
          </a:p>
          <a:p>
            <a:pPr marL="457200" lvl="1" indent="0">
              <a:buNone/>
            </a:pPr>
            <a:r>
              <a:rPr lang="it-IT" sz="2200" dirty="0">
                <a:solidFill>
                  <a:schemeClr val="accent1"/>
                </a:solidFill>
              </a:rPr>
              <a:t>$('ul').append('&lt;li&gt;item de la lista&lt;/li</a:t>
            </a:r>
            <a:r>
              <a:rPr lang="it-IT" sz="2200" dirty="0" smtClean="0">
                <a:solidFill>
                  <a:schemeClr val="accent1"/>
                </a:solidFill>
              </a:rPr>
              <a:t>&gt;');</a:t>
            </a:r>
            <a:endParaRPr lang="it-IT" sz="2200" dirty="0">
              <a:solidFill>
                <a:schemeClr val="accent1"/>
              </a:solidFill>
            </a:endParaRPr>
          </a:p>
          <a:p>
            <a:r>
              <a:rPr lang="it-IT" sz="2400" dirty="0" smtClean="0"/>
              <a:t>// Clonar elemento</a:t>
            </a:r>
          </a:p>
          <a:p>
            <a:pPr marL="457200" lvl="1" indent="0">
              <a:buNone/>
            </a:pPr>
            <a:r>
              <a:rPr lang="it-IT" sz="2200" dirty="0">
                <a:solidFill>
                  <a:schemeClr val="accent1"/>
                </a:solidFill>
              </a:rPr>
              <a:t>$('#myList li:first').clone().appendTo('#myList</a:t>
            </a:r>
            <a:r>
              <a:rPr lang="it-IT" sz="2200" dirty="0" smtClean="0">
                <a:solidFill>
                  <a:schemeClr val="accent1"/>
                </a:solidFill>
              </a:rPr>
              <a:t>');</a:t>
            </a:r>
          </a:p>
          <a:p>
            <a:r>
              <a:rPr lang="it-IT" sz="2400" dirty="0" smtClean="0"/>
              <a:t>// Mover elemento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$('#</a:t>
            </a:r>
            <a:r>
              <a:rPr lang="es-ES" sz="2200" dirty="0" err="1">
                <a:solidFill>
                  <a:schemeClr val="accent1"/>
                </a:solidFill>
              </a:rPr>
              <a:t>myList</a:t>
            </a:r>
            <a:r>
              <a:rPr lang="es-ES" sz="2200" dirty="0">
                <a:solidFill>
                  <a:schemeClr val="accent1"/>
                </a:solidFill>
              </a:rPr>
              <a:t> </a:t>
            </a:r>
            <a:r>
              <a:rPr lang="es-ES" sz="2200" dirty="0" err="1">
                <a:solidFill>
                  <a:schemeClr val="accent1"/>
                </a:solidFill>
              </a:rPr>
              <a:t>li:first</a:t>
            </a:r>
            <a:r>
              <a:rPr lang="es-ES" sz="2200" dirty="0">
                <a:solidFill>
                  <a:schemeClr val="accent1"/>
                </a:solidFill>
              </a:rPr>
              <a:t>').</a:t>
            </a:r>
            <a:r>
              <a:rPr lang="es-ES" sz="2200" dirty="0" err="1">
                <a:solidFill>
                  <a:schemeClr val="accent1"/>
                </a:solidFill>
              </a:rPr>
              <a:t>appendTo</a:t>
            </a:r>
            <a:r>
              <a:rPr lang="es-ES" sz="2200" dirty="0">
                <a:solidFill>
                  <a:schemeClr val="accent1"/>
                </a:solidFill>
              </a:rPr>
              <a:t>('#</a:t>
            </a:r>
            <a:r>
              <a:rPr lang="es-ES" sz="2200" dirty="0" err="1">
                <a:solidFill>
                  <a:schemeClr val="accent1"/>
                </a:solidFill>
              </a:rPr>
              <a:t>myList</a:t>
            </a:r>
            <a:r>
              <a:rPr lang="es-ES" sz="2200" dirty="0" smtClean="0">
                <a:solidFill>
                  <a:schemeClr val="accent1"/>
                </a:solidFill>
              </a:rPr>
              <a:t>');</a:t>
            </a:r>
          </a:p>
          <a:p>
            <a:r>
              <a:rPr lang="es-ES" sz="2400" dirty="0" smtClean="0"/>
              <a:t>// Vaciar el contenido (Utiliza .</a:t>
            </a:r>
            <a:r>
              <a:rPr lang="es-ES" sz="2400" dirty="0" err="1" smtClean="0"/>
              <a:t>remove</a:t>
            </a:r>
            <a:r>
              <a:rPr lang="es-ES" sz="2400" dirty="0" smtClean="0"/>
              <a:t>() para eliminar 1 elemento en especifico de la lista)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$('#</a:t>
            </a:r>
            <a:r>
              <a:rPr lang="es-ES" sz="2200" dirty="0" err="1" smtClean="0">
                <a:solidFill>
                  <a:schemeClr val="accent1"/>
                </a:solidFill>
              </a:rPr>
              <a:t>myList</a:t>
            </a:r>
            <a:r>
              <a:rPr lang="es-ES" sz="2200" dirty="0" smtClean="0">
                <a:solidFill>
                  <a:schemeClr val="accent1"/>
                </a:solidFill>
              </a:rPr>
              <a:t>').</a:t>
            </a:r>
            <a:r>
              <a:rPr lang="es-ES" sz="2200" dirty="0" err="1" smtClean="0">
                <a:solidFill>
                  <a:schemeClr val="accent1"/>
                </a:solidFill>
              </a:rPr>
              <a:t>empty</a:t>
            </a:r>
            <a:r>
              <a:rPr lang="es-ES" sz="2200" dirty="0" smtClean="0">
                <a:solidFill>
                  <a:schemeClr val="accent1"/>
                </a:solidFill>
              </a:rPr>
              <a:t>();</a:t>
            </a:r>
            <a:endParaRPr lang="es-ES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EXTRA - METODOS UTILES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0764"/>
          </a:xfrm>
        </p:spPr>
        <p:txBody>
          <a:bodyPr>
            <a:normAutofit fontScale="92500" lnSpcReduction="10000"/>
          </a:bodyPr>
          <a:lstStyle/>
          <a:p>
            <a:endParaRPr lang="es-ES" sz="2400" dirty="0"/>
          </a:p>
          <a:p>
            <a:r>
              <a:rPr lang="es-ES" sz="2400" dirty="0" smtClean="0"/>
              <a:t>// Evento click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smtClean="0">
                <a:solidFill>
                  <a:schemeClr val="accent1"/>
                </a:solidFill>
              </a:rPr>
              <a:t>$('#</a:t>
            </a:r>
            <a:r>
              <a:rPr lang="es-ES" sz="2400" dirty="0" err="1">
                <a:solidFill>
                  <a:schemeClr val="accent1"/>
                </a:solidFill>
              </a:rPr>
              <a:t>foo</a:t>
            </a:r>
            <a:r>
              <a:rPr lang="es-ES" sz="2400" dirty="0">
                <a:solidFill>
                  <a:schemeClr val="accent1"/>
                </a:solidFill>
              </a:rPr>
              <a:t>').click</a:t>
            </a:r>
            <a:r>
              <a:rPr lang="es-ES" sz="2400" dirty="0" smtClean="0">
                <a:solidFill>
                  <a:schemeClr val="accent1"/>
                </a:solidFill>
              </a:rPr>
              <a:t>({ });</a:t>
            </a:r>
          </a:p>
          <a:p>
            <a:r>
              <a:rPr lang="es-ES" sz="2400" dirty="0" smtClean="0"/>
              <a:t>// Mensaje a consola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>
                <a:solidFill>
                  <a:schemeClr val="accent1"/>
                </a:solidFill>
              </a:rPr>
              <a:t>console.log(“”);</a:t>
            </a:r>
            <a:endParaRPr lang="es-ES" sz="2400" dirty="0">
              <a:solidFill>
                <a:schemeClr val="accent1"/>
              </a:solidFill>
            </a:endParaRPr>
          </a:p>
          <a:p>
            <a:r>
              <a:rPr lang="es-ES" sz="2400" dirty="0" smtClean="0"/>
              <a:t>// </a:t>
            </a:r>
            <a:r>
              <a:rPr lang="es-ES" sz="2400" dirty="0" err="1" smtClean="0"/>
              <a:t>forEach</a:t>
            </a:r>
            <a:endParaRPr lang="es-ES" sz="2400" dirty="0" smtClean="0"/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$.</a:t>
            </a:r>
            <a:r>
              <a:rPr lang="en-US" sz="2400" dirty="0" smtClean="0">
                <a:solidFill>
                  <a:schemeClr val="accent1"/>
                </a:solidFill>
              </a:rPr>
              <a:t>each(array, function(index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smtClean="0">
                <a:solidFill>
                  <a:schemeClr val="accent1"/>
                </a:solidFill>
              </a:rPr>
              <a:t>value) </a:t>
            </a:r>
            <a:r>
              <a:rPr lang="en-US" sz="2400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	  </a:t>
            </a:r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alert( </a:t>
            </a:r>
            <a:r>
              <a:rPr lang="en-US" sz="2400" dirty="0">
                <a:solidFill>
                  <a:schemeClr val="accent1"/>
                </a:solidFill>
              </a:rPr>
              <a:t>index + ": " + value 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});</a:t>
            </a:r>
            <a:endParaRPr lang="es-E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MÁS INFORMACIÓN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https://jquery.com</a:t>
            </a:r>
            <a:r>
              <a:rPr lang="es-ES" sz="2400" dirty="0" smtClean="0">
                <a:solidFill>
                  <a:schemeClr val="accent1"/>
                </a:solidFill>
              </a:rPr>
              <a:t>/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816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El DOM da una representación del documento como un grupo de nodos y objetos estructurados que tienen propiedades y métodos. </a:t>
            </a:r>
            <a:endParaRPr lang="es-MX" sz="2400" dirty="0" smtClean="0"/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En </a:t>
            </a:r>
            <a:r>
              <a:rPr lang="es-MX" sz="2400" dirty="0"/>
              <a:t>resumen, es la representación de la página web en la memoria del navegador, a la que podemos acceder a través de JavaScript. 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3520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PREPARACIÓN DEL DOCUMENTO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No es posible interactuar de forma segura con el contenido de una página hasta que el documento no se encuentre preparado para su manipulación. 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 smtClean="0"/>
              <a:t>jQuery</a:t>
            </a:r>
            <a:r>
              <a:rPr lang="es-ES" sz="2400" dirty="0" smtClean="0"/>
              <a:t> </a:t>
            </a:r>
            <a:r>
              <a:rPr lang="es-ES" sz="2400" dirty="0"/>
              <a:t>permite detectar dicho estado a través de la declaración </a:t>
            </a:r>
            <a:r>
              <a:rPr lang="es-ES" sz="2400" b="1" dirty="0">
                <a:solidFill>
                  <a:schemeClr val="accent1"/>
                </a:solidFill>
              </a:rPr>
              <a:t>$(document).ready() </a:t>
            </a:r>
            <a:r>
              <a:rPr lang="es-ES" sz="2400" dirty="0"/>
              <a:t>de forma tal que el bloque se ejecutará sólo una vez que la página este disponible.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8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PREPARACIÓN DEL DOCUMENTO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accent1"/>
                </a:solidFill>
              </a:rPr>
              <a:t>$(</a:t>
            </a:r>
            <a:r>
              <a:rPr lang="es-ES" sz="2400" dirty="0">
                <a:solidFill>
                  <a:schemeClr val="accent1"/>
                </a:solidFill>
              </a:rPr>
              <a:t>document).ready(</a:t>
            </a:r>
            <a:r>
              <a:rPr lang="es-ES" sz="2400" dirty="0" err="1">
                <a:solidFill>
                  <a:schemeClr val="accent1"/>
                </a:solidFill>
              </a:rPr>
              <a:t>function</a:t>
            </a:r>
            <a:r>
              <a:rPr lang="es-ES" sz="2400" dirty="0">
                <a:solidFill>
                  <a:schemeClr val="accent1"/>
                </a:solidFill>
              </a:rPr>
              <a:t>() {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    console.log('el documento está preparado');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1"/>
                </a:solidFill>
              </a:rPr>
              <a:t>});</a:t>
            </a:r>
            <a:endParaRPr lang="es-E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OBJETOS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6079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En base a su </a:t>
            </a:r>
            <a:r>
              <a:rPr lang="es-ES" sz="2400" dirty="0" smtClean="0">
                <a:solidFill>
                  <a:schemeClr val="accent1"/>
                </a:solidFill>
              </a:rPr>
              <a:t>ID UNICO</a:t>
            </a:r>
            <a:r>
              <a:rPr lang="es-ES" sz="2400" dirty="0" smtClean="0"/>
              <a:t>:</a:t>
            </a:r>
          </a:p>
          <a:p>
            <a:pPr marL="457200" lvl="1" indent="0">
              <a:buNone/>
            </a:pPr>
            <a:r>
              <a:rPr lang="es-ES" sz="2400" dirty="0" smtClean="0">
                <a:solidFill>
                  <a:schemeClr val="accent1"/>
                </a:solidFill>
              </a:rPr>
              <a:t>$('#</a:t>
            </a:r>
            <a:r>
              <a:rPr lang="es-ES" sz="2400" dirty="0">
                <a:solidFill>
                  <a:schemeClr val="accent1"/>
                </a:solidFill>
              </a:rPr>
              <a:t>myId');</a:t>
            </a:r>
            <a:endParaRPr lang="es-ES" sz="2400" dirty="0" smtClean="0">
              <a:solidFill>
                <a:schemeClr val="accent1"/>
              </a:solidFill>
            </a:endParaRPr>
          </a:p>
          <a:p>
            <a:endParaRPr lang="es-ES" sz="2400" dirty="0"/>
          </a:p>
          <a:p>
            <a:r>
              <a:rPr lang="es-ES" sz="2400" dirty="0" smtClean="0"/>
              <a:t>En base a su </a:t>
            </a:r>
            <a:r>
              <a:rPr lang="es-ES" sz="2400" dirty="0" smtClean="0">
                <a:solidFill>
                  <a:schemeClr val="accent1"/>
                </a:solidFill>
              </a:rPr>
              <a:t>CLASE</a:t>
            </a:r>
            <a:r>
              <a:rPr lang="es-ES" sz="2400" dirty="0" smtClean="0"/>
              <a:t>:</a:t>
            </a:r>
          </a:p>
          <a:p>
            <a:pPr marL="457200" lvl="1" indent="0">
              <a:buNone/>
            </a:pPr>
            <a:r>
              <a:rPr lang="es-ES" sz="2400" dirty="0" smtClean="0">
                <a:solidFill>
                  <a:schemeClr val="accent1"/>
                </a:solidFill>
              </a:rPr>
              <a:t>$(‘.myClass</a:t>
            </a:r>
            <a:r>
              <a:rPr lang="es-ES" sz="2400" dirty="0">
                <a:solidFill>
                  <a:schemeClr val="accent1"/>
                </a:solidFill>
              </a:rPr>
              <a:t>');</a:t>
            </a:r>
            <a:endParaRPr lang="es-ES" sz="2400" dirty="0" smtClean="0">
              <a:solidFill>
                <a:schemeClr val="accent1"/>
              </a:solidFill>
            </a:endParaRPr>
          </a:p>
          <a:p>
            <a:endParaRPr lang="es-ES" sz="2400" dirty="0"/>
          </a:p>
          <a:p>
            <a:r>
              <a:rPr lang="es-ES" sz="2400" dirty="0" smtClean="0"/>
              <a:t>En base a su </a:t>
            </a:r>
            <a:r>
              <a:rPr lang="es-ES" sz="2400" dirty="0" smtClean="0">
                <a:solidFill>
                  <a:schemeClr val="accent1"/>
                </a:solidFill>
              </a:rPr>
              <a:t>ATRIBUTO</a:t>
            </a:r>
            <a:r>
              <a:rPr lang="es-ES" sz="2400" dirty="0" smtClean="0"/>
              <a:t>:</a:t>
            </a:r>
          </a:p>
          <a:p>
            <a:pPr marL="457200" lvl="1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$('input[</a:t>
            </a:r>
            <a:r>
              <a:rPr lang="es-ES" sz="2400" dirty="0" err="1">
                <a:solidFill>
                  <a:schemeClr val="accent1"/>
                </a:solidFill>
              </a:rPr>
              <a:t>name</a:t>
            </a:r>
            <a:r>
              <a:rPr lang="es-ES" sz="2400" dirty="0">
                <a:solidFill>
                  <a:schemeClr val="accent1"/>
                </a:solidFill>
              </a:rPr>
              <a:t>=</a:t>
            </a:r>
            <a:r>
              <a:rPr lang="es-ES" sz="2400" dirty="0" err="1">
                <a:solidFill>
                  <a:schemeClr val="accent1"/>
                </a:solidFill>
              </a:rPr>
              <a:t>first_name</a:t>
            </a:r>
            <a:r>
              <a:rPr lang="es-ES" sz="2400" dirty="0">
                <a:solidFill>
                  <a:schemeClr val="accent1"/>
                </a:solidFill>
              </a:rPr>
              <a:t>]');</a:t>
            </a:r>
            <a:endParaRPr lang="es-E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PSEUDO SELECCIÓN DE OBJETOS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13199"/>
          </a:xfrm>
        </p:spPr>
        <p:txBody>
          <a:bodyPr>
            <a:normAutofit/>
          </a:bodyPr>
          <a:lstStyle/>
          <a:p>
            <a:r>
              <a:rPr lang="es-ES" sz="2400" dirty="0"/>
              <a:t>// selecciona el primer elemento &lt;a&gt; con la clase </a:t>
            </a:r>
            <a:r>
              <a:rPr lang="es-ES" sz="2400" dirty="0" smtClean="0"/>
              <a:t>'</a:t>
            </a:r>
            <a:r>
              <a:rPr lang="es-ES" sz="2400" dirty="0" err="1" smtClean="0"/>
              <a:t>external</a:t>
            </a:r>
            <a:r>
              <a:rPr lang="es-ES" sz="2400" dirty="0" smtClean="0"/>
              <a:t>‘</a:t>
            </a:r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$('</a:t>
            </a:r>
            <a:r>
              <a:rPr lang="es-ES" sz="2200" dirty="0" err="1" smtClean="0">
                <a:solidFill>
                  <a:schemeClr val="accent1"/>
                </a:solidFill>
              </a:rPr>
              <a:t>a.external:first</a:t>
            </a:r>
            <a:r>
              <a:rPr lang="es-ES" sz="2200" dirty="0" smtClean="0">
                <a:solidFill>
                  <a:schemeClr val="accent1"/>
                </a:solidFill>
              </a:rPr>
              <a:t>');</a:t>
            </a:r>
          </a:p>
          <a:p>
            <a:endParaRPr lang="es-ES" sz="2400" dirty="0"/>
          </a:p>
          <a:p>
            <a:r>
              <a:rPr lang="es-ES" sz="2400" dirty="0"/>
              <a:t>// selecciona todos los divs visibles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</a:t>
            </a:r>
            <a:r>
              <a:rPr lang="es-ES" sz="2200" dirty="0" err="1">
                <a:solidFill>
                  <a:schemeClr val="accent1"/>
                </a:solidFill>
              </a:rPr>
              <a:t>div:visible</a:t>
            </a:r>
            <a:r>
              <a:rPr lang="es-ES" sz="2200" dirty="0" smtClean="0">
                <a:solidFill>
                  <a:schemeClr val="accent1"/>
                </a:solidFill>
              </a:rPr>
              <a:t>');</a:t>
            </a:r>
          </a:p>
          <a:p>
            <a:endParaRPr lang="es-ES" sz="2400" dirty="0"/>
          </a:p>
          <a:p>
            <a:r>
              <a:rPr lang="es-ES" sz="2400" dirty="0"/>
              <a:t>// selecciona todos los divs excepto los tres primeros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</a:t>
            </a:r>
            <a:r>
              <a:rPr lang="es-ES" sz="2200" dirty="0" err="1">
                <a:solidFill>
                  <a:schemeClr val="accent1"/>
                </a:solidFill>
              </a:rPr>
              <a:t>div:gt</a:t>
            </a:r>
            <a:r>
              <a:rPr lang="es-ES" sz="2200" dirty="0">
                <a:solidFill>
                  <a:schemeClr val="accent1"/>
                </a:solidFill>
              </a:rPr>
              <a:t>(2)');</a:t>
            </a:r>
          </a:p>
        </p:txBody>
      </p:sp>
    </p:spTree>
    <p:extLst>
      <p:ext uri="{BB962C8B-B14F-4D97-AF65-F5344CB8AC3E}">
        <p14:creationId xmlns:p14="http://schemas.microsoft.com/office/powerpoint/2010/main" val="39343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VALIDACIÓN DE SELECCIÓN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52387"/>
          </a:xfrm>
        </p:spPr>
        <p:txBody>
          <a:bodyPr>
            <a:normAutofit/>
          </a:bodyPr>
          <a:lstStyle/>
          <a:p>
            <a:r>
              <a:rPr lang="es-ES" sz="2400" dirty="0" smtClean="0"/>
              <a:t>// Comprobar existencia de elemento</a:t>
            </a:r>
          </a:p>
          <a:p>
            <a:pPr marL="457200" lvl="1" indent="0">
              <a:buNone/>
            </a:pPr>
            <a:r>
              <a:rPr lang="es-ES" sz="2200" dirty="0" err="1" smtClean="0">
                <a:solidFill>
                  <a:schemeClr val="accent1"/>
                </a:solidFill>
              </a:rPr>
              <a:t>if</a:t>
            </a:r>
            <a:r>
              <a:rPr lang="es-ES" sz="2200" dirty="0" smtClean="0">
                <a:solidFill>
                  <a:schemeClr val="accent1"/>
                </a:solidFill>
              </a:rPr>
              <a:t> </a:t>
            </a:r>
            <a:r>
              <a:rPr lang="es-ES" sz="2200" dirty="0">
                <a:solidFill>
                  <a:schemeClr val="accent1"/>
                </a:solidFill>
              </a:rPr>
              <a:t>($('</a:t>
            </a:r>
            <a:r>
              <a:rPr lang="es-ES" sz="2200" dirty="0" err="1">
                <a:solidFill>
                  <a:schemeClr val="accent1"/>
                </a:solidFill>
              </a:rPr>
              <a:t>div.foo</a:t>
            </a:r>
            <a:r>
              <a:rPr lang="es-ES" sz="2200" dirty="0">
                <a:solidFill>
                  <a:schemeClr val="accent1"/>
                </a:solidFill>
              </a:rPr>
              <a:t>')) { ... </a:t>
            </a:r>
            <a:r>
              <a:rPr lang="es-ES" sz="2200" dirty="0" smtClean="0">
                <a:solidFill>
                  <a:schemeClr val="accent1"/>
                </a:solidFill>
              </a:rPr>
              <a:t>}</a:t>
            </a:r>
          </a:p>
          <a:p>
            <a:endParaRPr lang="es-ES" sz="2400" dirty="0" smtClean="0"/>
          </a:p>
          <a:p>
            <a:r>
              <a:rPr lang="es-ES" sz="2400" dirty="0" smtClean="0"/>
              <a:t>// Evaluar longitud de elementos</a:t>
            </a:r>
            <a:endParaRPr lang="es-ES" sz="2400" dirty="0"/>
          </a:p>
          <a:p>
            <a:pPr marL="457200" lvl="1" indent="0">
              <a:buNone/>
            </a:pPr>
            <a:r>
              <a:rPr lang="es-ES" sz="2200" dirty="0" err="1">
                <a:solidFill>
                  <a:schemeClr val="accent1"/>
                </a:solidFill>
              </a:rPr>
              <a:t>if</a:t>
            </a:r>
            <a:r>
              <a:rPr lang="es-ES" sz="2200" dirty="0">
                <a:solidFill>
                  <a:schemeClr val="accent1"/>
                </a:solidFill>
              </a:rPr>
              <a:t> ($('</a:t>
            </a:r>
            <a:r>
              <a:rPr lang="es-ES" sz="2200" dirty="0" err="1">
                <a:solidFill>
                  <a:schemeClr val="accent1"/>
                </a:solidFill>
              </a:rPr>
              <a:t>div.foo</a:t>
            </a:r>
            <a:r>
              <a:rPr lang="es-ES" sz="2200" dirty="0">
                <a:solidFill>
                  <a:schemeClr val="accent1"/>
                </a:solidFill>
              </a:rPr>
              <a:t>').</a:t>
            </a:r>
            <a:r>
              <a:rPr lang="es-ES" sz="2200" dirty="0" err="1">
                <a:solidFill>
                  <a:schemeClr val="accent1"/>
                </a:solidFill>
              </a:rPr>
              <a:t>length</a:t>
            </a:r>
            <a:r>
              <a:rPr lang="es-ES" sz="2200" dirty="0">
                <a:solidFill>
                  <a:schemeClr val="accent1"/>
                </a:solidFill>
              </a:rPr>
              <a:t>) { ... </a:t>
            </a:r>
            <a:r>
              <a:rPr lang="es-ES" sz="2200" dirty="0" smtClean="0">
                <a:solidFill>
                  <a:schemeClr val="accent1"/>
                </a:solidFill>
              </a:rPr>
              <a:t>}</a:t>
            </a:r>
          </a:p>
          <a:p>
            <a:endParaRPr lang="es-ES" sz="2400" dirty="0"/>
          </a:p>
          <a:p>
            <a:r>
              <a:rPr lang="es-ES" sz="2400" dirty="0" smtClean="0"/>
              <a:t>// Guardar elementos</a:t>
            </a:r>
          </a:p>
          <a:p>
            <a:pPr marL="457200" lvl="1" indent="0">
              <a:buNone/>
            </a:pPr>
            <a:r>
              <a:rPr lang="es-ES" sz="2200" dirty="0" err="1">
                <a:solidFill>
                  <a:schemeClr val="accent1"/>
                </a:solidFill>
              </a:rPr>
              <a:t>var</a:t>
            </a:r>
            <a:r>
              <a:rPr lang="es-ES" sz="2200" dirty="0">
                <a:solidFill>
                  <a:schemeClr val="accent1"/>
                </a:solidFill>
              </a:rPr>
              <a:t> $divs = $('div');</a:t>
            </a:r>
          </a:p>
        </p:txBody>
      </p:sp>
    </p:spTree>
    <p:extLst>
      <p:ext uri="{BB962C8B-B14F-4D97-AF65-F5344CB8AC3E}">
        <p14:creationId xmlns:p14="http://schemas.microsoft.com/office/powerpoint/2010/main" val="40869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FILTRADO DE SELECCIONES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6262"/>
          </a:xfrm>
        </p:spPr>
        <p:txBody>
          <a:bodyPr>
            <a:normAutofit/>
          </a:bodyPr>
          <a:lstStyle/>
          <a:p>
            <a:r>
              <a:rPr lang="es-ES" sz="2400" dirty="0"/>
              <a:t>// el elemento </a:t>
            </a:r>
            <a:r>
              <a:rPr lang="es-ES" sz="2400" dirty="0" err="1"/>
              <a:t>div.foo</a:t>
            </a:r>
            <a:r>
              <a:rPr lang="es-ES" sz="2400" dirty="0"/>
              <a:t> contiene elementos</a:t>
            </a:r>
            <a:endParaRPr lang="es-ES" sz="2400" dirty="0" smtClean="0"/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$(</a:t>
            </a:r>
            <a:r>
              <a:rPr lang="es-ES" sz="2200" dirty="0">
                <a:solidFill>
                  <a:schemeClr val="accent1"/>
                </a:solidFill>
              </a:rPr>
              <a:t>'</a:t>
            </a:r>
            <a:r>
              <a:rPr lang="es-ES" sz="2200" dirty="0" err="1">
                <a:solidFill>
                  <a:schemeClr val="accent1"/>
                </a:solidFill>
              </a:rPr>
              <a:t>div.foo</a:t>
            </a:r>
            <a:r>
              <a:rPr lang="es-ES" sz="2200" dirty="0">
                <a:solidFill>
                  <a:schemeClr val="accent1"/>
                </a:solidFill>
              </a:rPr>
              <a:t>').has('p'); </a:t>
            </a:r>
            <a:r>
              <a:rPr lang="es-ES" sz="2200" dirty="0" smtClean="0">
                <a:solidFill>
                  <a:schemeClr val="accent1"/>
                </a:solidFill>
              </a:rPr>
              <a:t>&lt;</a:t>
            </a:r>
            <a:r>
              <a:rPr lang="es-ES" sz="2200" dirty="0">
                <a:solidFill>
                  <a:schemeClr val="accent1"/>
                </a:solidFill>
              </a:rPr>
              <a:t>p</a:t>
            </a:r>
            <a:r>
              <a:rPr lang="es-ES" sz="2200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s-ES" sz="2400" dirty="0"/>
              <a:t>// el elemento h1 no </a:t>
            </a:r>
            <a:r>
              <a:rPr lang="es-ES" sz="2400" dirty="0" smtClean="0"/>
              <a:t>posee </a:t>
            </a:r>
            <a:r>
              <a:rPr lang="es-ES" sz="2400" dirty="0"/>
              <a:t>la clase 'bar'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/>
                </a:solidFill>
              </a:rPr>
              <a:t>$('h1').not('.bar');            </a:t>
            </a:r>
          </a:p>
          <a:p>
            <a:r>
              <a:rPr lang="es-ES" sz="2400" dirty="0"/>
              <a:t>// el primer item de una lista desordenada</a:t>
            </a:r>
            <a:endParaRPr lang="es-ES" sz="2400" dirty="0" smtClean="0"/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$(</a:t>
            </a:r>
            <a:r>
              <a:rPr lang="es-ES" sz="2200" dirty="0">
                <a:solidFill>
                  <a:schemeClr val="accent1"/>
                </a:solidFill>
              </a:rPr>
              <a:t>'</a:t>
            </a:r>
            <a:r>
              <a:rPr lang="es-ES" sz="2200" dirty="0" err="1">
                <a:solidFill>
                  <a:schemeClr val="accent1"/>
                </a:solidFill>
              </a:rPr>
              <a:t>ul</a:t>
            </a:r>
            <a:r>
              <a:rPr lang="es-ES" sz="2200" dirty="0">
                <a:solidFill>
                  <a:schemeClr val="accent1"/>
                </a:solidFill>
              </a:rPr>
              <a:t> li').first();             </a:t>
            </a:r>
          </a:p>
          <a:p>
            <a:r>
              <a:rPr lang="es-ES" sz="2400" dirty="0"/>
              <a:t>// el sexto item de una lista </a:t>
            </a:r>
            <a:r>
              <a:rPr lang="es-ES" sz="2400" dirty="0" smtClean="0"/>
              <a:t>desordenada</a:t>
            </a:r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$(</a:t>
            </a:r>
            <a:r>
              <a:rPr lang="es-ES" sz="2200" dirty="0">
                <a:solidFill>
                  <a:schemeClr val="accent1"/>
                </a:solidFill>
              </a:rPr>
              <a:t>'</a:t>
            </a:r>
            <a:r>
              <a:rPr lang="es-ES" sz="2200" dirty="0" err="1">
                <a:solidFill>
                  <a:schemeClr val="accent1"/>
                </a:solidFill>
              </a:rPr>
              <a:t>ul</a:t>
            </a:r>
            <a:r>
              <a:rPr lang="es-ES" sz="2200" dirty="0">
                <a:solidFill>
                  <a:schemeClr val="accent1"/>
                </a:solidFill>
              </a:rPr>
              <a:t> li').</a:t>
            </a:r>
            <a:r>
              <a:rPr lang="es-ES" sz="2200" dirty="0" err="1">
                <a:solidFill>
                  <a:schemeClr val="accent1"/>
                </a:solidFill>
              </a:rPr>
              <a:t>eq</a:t>
            </a:r>
            <a:r>
              <a:rPr lang="es-ES" sz="2200" dirty="0">
                <a:solidFill>
                  <a:schemeClr val="accent1"/>
                </a:solidFill>
              </a:rPr>
              <a:t>(5);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622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ENCADENAMIENTO DE METODOS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9355" y="2396458"/>
            <a:ext cx="11373288" cy="416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$('#</a:t>
            </a:r>
            <a:r>
              <a:rPr lang="es-ES" sz="2400" dirty="0" err="1">
                <a:solidFill>
                  <a:schemeClr val="accent1"/>
                </a:solidFill>
              </a:rPr>
              <a:t>content</a:t>
            </a:r>
            <a:r>
              <a:rPr lang="es-ES" sz="2400" dirty="0">
                <a:solidFill>
                  <a:schemeClr val="accent1"/>
                </a:solidFill>
              </a:rPr>
              <a:t>')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    .</a:t>
            </a:r>
            <a:r>
              <a:rPr lang="es-ES" sz="2400" dirty="0" err="1">
                <a:solidFill>
                  <a:schemeClr val="accent1"/>
                </a:solidFill>
              </a:rPr>
              <a:t>find</a:t>
            </a:r>
            <a:r>
              <a:rPr lang="es-ES" sz="2400" dirty="0">
                <a:solidFill>
                  <a:schemeClr val="accent1"/>
                </a:solidFill>
              </a:rPr>
              <a:t>('h3')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    .</a:t>
            </a:r>
            <a:r>
              <a:rPr lang="es-ES" sz="2400" dirty="0" err="1" smtClean="0">
                <a:solidFill>
                  <a:schemeClr val="accent1"/>
                </a:solidFill>
              </a:rPr>
              <a:t>eq</a:t>
            </a:r>
            <a:r>
              <a:rPr lang="es-ES" sz="2400" dirty="0" smtClean="0">
                <a:solidFill>
                  <a:schemeClr val="accent1"/>
                </a:solidFill>
              </a:rPr>
              <a:t>(2)</a:t>
            </a:r>
            <a:endParaRPr lang="es-E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    </a:t>
            </a:r>
            <a:r>
              <a:rPr lang="es-ES" sz="2400" dirty="0" smtClean="0">
                <a:solidFill>
                  <a:schemeClr val="accent1"/>
                </a:solidFill>
              </a:rPr>
              <a:t>.</a:t>
            </a:r>
            <a:r>
              <a:rPr lang="es-ES" sz="2400" dirty="0" err="1">
                <a:solidFill>
                  <a:schemeClr val="accent1"/>
                </a:solidFill>
              </a:rPr>
              <a:t>html</a:t>
            </a:r>
            <a:r>
              <a:rPr lang="es-ES" sz="2400" dirty="0">
                <a:solidFill>
                  <a:schemeClr val="accent1"/>
                </a:solidFill>
              </a:rPr>
              <a:t>('nuevo texto para el tercer elemento h3')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    .</a:t>
            </a:r>
            <a:r>
              <a:rPr lang="es-ES" sz="2400" dirty="0" err="1">
                <a:solidFill>
                  <a:schemeClr val="accent1"/>
                </a:solidFill>
              </a:rPr>
              <a:t>end</a:t>
            </a:r>
            <a:r>
              <a:rPr lang="es-ES" sz="2400" dirty="0">
                <a:solidFill>
                  <a:schemeClr val="accent1"/>
                </a:solidFill>
              </a:rPr>
              <a:t>() </a:t>
            </a:r>
            <a:r>
              <a:rPr lang="es-ES" sz="2400" dirty="0" smtClean="0"/>
              <a:t>// </a:t>
            </a:r>
            <a:r>
              <a:rPr lang="es-ES" sz="2400" dirty="0"/>
              <a:t>reestablece la selección a todos los elementos h3 en #</a:t>
            </a:r>
            <a:r>
              <a:rPr lang="es-ES" sz="2400" dirty="0" err="1"/>
              <a:t>content</a:t>
            </a:r>
            <a:endParaRPr lang="es-ES" sz="2400" dirty="0"/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    .</a:t>
            </a:r>
            <a:r>
              <a:rPr lang="es-ES" sz="2400" dirty="0" err="1">
                <a:solidFill>
                  <a:schemeClr val="accent1"/>
                </a:solidFill>
              </a:rPr>
              <a:t>eq</a:t>
            </a:r>
            <a:r>
              <a:rPr lang="es-ES" sz="2400" dirty="0">
                <a:solidFill>
                  <a:schemeClr val="accent1"/>
                </a:solidFill>
              </a:rPr>
              <a:t>(0)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    </a:t>
            </a:r>
            <a:r>
              <a:rPr lang="es-ES" sz="2400" dirty="0" smtClean="0">
                <a:solidFill>
                  <a:schemeClr val="accent1"/>
                </a:solidFill>
              </a:rPr>
              <a:t>.</a:t>
            </a:r>
            <a:r>
              <a:rPr lang="es-ES" sz="2400" dirty="0" err="1">
                <a:solidFill>
                  <a:schemeClr val="accent1"/>
                </a:solidFill>
              </a:rPr>
              <a:t>html</a:t>
            </a:r>
            <a:r>
              <a:rPr lang="es-ES" sz="2400" dirty="0">
                <a:solidFill>
                  <a:schemeClr val="accent1"/>
                </a:solidFill>
              </a:rPr>
              <a:t>('nuevo texto para el primer elemento </a:t>
            </a:r>
            <a:r>
              <a:rPr lang="es-ES" sz="2400">
                <a:solidFill>
                  <a:schemeClr val="accent1"/>
                </a:solidFill>
              </a:rPr>
              <a:t>h3</a:t>
            </a:r>
            <a:r>
              <a:rPr lang="es-ES" sz="2400" smtClean="0">
                <a:solidFill>
                  <a:schemeClr val="accent1"/>
                </a:solidFill>
              </a:rPr>
              <a:t>');</a:t>
            </a:r>
            <a:endParaRPr lang="es-E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137</TotalTime>
  <Words>759</Words>
  <Application>Microsoft Office PowerPoint</Application>
  <PresentationFormat>Panorámica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Citable</vt:lpstr>
      <vt:lpstr>MANIPULACIÓN DEL DOM</vt:lpstr>
      <vt:lpstr>CONCEPTO</vt:lpstr>
      <vt:lpstr>PREPARACIÓN DEL DOCUMENTO</vt:lpstr>
      <vt:lpstr>PREPARACIÓN DEL DOCUMENTO</vt:lpstr>
      <vt:lpstr>SELECCIÓN DE OBJETOS</vt:lpstr>
      <vt:lpstr>PSEUDO SELECCIÓN DE OBJETOS</vt:lpstr>
      <vt:lpstr>VALIDACIÓN DE SELECCIÓN</vt:lpstr>
      <vt:lpstr>FILTRADO DE SELECCIONES</vt:lpstr>
      <vt:lpstr>ENCADENAMIENTO DE METODOS</vt:lpstr>
      <vt:lpstr>GETTER Y SETTER</vt:lpstr>
      <vt:lpstr>PROPIEDADES CSS</vt:lpstr>
      <vt:lpstr>ASIGNAR Y RETIRAR CLASES</vt:lpstr>
      <vt:lpstr>DIMENSIONES DE ELEMENTOS</vt:lpstr>
      <vt:lpstr>ATRIBUTOS</vt:lpstr>
      <vt:lpstr>RESUMEN DE GETTERS Y SETTERS</vt:lpstr>
      <vt:lpstr>CREAR, CLONAR, MOVER Y ELIMINAR</vt:lpstr>
      <vt:lpstr>EXTRA - METODOS UTILES</vt:lpstr>
      <vt:lpstr>MÁS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MANIPULACIÓN DEL DOM</dc:title>
  <dc:creator>android13</dc:creator>
  <cp:lastModifiedBy>Victor Galvan</cp:lastModifiedBy>
  <cp:revision>14</cp:revision>
  <dcterms:created xsi:type="dcterms:W3CDTF">2022-06-14T01:49:38Z</dcterms:created>
  <dcterms:modified xsi:type="dcterms:W3CDTF">2022-06-15T00:40:23Z</dcterms:modified>
</cp:coreProperties>
</file>