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73" r:id="rId4"/>
    <p:sldId id="272" r:id="rId5"/>
    <p:sldId id="261" r:id="rId6"/>
    <p:sldId id="260" r:id="rId7"/>
    <p:sldId id="276" r:id="rId8"/>
    <p:sldId id="263" r:id="rId9"/>
    <p:sldId id="270" r:id="rId10"/>
    <p:sldId id="275" r:id="rId11"/>
    <p:sldId id="264" r:id="rId12"/>
    <p:sldId id="265" r:id="rId13"/>
    <p:sldId id="277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September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58998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ES" dirty="0" smtClean="0"/>
              <a:t>Propuesta de desarrollo del </a:t>
            </a:r>
          </a:p>
          <a:p>
            <a:pPr algn="ctr"/>
            <a:r>
              <a:rPr lang="es-ES" dirty="0" smtClean="0"/>
              <a:t>(nombre del sistema o producto)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66705"/>
              </p:ext>
            </p:extLst>
          </p:nvPr>
        </p:nvGraphicFramePr>
        <p:xfrm>
          <a:off x="1524000" y="4436280"/>
          <a:ext cx="6096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Cliente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NOMBRE DEL CLIENTE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Proyecto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NOMBRE DEL PROYECTO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Versión de presupuesto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1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Fecha de presentación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2-Julio-2018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2943225" y="549702"/>
            <a:ext cx="3257550" cy="274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24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1134948" y="1330772"/>
            <a:ext cx="7299368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Oferta económica     Desarrollo y publicación del sitio web</a:t>
            </a:r>
            <a:endParaRPr lang="es-ES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292390" y="6348761"/>
            <a:ext cx="18389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Estos precios no incluyen IVA</a:t>
            </a:r>
            <a:endParaRPr lang="es-ES" sz="105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64097"/>
              </p:ext>
            </p:extLst>
          </p:nvPr>
        </p:nvGraphicFramePr>
        <p:xfrm>
          <a:off x="594236" y="2301654"/>
          <a:ext cx="7789788" cy="2304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970"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smtClean="0">
                          <a:solidFill>
                            <a:srgbClr val="292934"/>
                          </a:solidFill>
                          <a:latin typeface="+mn-lt"/>
                        </a:rPr>
                        <a:t>Desarrollo técnico</a:t>
                      </a:r>
                      <a:endParaRPr lang="es-ES" sz="1200" b="1" dirty="0">
                        <a:solidFill>
                          <a:srgbClr val="292934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D4D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12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D4D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Desarrollo del sistema web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</a:t>
                      </a:r>
                      <a:endParaRPr lang="es-E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866">
                <a:tc>
                  <a:txBody>
                    <a:bodyPr/>
                    <a:lstStyle/>
                    <a:p>
                      <a:pPr lvl="1" algn="l" fontAlgn="b"/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*Timbrado anual para facturación (costo anual del servicio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del proveedor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lvl="1" algn="l" fontAlgn="b"/>
                      <a:endParaRPr lang="es-ES_tradn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1" algn="l" fontAlgn="b"/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*Respondedor automático por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email 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(costo anual del servicio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del proveedor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$3,500.00</a:t>
                      </a:r>
                    </a:p>
                    <a:p>
                      <a:pPr algn="r" fontAlgn="b"/>
                      <a:endParaRPr lang="es-ES" sz="11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r>
                        <a:rPr lang="es-E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$12,000.00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29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*Hosting VPN con certificados de autenticidad 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(costo anual del servicio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del proveedor</a:t>
                      </a:r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 smtClean="0">
                          <a:solidFill>
                            <a:srgbClr val="D2533C"/>
                          </a:solidFill>
                          <a:effectLst/>
                          <a:latin typeface="+mn-lt"/>
                        </a:rPr>
                        <a:t>$15 000.00</a:t>
                      </a:r>
                      <a:endParaRPr lang="es-ES" sz="1100" b="0" i="0" u="none" strike="noStrike" dirty="0">
                        <a:solidFill>
                          <a:srgbClr val="D2533C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4934"/>
              </p:ext>
            </p:extLst>
          </p:nvPr>
        </p:nvGraphicFramePr>
        <p:xfrm>
          <a:off x="594236" y="4796589"/>
          <a:ext cx="7840080" cy="31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36">
                <a:tc>
                  <a:txBody>
                    <a:bodyPr/>
                    <a:lstStyle/>
                    <a:p>
                      <a:pPr lvl="1" algn="l" fontAlgn="b"/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del desarrollo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del proyecto</a:t>
                      </a:r>
                      <a:endParaRPr lang="es-ES_tradn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5622878" y="612858"/>
            <a:ext cx="3096566" cy="523220"/>
          </a:xfrm>
          <a:prstGeom prst="rect">
            <a:avLst/>
          </a:prstGeom>
          <a:noFill/>
          <a:ln>
            <a:solidFill>
              <a:srgbClr val="D2533C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00FF"/>
                </a:solidFill>
              </a:rPr>
              <a:t>Presupuesto proyectado a </a:t>
            </a:r>
            <a:r>
              <a:rPr lang="es-ES" sz="1400" dirty="0" smtClean="0">
                <a:solidFill>
                  <a:srgbClr val="0000FF"/>
                </a:solidFill>
              </a:rPr>
              <a:t>5 </a:t>
            </a:r>
            <a:r>
              <a:rPr lang="es-ES" sz="1400" dirty="0">
                <a:solidFill>
                  <a:srgbClr val="0000FF"/>
                </a:solidFill>
              </a:rPr>
              <a:t>meses de desarrollo con 6 personas</a:t>
            </a:r>
          </a:p>
        </p:txBody>
      </p:sp>
      <p:pic>
        <p:nvPicPr>
          <p:cNvPr id="9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86587" y="495731"/>
            <a:ext cx="1152051" cy="97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2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39888" y="605667"/>
            <a:ext cx="8162616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Mantenimiento anual y evolución en la internet</a:t>
            </a:r>
            <a:endParaRPr lang="es-ES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563539" y="6329984"/>
            <a:ext cx="18389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Estos precios no incluyen IVA</a:t>
            </a:r>
            <a:endParaRPr lang="es-ES" sz="1050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91630" y="1715810"/>
            <a:ext cx="4977410" cy="1109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1200" dirty="0"/>
              <a:t>A lo largo de la vida de </a:t>
            </a:r>
            <a:r>
              <a:rPr lang="es-ES_tradnl" sz="1200" dirty="0" smtClean="0"/>
              <a:t>un software es necesario realizar un mantenimiento del mismo </a:t>
            </a:r>
            <a:r>
              <a:rPr lang="es-ES_tradnl" sz="1200" dirty="0"/>
              <a:t>para que </a:t>
            </a:r>
            <a:r>
              <a:rPr lang="es-ES_tradnl" sz="1200" dirty="0" smtClean="0"/>
              <a:t>este </a:t>
            </a:r>
            <a:r>
              <a:rPr lang="es-ES_tradnl" sz="1200" dirty="0"/>
              <a:t>siga siendo eficaz en su desempeño pese a los cambios y evoluciones de hardware, sistemas operativos o acumulaciones de datos y procesos en parte servidora.</a:t>
            </a:r>
          </a:p>
          <a:p>
            <a:pPr marL="0" indent="0" algn="just">
              <a:buNone/>
            </a:pPr>
            <a:endParaRPr lang="es-ES_tradnl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73197" y="1193508"/>
            <a:ext cx="766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/>
              <a:t>Una </a:t>
            </a:r>
            <a:r>
              <a:rPr lang="es-ES_tradnl" sz="1400" i="1" dirty="0" smtClean="0"/>
              <a:t>sitio web </a:t>
            </a:r>
            <a:r>
              <a:rPr lang="es-ES_tradnl" sz="1400" i="1" dirty="0"/>
              <a:t>es un elemento vivo que opera en un entorno </a:t>
            </a:r>
            <a:r>
              <a:rPr lang="es-ES_tradnl" sz="1400" i="1" dirty="0" smtClean="0"/>
              <a:t>cambiante</a:t>
            </a:r>
            <a:endParaRPr lang="es-ES_tradnl" sz="1400" i="1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22015"/>
              </p:ext>
            </p:extLst>
          </p:nvPr>
        </p:nvGraphicFramePr>
        <p:xfrm>
          <a:off x="409434" y="2820223"/>
          <a:ext cx="5936776" cy="3490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259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Precio de Mantenimiento</a:t>
                      </a:r>
                      <a:r>
                        <a:rPr lang="es-E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anual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E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84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Actualización código fuente (anual opcional o cuando se requiera)</a:t>
                      </a:r>
                      <a:endParaRPr lang="it-IT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$10,000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672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Depuración de base de datos (anual opcional o cuando se requiera)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$10,000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672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Costo anual del Hosting VPN con certificados (indispensable para el funcionamiento y seguridad del sitio)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$15,000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672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Timbrado anual de facturas (indispensable para la facturación electrónica)</a:t>
                      </a:r>
                    </a:p>
                    <a:p>
                      <a:pPr algn="l" fontAlgn="b"/>
                      <a:endParaRPr lang="it-IT" sz="12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it-IT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Respondedor por email automatizado anual (indispensable para la notificación de pagos y adeudos)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$3.500</a:t>
                      </a:r>
                    </a:p>
                    <a:p>
                      <a:pPr algn="r" fontAlgn="b"/>
                      <a:endParaRPr lang="es-E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endParaRPr lang="es-E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$12,000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6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 costos pueden cambiar sin previo aviso, son aproximados ya que dependen directamente de proveedores y son calculados anualmente,. Los ultimos tres conceptos estan incluidos el primer año del desarrollo del proyecto.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7116037" y="3115892"/>
            <a:ext cx="1152051" cy="97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858465" y="757595"/>
            <a:ext cx="3747912" cy="581436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Forma de pago</a:t>
            </a:r>
            <a:endParaRPr lang="es-ES" sz="24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74868"/>
              </p:ext>
            </p:extLst>
          </p:nvPr>
        </p:nvGraphicFramePr>
        <p:xfrm>
          <a:off x="545430" y="1798052"/>
          <a:ext cx="8120896" cy="373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287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1er</a:t>
                      </a:r>
                      <a:r>
                        <a:rPr lang="es-MX" sz="2000" baseline="0" dirty="0" smtClean="0"/>
                        <a:t> pago</a:t>
                      </a:r>
                    </a:p>
                    <a:p>
                      <a:pPr algn="ctr"/>
                      <a:r>
                        <a:rPr lang="es-ES_tradnl" sz="1200" dirty="0" smtClean="0"/>
                        <a:t>Se facturará con el concepto de desarrollo de sitio web sicaescomex.com 1ra etapa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2do</a:t>
                      </a:r>
                      <a:r>
                        <a:rPr lang="es-MX" sz="2000" baseline="0" dirty="0" smtClean="0"/>
                        <a:t> pago</a:t>
                      </a:r>
                    </a:p>
                    <a:p>
                      <a:pPr algn="ctr"/>
                      <a:r>
                        <a:rPr lang="es-ES_tradnl" sz="1200" dirty="0" smtClean="0"/>
                        <a:t>Se facturará con el concepto de desarrollo de sitio web sicaescomex.com 2da etapa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aseline="0" dirty="0" smtClean="0"/>
                        <a:t>3er pago</a:t>
                      </a:r>
                    </a:p>
                    <a:p>
                      <a:pPr algn="ctr"/>
                      <a:r>
                        <a:rPr lang="es-ES_tradnl" sz="1200" dirty="0" smtClean="0"/>
                        <a:t>Se facturará con el concepto de desarrollo de sitio web sicaescomex.com 3ra etapa</a:t>
                      </a:r>
                      <a:endParaRPr lang="es-MX" sz="1200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aseline="0" dirty="0" smtClean="0"/>
                        <a:t>Ultimo pago</a:t>
                      </a:r>
                    </a:p>
                    <a:p>
                      <a:pPr algn="ctr"/>
                      <a:r>
                        <a:rPr lang="es-ES_tradnl" sz="1200" dirty="0" smtClean="0"/>
                        <a:t>Se facturará con el concepto de desarrollo de sitio web sicaescomex.com 4ta etapa</a:t>
                      </a:r>
                      <a:endParaRPr lang="es-MX" sz="1200" dirty="0" smtClean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15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Inicio del proyecto</a:t>
                      </a:r>
                    </a:p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sz="1400" dirty="0" smtClean="0"/>
                        <a:t>(Planeación, adquisición de tecnología</a:t>
                      </a:r>
                      <a:r>
                        <a:rPr lang="es-MX" sz="1400" baseline="0" dirty="0" smtClean="0"/>
                        <a:t>, análisis, diseño y codificación)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 días</a:t>
                      </a:r>
                      <a:r>
                        <a:rPr lang="es-MX" baseline="0" dirty="0" smtClean="0"/>
                        <a:t> naturales después del primer pago</a:t>
                      </a:r>
                    </a:p>
                    <a:p>
                      <a:pPr algn="ctr"/>
                      <a:endParaRPr lang="es-MX" baseline="0" dirty="0" smtClean="0"/>
                    </a:p>
                    <a:p>
                      <a:pPr algn="ctr"/>
                      <a:r>
                        <a:rPr lang="es-MX" sz="1400" baseline="0" dirty="0" smtClean="0"/>
                        <a:t>(desarrollo del software)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 días</a:t>
                      </a:r>
                      <a:r>
                        <a:rPr lang="es-MX" baseline="0" dirty="0" smtClean="0"/>
                        <a:t> naturales después del segundo pago</a:t>
                      </a:r>
                    </a:p>
                    <a:p>
                      <a:pPr algn="ctr"/>
                      <a:endParaRPr lang="es-MX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aseline="0" dirty="0" smtClean="0"/>
                        <a:t>(desarrollo del software)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Al Finalizar el proyecto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  <a:p>
                      <a:pPr algn="ctr"/>
                      <a:r>
                        <a:rPr lang="es-MX" sz="1400" dirty="0" smtClean="0"/>
                        <a:t>(implementación)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2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7030A0"/>
                          </a:solidFill>
                        </a:rPr>
                        <a:t>$</a:t>
                      </a:r>
                      <a:endParaRPr lang="es-MX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7030A0"/>
                          </a:solidFill>
                        </a:rPr>
                        <a:t>$</a:t>
                      </a:r>
                      <a:endParaRPr lang="es-MX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>
                          <a:solidFill>
                            <a:srgbClr val="7030A0"/>
                          </a:solidFill>
                        </a:rPr>
                        <a:t>$</a:t>
                      </a:r>
                      <a:endParaRPr lang="es-MX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7030A0"/>
                          </a:solidFill>
                        </a:rPr>
                        <a:t>$</a:t>
                      </a:r>
                      <a:endParaRPr lang="es-MX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Marcador de contenido 2"/>
          <p:cNvSpPr txBox="1">
            <a:spLocks/>
          </p:cNvSpPr>
          <p:nvPr/>
        </p:nvSpPr>
        <p:spPr>
          <a:xfrm>
            <a:off x="1842447" y="6192253"/>
            <a:ext cx="4977410" cy="418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200" dirty="0" smtClean="0"/>
              <a:t>Los pagos no incluyen IVA.</a:t>
            </a:r>
            <a:endParaRPr lang="es-ES_tradnl" sz="1200" dirty="0"/>
          </a:p>
          <a:p>
            <a:pPr marL="0" indent="0" algn="just">
              <a:buNone/>
            </a:pPr>
            <a:endParaRPr lang="es-ES_tradnl" sz="1200" dirty="0"/>
          </a:p>
        </p:txBody>
      </p:sp>
      <p:pic>
        <p:nvPicPr>
          <p:cNvPr id="8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86587" y="495731"/>
            <a:ext cx="1152051" cy="97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5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 txBox="1">
            <a:spLocks/>
          </p:cNvSpPr>
          <p:nvPr/>
        </p:nvSpPr>
        <p:spPr>
          <a:xfrm>
            <a:off x="1023581" y="1042473"/>
            <a:ext cx="7642746" cy="1259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endParaRPr lang="es-ES_tradnl" sz="1100" dirty="0"/>
          </a:p>
          <a:p>
            <a:pPr marL="0" indent="0" algn="ctr">
              <a:buNone/>
            </a:pPr>
            <a:endParaRPr lang="es-ES_tradnl" sz="1100" dirty="0"/>
          </a:p>
          <a:p>
            <a:pPr marL="0" indent="0" algn="ctr">
              <a:buNone/>
            </a:pPr>
            <a:endParaRPr lang="es-ES_tradnl" sz="1100" dirty="0" smtClean="0"/>
          </a:p>
          <a:p>
            <a:pPr marL="0" indent="0" algn="ctr">
              <a:buNone/>
            </a:pPr>
            <a:endParaRPr lang="es-ES_tradnl" sz="1100" dirty="0"/>
          </a:p>
          <a:p>
            <a:pPr marL="0" indent="0" algn="ctr">
              <a:buNone/>
            </a:pPr>
            <a:endParaRPr lang="es-ES_tradnl" sz="1100" dirty="0" smtClean="0"/>
          </a:p>
          <a:p>
            <a:pPr marL="0" indent="0" algn="ctr">
              <a:buNone/>
            </a:pPr>
            <a:endParaRPr lang="es-ES_tradnl" sz="1100" dirty="0"/>
          </a:p>
          <a:p>
            <a:pPr marL="0" indent="0" algn="ctr">
              <a:buNone/>
            </a:pPr>
            <a:r>
              <a:rPr lang="es-ES_tradnl" sz="1100" dirty="0" smtClean="0"/>
              <a:t>  </a:t>
            </a:r>
            <a:endParaRPr lang="es-ES_tradnl" sz="1100" dirty="0"/>
          </a:p>
          <a:p>
            <a:pPr marL="0" indent="0" algn="ctr">
              <a:buNone/>
            </a:pPr>
            <a:endParaRPr lang="es-ES_tradnl" sz="1100" dirty="0"/>
          </a:p>
          <a:p>
            <a:pPr marL="0" indent="0" algn="ctr">
              <a:buNone/>
            </a:pPr>
            <a:r>
              <a:rPr lang="es-ES_tradnl" sz="1100" dirty="0" smtClean="0"/>
              <a:t> 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02818" y="847729"/>
            <a:ext cx="3747912" cy="581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Términos y condiciones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89397" y="1815856"/>
            <a:ext cx="7916666" cy="4636588"/>
          </a:xfrm>
          <a:prstGeom prst="rect">
            <a:avLst/>
          </a:prstGeom>
        </p:spPr>
        <p:txBody>
          <a:bodyPr vert="horz" lIns="91440" tIns="45720" rIns="91440" bIns="45720" numCol="3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indent="-285750" algn="just">
              <a:buFont typeface="Wingdings" panose="05000000000000000000" pitchFamily="2" charset="2"/>
              <a:buChar char="ü"/>
            </a:pPr>
            <a:r>
              <a:rPr lang="es-ES_tradnl" sz="1400" dirty="0" smtClean="0"/>
              <a:t>La </a:t>
            </a:r>
            <a:r>
              <a:rPr lang="es-ES_tradnl" sz="1400" dirty="0"/>
              <a:t>validez de este presupuesto es de </a:t>
            </a:r>
            <a:r>
              <a:rPr lang="es-ES_tradnl" sz="1400" dirty="0" smtClean="0"/>
              <a:t>30 </a:t>
            </a:r>
            <a:r>
              <a:rPr lang="es-ES_tradnl" sz="1400" dirty="0"/>
              <a:t>días a partir de la fecha de presentación o entrega al cliente.</a:t>
            </a:r>
          </a:p>
          <a:p>
            <a:pPr marL="466725" indent="-285750" algn="just">
              <a:buFont typeface="Wingdings" panose="05000000000000000000" pitchFamily="2" charset="2"/>
              <a:buChar char="ü"/>
            </a:pPr>
            <a:endParaRPr lang="es-ES_tradnl" sz="1400" dirty="0" smtClean="0"/>
          </a:p>
          <a:p>
            <a:pPr marL="466725" indent="-285750" algn="just">
              <a:buFont typeface="Wingdings" panose="05000000000000000000" pitchFamily="2" charset="2"/>
              <a:buChar char="ü"/>
            </a:pPr>
            <a:r>
              <a:rPr lang="es-ES_tradnl" sz="1400" dirty="0" smtClean="0"/>
              <a:t>Los </a:t>
            </a:r>
            <a:r>
              <a:rPr lang="es-ES_tradnl" sz="1400" dirty="0"/>
              <a:t>precios indicados no incluyen IVA.</a:t>
            </a:r>
          </a:p>
          <a:p>
            <a:pPr marL="466725" indent="-285750" algn="just">
              <a:buFont typeface="Wingdings" panose="05000000000000000000" pitchFamily="2" charset="2"/>
              <a:buChar char="ü"/>
            </a:pPr>
            <a:endParaRPr lang="es-ES_tradnl" sz="1400" dirty="0" smtClean="0"/>
          </a:p>
          <a:p>
            <a:pPr marL="466725" indent="-285750" algn="just">
              <a:buFont typeface="Wingdings" panose="05000000000000000000" pitchFamily="2" charset="2"/>
              <a:buChar char="ü"/>
            </a:pPr>
            <a:r>
              <a:rPr lang="es-ES_tradnl" sz="1400" dirty="0" smtClean="0"/>
              <a:t>El </a:t>
            </a:r>
            <a:r>
              <a:rPr lang="es-ES_tradnl" sz="1400" dirty="0"/>
              <a:t>presupuesto no incluye: equipos, </a:t>
            </a:r>
            <a:r>
              <a:rPr lang="es-ES_tradnl" sz="1400" dirty="0" smtClean="0"/>
              <a:t>no-</a:t>
            </a:r>
            <a:r>
              <a:rPr lang="es-ES_tradnl" sz="1400" dirty="0" err="1" smtClean="0"/>
              <a:t>breaks</a:t>
            </a:r>
            <a:r>
              <a:rPr lang="es-ES_tradnl" sz="1400" dirty="0" smtClean="0"/>
              <a:t>, desplazamientos y viáticos de viajes fuera de Mexicali y San Luis R.C.. </a:t>
            </a:r>
          </a:p>
          <a:p>
            <a:pPr marL="466725" indent="-285750" algn="just">
              <a:buFont typeface="Wingdings" panose="05000000000000000000" pitchFamily="2" charset="2"/>
              <a:buChar char="ü"/>
            </a:pPr>
            <a:endParaRPr lang="es-ES_tradnl" sz="1400" dirty="0"/>
          </a:p>
          <a:p>
            <a:pPr marL="466725" indent="-285750" algn="just">
              <a:buFont typeface="Wingdings" panose="05000000000000000000" pitchFamily="2" charset="2"/>
              <a:buChar char="ü"/>
            </a:pPr>
            <a:r>
              <a:rPr lang="es-ES_tradnl" sz="1400" dirty="0" smtClean="0"/>
              <a:t>Esta programada 1 visita semanal de miembros del equipo a sucursal de Escomex, Mexicali.</a:t>
            </a:r>
          </a:p>
          <a:p>
            <a:pPr marL="466725" indent="-285750" algn="just">
              <a:buFont typeface="Wingdings" panose="05000000000000000000" pitchFamily="2" charset="2"/>
              <a:buChar char="ü"/>
            </a:pPr>
            <a:r>
              <a:rPr lang="es-ES_tradnl" sz="1400" dirty="0" smtClean="0"/>
              <a:t>Este </a:t>
            </a:r>
            <a:r>
              <a:rPr lang="es-ES_tradnl" sz="1400" dirty="0"/>
              <a:t>presupuesto no incluye la entrega de código fuente de la </a:t>
            </a:r>
            <a:r>
              <a:rPr lang="es-ES_tradnl" sz="1400" dirty="0" smtClean="0"/>
              <a:t>aplicación, solo </a:t>
            </a:r>
            <a:r>
              <a:rPr lang="es-ES_tradnl" sz="1400" dirty="0"/>
              <a:t>incluye </a:t>
            </a:r>
            <a:r>
              <a:rPr lang="es-ES_tradnl" sz="1400" dirty="0" smtClean="0"/>
              <a:t>el acceso y la administración del sitio a través de un </a:t>
            </a:r>
            <a:r>
              <a:rPr lang="es-ES_tradnl" sz="1400" dirty="0" err="1" smtClean="0"/>
              <a:t>hosting</a:t>
            </a:r>
            <a:r>
              <a:rPr lang="es-ES_tradnl" sz="1400" dirty="0" smtClean="0"/>
              <a:t> y dominio</a:t>
            </a:r>
            <a:endParaRPr lang="es-ES_tradnl" sz="1400" dirty="0"/>
          </a:p>
          <a:p>
            <a:pPr marL="466725" indent="-285750" algn="just">
              <a:buFont typeface="Wingdings" panose="05000000000000000000" pitchFamily="2" charset="2"/>
              <a:buChar char="ü"/>
            </a:pPr>
            <a:endParaRPr lang="es-ES_tradnl" sz="1400" dirty="0" smtClean="0"/>
          </a:p>
          <a:p>
            <a:pPr marL="466725" indent="-285750" algn="just">
              <a:buFont typeface="Wingdings" panose="05000000000000000000" pitchFamily="2" charset="2"/>
              <a:buChar char="ü"/>
            </a:pPr>
            <a:endParaRPr lang="es-ES_tradnl" sz="1400" dirty="0"/>
          </a:p>
          <a:p>
            <a:pPr marL="466725" indent="-285750" algn="just">
              <a:buFont typeface="Wingdings" panose="05000000000000000000" pitchFamily="2" charset="2"/>
              <a:buChar char="ü"/>
            </a:pPr>
            <a:r>
              <a:rPr lang="es-ES_tradnl" sz="1400" dirty="0" smtClean="0"/>
              <a:t>Nuestra </a:t>
            </a:r>
            <a:r>
              <a:rPr lang="es-ES_tradnl" sz="1400" dirty="0"/>
              <a:t>responsabilidad bajo este acuerdo está limitada al precio total del mismo y excluye cualquier daño </a:t>
            </a:r>
            <a:r>
              <a:rPr lang="es-ES_tradnl" sz="1400" dirty="0" smtClean="0"/>
              <a:t>indirecto o modificación del alcance del proyecto después de la etapa de análisis de requerimientos que comprende los 2 primeros meses desde su inicio.</a:t>
            </a:r>
          </a:p>
          <a:p>
            <a:pPr marL="466725" indent="-285750" algn="just">
              <a:buFont typeface="Wingdings" panose="05000000000000000000" pitchFamily="2" charset="2"/>
              <a:buChar char="ü"/>
            </a:pPr>
            <a:r>
              <a:rPr lang="es-ES_tradnl" sz="1400" dirty="0" smtClean="0"/>
              <a:t>Los datos aquí expuestos son de carácter confidencial y solo deberán ser tratados directamente con el Ing. (Administrador del proyecto)</a:t>
            </a:r>
            <a:endParaRPr lang="es-ES_tradnl" sz="1400" dirty="0"/>
          </a:p>
          <a:p>
            <a:pPr marL="466725" indent="-285750" algn="just">
              <a:buFont typeface="Wingdings" panose="05000000000000000000" pitchFamily="2" charset="2"/>
              <a:buChar char="ü"/>
            </a:pPr>
            <a:endParaRPr lang="es-ES_tradnl" sz="1400" dirty="0"/>
          </a:p>
          <a:p>
            <a:pPr algn="just">
              <a:buFont typeface="Wingdings" panose="05000000000000000000" pitchFamily="2" charset="2"/>
              <a:buChar char="ü"/>
            </a:pPr>
            <a:endParaRPr lang="es-ES_tradnl" sz="1400" dirty="0"/>
          </a:p>
        </p:txBody>
      </p:sp>
      <p:pic>
        <p:nvPicPr>
          <p:cNvPr id="7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86587" y="495731"/>
            <a:ext cx="1152051" cy="97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10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846612" y="504621"/>
            <a:ext cx="3747912" cy="581436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/>
              <a:t>Aceptación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propuesta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949571" y="1560902"/>
            <a:ext cx="7076570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Nombre Representante</a:t>
            </a:r>
            <a:r>
              <a:rPr lang="es-ES_tradnl" sz="1600" dirty="0" smtClean="0"/>
              <a:t>:</a:t>
            </a:r>
          </a:p>
          <a:p>
            <a:endParaRPr lang="es-ES_tradnl" sz="1600" dirty="0"/>
          </a:p>
          <a:p>
            <a:r>
              <a:rPr lang="es-ES_tradnl" sz="1600" dirty="0" smtClean="0"/>
              <a:t>Nombre </a:t>
            </a:r>
            <a:r>
              <a:rPr lang="es-ES_tradnl" sz="1600" dirty="0"/>
              <a:t>Empresa</a:t>
            </a:r>
            <a:r>
              <a:rPr lang="es-ES_tradnl" sz="1600" dirty="0" smtClean="0"/>
              <a:t>:</a:t>
            </a:r>
          </a:p>
          <a:p>
            <a:endParaRPr lang="es-ES_tradnl" sz="1600" dirty="0"/>
          </a:p>
          <a:p>
            <a:r>
              <a:rPr lang="es-ES_tradnl" sz="1600" dirty="0" smtClean="0"/>
              <a:t>Dirección:</a:t>
            </a:r>
          </a:p>
          <a:p>
            <a:endParaRPr lang="es-ES_tradnl" sz="1600" dirty="0" smtClean="0"/>
          </a:p>
          <a:p>
            <a:r>
              <a:rPr lang="es-ES_tradnl" sz="1600" dirty="0" smtClean="0"/>
              <a:t>Teléfono:</a:t>
            </a:r>
          </a:p>
          <a:p>
            <a:endParaRPr lang="es-ES_tradnl" sz="1600" dirty="0" smtClean="0"/>
          </a:p>
          <a:p>
            <a:r>
              <a:rPr lang="es-ES_tradnl" sz="1600" dirty="0" smtClean="0"/>
              <a:t>RFC:</a:t>
            </a:r>
          </a:p>
          <a:p>
            <a:endParaRPr lang="es-ES_tradnl" sz="1600" dirty="0" smtClean="0"/>
          </a:p>
          <a:p>
            <a:r>
              <a:rPr lang="es-ES_tradnl" sz="1600" dirty="0" smtClean="0"/>
              <a:t>Fecha </a:t>
            </a:r>
            <a:r>
              <a:rPr lang="es-ES_tradnl" sz="1600" dirty="0"/>
              <a:t>y lugar</a:t>
            </a:r>
            <a:r>
              <a:rPr lang="es-ES_tradnl" sz="1600" dirty="0" smtClean="0"/>
              <a:t>:</a:t>
            </a:r>
          </a:p>
          <a:p>
            <a:endParaRPr lang="es-ES_tradnl" sz="1600" dirty="0" smtClean="0"/>
          </a:p>
          <a:p>
            <a:endParaRPr lang="es-ES_tradnl" sz="1600" dirty="0"/>
          </a:p>
          <a:p>
            <a:endParaRPr lang="es-ES_tradnl" sz="1600" dirty="0" smtClean="0"/>
          </a:p>
          <a:p>
            <a:pPr algn="ctr"/>
            <a:r>
              <a:rPr lang="es-ES_tradnl" sz="1600" dirty="0" smtClean="0"/>
              <a:t>Acepto </a:t>
            </a:r>
            <a:r>
              <a:rPr lang="es-ES_tradnl" sz="1600" dirty="0"/>
              <a:t>Presupuesto (firmar todas las hojas)</a:t>
            </a:r>
          </a:p>
          <a:p>
            <a:r>
              <a:rPr lang="es-ES_tradnl" sz="1600" dirty="0"/>
              <a:t> </a:t>
            </a:r>
          </a:p>
          <a:p>
            <a:r>
              <a:rPr lang="es-ES_tradnl" sz="1600" dirty="0"/>
              <a:t> </a:t>
            </a:r>
            <a:endParaRPr lang="es-ES_tradnl" sz="1600" dirty="0" smtClean="0"/>
          </a:p>
          <a:p>
            <a:endParaRPr lang="es-ES_tradnl" sz="1600" dirty="0" smtClean="0"/>
          </a:p>
          <a:p>
            <a:endParaRPr lang="es-ES_tradnl" sz="1600" dirty="0"/>
          </a:p>
          <a:p>
            <a:pPr algn="ctr"/>
            <a:r>
              <a:rPr lang="es-ES_tradnl" sz="1600" dirty="0"/>
              <a:t>Firma </a:t>
            </a:r>
          </a:p>
        </p:txBody>
      </p:sp>
      <p:pic>
        <p:nvPicPr>
          <p:cNvPr id="5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86587" y="495731"/>
            <a:ext cx="1152051" cy="97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7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83854" y="4294947"/>
            <a:ext cx="5557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Documento confidencial.</a:t>
            </a:r>
          </a:p>
          <a:p>
            <a:pPr algn="ctr"/>
            <a:r>
              <a:rPr lang="es-ES" dirty="0" smtClean="0"/>
              <a:t>Prohibida su difusión sin consentimiento expreso del</a:t>
            </a:r>
          </a:p>
          <a:p>
            <a:pPr algn="ctr"/>
            <a:r>
              <a:rPr lang="es-ES" dirty="0" smtClean="0"/>
              <a:t> </a:t>
            </a:r>
          </a:p>
          <a:p>
            <a:pPr algn="ctr"/>
            <a:r>
              <a:rPr lang="es-ES" i="1" dirty="0" smtClean="0">
                <a:solidFill>
                  <a:srgbClr val="FF0000"/>
                </a:solidFill>
              </a:rPr>
              <a:t>Ing. Nombre del Administrador del proyecto</a:t>
            </a:r>
            <a:endParaRPr lang="es-ES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2934045" y="1216452"/>
            <a:ext cx="3257550" cy="274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0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40049" y="1084576"/>
            <a:ext cx="264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Índice de contenido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10753"/>
              </p:ext>
            </p:extLst>
          </p:nvPr>
        </p:nvGraphicFramePr>
        <p:xfrm>
          <a:off x="2279561" y="1868704"/>
          <a:ext cx="4647676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65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200" noProof="0" dirty="0" smtClean="0"/>
                        <a:t>Arquitectura de la solución</a:t>
                      </a:r>
                      <a:endParaRPr lang="es-ES" sz="1200" noProof="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noProof="0" dirty="0" smtClean="0"/>
                        <a:t>4</a:t>
                      </a:r>
                      <a:endParaRPr lang="es-ES" sz="12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200" noProof="0" dirty="0" smtClean="0"/>
                        <a:t>Cronograma de</a:t>
                      </a:r>
                      <a:r>
                        <a:rPr lang="es-ES" sz="1200" baseline="0" noProof="0" dirty="0" smtClean="0"/>
                        <a:t> desarrollo </a:t>
                      </a:r>
                      <a:r>
                        <a:rPr lang="es-ES" sz="1200" noProof="0" dirty="0" smtClean="0"/>
                        <a:t>del</a:t>
                      </a:r>
                      <a:r>
                        <a:rPr lang="es-ES" sz="1200" baseline="0" noProof="0" dirty="0" smtClean="0"/>
                        <a:t> proyecto</a:t>
                      </a:r>
                      <a:endParaRPr lang="es-ES" sz="1200" noProof="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noProof="0" dirty="0" smtClean="0"/>
                        <a:t>5</a:t>
                      </a:r>
                      <a:endParaRPr lang="es-ES" sz="12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s-ES" sz="1200" noProof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200" noProof="0" dirty="0" smtClean="0"/>
                        <a:t>Objetivos del proyecto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s-ES" sz="1200" noProof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200" noProof="0" dirty="0" smtClean="0"/>
                        <a:t>Estructura del sitio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s-ES" sz="1200" noProof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200" noProof="0" dirty="0" smtClean="0"/>
                        <a:t>Características del sitio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s-ES" sz="1200" noProof="0" dirty="0" smtClean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200" noProof="0" dirty="0" smtClean="0"/>
                    </a:p>
                    <a:p>
                      <a:endParaRPr lang="es-ES" sz="1200" noProof="0" dirty="0" smtClean="0"/>
                    </a:p>
                    <a:p>
                      <a:r>
                        <a:rPr lang="es-ES" sz="1200" noProof="0" dirty="0" smtClean="0"/>
                        <a:t>7</a:t>
                      </a:r>
                    </a:p>
                    <a:p>
                      <a:endParaRPr lang="es-ES" sz="1200" noProof="0" dirty="0" smtClean="0"/>
                    </a:p>
                    <a:p>
                      <a:r>
                        <a:rPr lang="es-ES" sz="1200" noProof="0" dirty="0" smtClean="0"/>
                        <a:t>8</a:t>
                      </a:r>
                    </a:p>
                    <a:p>
                      <a:endParaRPr lang="es-ES" sz="1200" noProof="0" dirty="0" smtClean="0"/>
                    </a:p>
                    <a:p>
                      <a:r>
                        <a:rPr lang="es-ES" sz="1200" noProof="0" dirty="0" smtClean="0"/>
                        <a:t>9</a:t>
                      </a:r>
                    </a:p>
                    <a:p>
                      <a:endParaRPr lang="es-ES" sz="1200" noProof="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200" noProof="0" dirty="0" smtClean="0"/>
                        <a:t>Estilo visual del sitio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s-ES" sz="1200" noProof="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noProof="0" dirty="0" smtClean="0"/>
                        <a:t>10</a:t>
                      </a:r>
                      <a:endParaRPr lang="es-ES" sz="12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200" dirty="0" smtClean="0"/>
                        <a:t>Oferta económica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s-ES" sz="1200" noProof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noProof="0" dirty="0" smtClean="0"/>
                        <a:t>Mantenimiento técnico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s-ES" sz="1200" noProof="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noProof="0" dirty="0" smtClean="0"/>
                        <a:t>11</a:t>
                      </a:r>
                    </a:p>
                    <a:p>
                      <a:endParaRPr lang="es-ES" sz="1200" noProof="0" dirty="0" smtClean="0"/>
                    </a:p>
                    <a:p>
                      <a:r>
                        <a:rPr lang="es-ES" sz="1200" noProof="0" dirty="0" smtClean="0"/>
                        <a:t>12</a:t>
                      </a:r>
                      <a:endParaRPr lang="es-ES" sz="12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noProof="0" dirty="0" smtClean="0"/>
                        <a:t>Forma de pago</a:t>
                      </a:r>
                      <a:endParaRPr lang="es-ES" sz="1200" noProof="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noProof="0" dirty="0" smtClean="0"/>
                        <a:t>13</a:t>
                      </a:r>
                      <a:endParaRPr lang="es-ES" sz="12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noProof="0" dirty="0" smtClean="0"/>
                        <a:t>Condiciones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s-ES" sz="1200" noProof="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noProof="0" dirty="0" smtClean="0"/>
                        <a:t>14</a:t>
                      </a:r>
                      <a:endParaRPr lang="es-ES" sz="12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200" noProof="0" dirty="0" smtClean="0"/>
                        <a:t>Aceptación de la propuesta</a:t>
                      </a:r>
                      <a:endParaRPr lang="es-ES" sz="1200" noProof="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noProof="0" dirty="0" smtClean="0"/>
                        <a:t>15</a:t>
                      </a:r>
                      <a:endParaRPr lang="es-ES" sz="12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2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324195" y="495730"/>
            <a:ext cx="1504605" cy="12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39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00700" y="490656"/>
            <a:ext cx="5168735" cy="581436"/>
          </a:xfrm>
        </p:spPr>
        <p:txBody>
          <a:bodyPr>
            <a:noAutofit/>
          </a:bodyPr>
          <a:lstStyle/>
          <a:p>
            <a:r>
              <a:rPr lang="es-ES" sz="2400" dirty="0" smtClean="0"/>
              <a:t>Arquitectura técnica de la solución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197735" y="1131407"/>
            <a:ext cx="7147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400" dirty="0" smtClean="0"/>
              <a:t>El sitio que se propone está compuesto de una parte servidor (</a:t>
            </a:r>
            <a:r>
              <a:rPr lang="es-ES_tradnl" sz="1400" dirty="0" err="1" smtClean="0"/>
              <a:t>Hosting</a:t>
            </a:r>
            <a:r>
              <a:rPr lang="es-ES_tradnl" sz="1400" dirty="0" smtClean="0"/>
              <a:t>)  y una parte cliente (portal web):</a:t>
            </a:r>
            <a:endParaRPr lang="es-ES_tradnl" sz="14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094704" y="1888499"/>
            <a:ext cx="7370776" cy="2178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100" b="1" dirty="0" smtClean="0"/>
              <a:t>HOSTING</a:t>
            </a:r>
            <a:endParaRPr lang="es-ES_tradnl" sz="1100" b="1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/>
              <a:t>El </a:t>
            </a:r>
            <a:r>
              <a:rPr lang="es-ES_tradnl" sz="1100" dirty="0" err="1" smtClean="0"/>
              <a:t>hosting</a:t>
            </a:r>
            <a:r>
              <a:rPr lang="es-ES_tradnl" sz="1100" dirty="0" smtClean="0"/>
              <a:t> </a:t>
            </a:r>
            <a:r>
              <a:rPr lang="es-ES_tradnl" sz="1100" dirty="0"/>
              <a:t>será el encargado de almacenar toda la información relativa a la aplicación, así como la gestión del </a:t>
            </a:r>
            <a:r>
              <a:rPr lang="es-ES_tradnl" sz="1100" dirty="0" smtClean="0"/>
              <a:t>contenido.</a:t>
            </a:r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 smtClean="0"/>
              <a:t>El </a:t>
            </a:r>
            <a:r>
              <a:rPr lang="es-ES_tradnl" sz="1100" dirty="0" err="1" smtClean="0"/>
              <a:t>hosting</a:t>
            </a:r>
            <a:r>
              <a:rPr lang="es-ES_tradnl" sz="1100" dirty="0" smtClean="0"/>
              <a:t> contará </a:t>
            </a:r>
            <a:r>
              <a:rPr lang="es-ES_tradnl" sz="1100" dirty="0"/>
              <a:t>con una capa de servicios web de sincronización de forma que </a:t>
            </a:r>
            <a:r>
              <a:rPr lang="es-ES_tradnl" sz="1100" dirty="0" smtClean="0"/>
              <a:t>el sitio web actualice </a:t>
            </a:r>
            <a:r>
              <a:rPr lang="es-ES_tradnl" sz="1100" dirty="0"/>
              <a:t>sólo aquellos datos que han </a:t>
            </a:r>
            <a:r>
              <a:rPr lang="es-ES_tradnl" sz="1100" dirty="0" smtClean="0"/>
              <a:t>cambiado desde las diferentes sucursales, </a:t>
            </a:r>
            <a:r>
              <a:rPr lang="es-ES_tradnl" sz="1100" dirty="0"/>
              <a:t>minimizando </a:t>
            </a:r>
            <a:r>
              <a:rPr lang="es-ES_tradnl" sz="1100" dirty="0" smtClean="0"/>
              <a:t>flujo de datos en el </a:t>
            </a:r>
            <a:r>
              <a:rPr lang="es-ES_tradnl" sz="1100" dirty="0"/>
              <a:t>servidor, mejorando la usabilidad de la solución</a:t>
            </a:r>
            <a:r>
              <a:rPr lang="es-ES_tradnl" sz="1100" dirty="0" smtClean="0"/>
              <a:t>.</a:t>
            </a:r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 smtClean="0"/>
              <a:t>El </a:t>
            </a:r>
            <a:r>
              <a:rPr lang="es-ES_tradnl" sz="1100" dirty="0" err="1" smtClean="0"/>
              <a:t>hosting</a:t>
            </a:r>
            <a:r>
              <a:rPr lang="es-ES_tradnl" sz="1100" dirty="0" smtClean="0"/>
              <a:t> será proporcionado por un proveedor externo el cual proporcionará la usabilidad, confiabilidad y seguridad de los datos así como el servicio de </a:t>
            </a:r>
            <a:r>
              <a:rPr lang="es-ES_tradnl" sz="1100" dirty="0" err="1" smtClean="0"/>
              <a:t>alojamineto</a:t>
            </a:r>
            <a:r>
              <a:rPr lang="es-ES_tradnl" sz="1100" dirty="0" smtClean="0"/>
              <a:t> y dominio del sitio. El servidor </a:t>
            </a:r>
            <a:r>
              <a:rPr lang="es-ES_tradnl" sz="1100" dirty="0"/>
              <a:t>web </a:t>
            </a:r>
            <a:r>
              <a:rPr lang="es-ES_tradnl" sz="1100" dirty="0" smtClean="0"/>
              <a:t>dará </a:t>
            </a:r>
            <a:r>
              <a:rPr lang="es-ES_tradnl" sz="1100" dirty="0"/>
              <a:t>acceso publico por http al directorio donde </a:t>
            </a:r>
            <a:r>
              <a:rPr lang="es-ES_tradnl" sz="1100" dirty="0" smtClean="0"/>
              <a:t>se suban las bases de datos del sitio web.</a:t>
            </a:r>
            <a:endParaRPr lang="es-ES_tradnl" sz="1100" dirty="0"/>
          </a:p>
          <a:p>
            <a:pPr marL="0" indent="0" algn="just">
              <a:buNone/>
            </a:pPr>
            <a:endParaRPr lang="es-ES_tradnl" sz="1100" dirty="0" smtClean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97736" y="4267902"/>
            <a:ext cx="7267745" cy="109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100" b="1" dirty="0" smtClean="0"/>
              <a:t>SITIO WEB</a:t>
            </a:r>
            <a:endParaRPr lang="es-ES_tradnl" sz="1100" b="1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/>
              <a:t>Se desarrollarán </a:t>
            </a:r>
            <a:r>
              <a:rPr lang="es-ES_tradnl" sz="1100" dirty="0" smtClean="0"/>
              <a:t>un sitio web con dos funcionalidades: la primera para la administración contable de cajas y cobranza y la segunda para la gestión de calificaciones de alumnos. Ambas estarán ligados en su funcionalidad y enlazados a otros portales de la institución ESCOMEX</a:t>
            </a:r>
            <a:r>
              <a:rPr lang="es-ES_tradnl" sz="1100" b="1" dirty="0" smtClean="0"/>
              <a:t>.  </a:t>
            </a:r>
            <a:endParaRPr lang="es-ES_tradnl" sz="1100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/>
          </a:p>
        </p:txBody>
      </p:sp>
      <p:pic>
        <p:nvPicPr>
          <p:cNvPr id="8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3848445" y="5461719"/>
            <a:ext cx="1504605" cy="12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3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40938" y="434040"/>
            <a:ext cx="8271050" cy="581436"/>
          </a:xfrm>
        </p:spPr>
        <p:txBody>
          <a:bodyPr>
            <a:noAutofit/>
          </a:bodyPr>
          <a:lstStyle/>
          <a:p>
            <a:pPr algn="ctr"/>
            <a:r>
              <a:rPr lang="es-ES" sz="2400" dirty="0" smtClean="0"/>
              <a:t>Cronograma del desarrollo del proyecto sitio web SICA </a:t>
            </a:r>
            <a:br>
              <a:rPr lang="es-ES" sz="2400" dirty="0" smtClean="0"/>
            </a:br>
            <a:r>
              <a:rPr lang="es-ES" sz="2400" dirty="0" smtClean="0"/>
              <a:t>(Sistema de Cobranza Académico)</a:t>
            </a:r>
            <a:endParaRPr lang="es-ES" sz="2400" dirty="0"/>
          </a:p>
        </p:txBody>
      </p:sp>
      <p:pic>
        <p:nvPicPr>
          <p:cNvPr id="6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6903792" y="4019980"/>
            <a:ext cx="1504605" cy="12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7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7796" y="533400"/>
            <a:ext cx="8059003" cy="990600"/>
          </a:xfrm>
        </p:spPr>
        <p:txBody>
          <a:bodyPr>
            <a:normAutofit/>
          </a:bodyPr>
          <a:lstStyle/>
          <a:p>
            <a:pPr algn="ctr"/>
            <a:r>
              <a:rPr lang="es-ES" sz="2400" dirty="0" smtClean="0"/>
              <a:t>Objetivos principales del proyecto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56096"/>
            <a:ext cx="8229600" cy="4620904"/>
          </a:xfrm>
        </p:spPr>
        <p:txBody>
          <a:bodyPr>
            <a:normAutofit/>
          </a:bodyPr>
          <a:lstStyle/>
          <a:p>
            <a:pPr algn="just"/>
            <a:r>
              <a:rPr lang="es-MX" sz="1400" dirty="0" smtClean="0"/>
              <a:t>Sistema Web para el área de cobranza y académica</a:t>
            </a:r>
          </a:p>
          <a:p>
            <a:pPr algn="just"/>
            <a:r>
              <a:rPr lang="es-MX" sz="1400" dirty="0" smtClean="0"/>
              <a:t>Registro de alumnos en la plataforma para control de calificaciones y registros de pagos.</a:t>
            </a:r>
          </a:p>
          <a:p>
            <a:pPr algn="just"/>
            <a:r>
              <a:rPr lang="es-MX" sz="1400" dirty="0" smtClean="0"/>
              <a:t>Recibo de cobros en línea, a través de tiendas OXXO y </a:t>
            </a:r>
            <a:r>
              <a:rPr lang="es-MX" sz="1400" dirty="0" err="1" smtClean="0"/>
              <a:t>Paypal</a:t>
            </a:r>
            <a:r>
              <a:rPr lang="es-MX" sz="1400" dirty="0" smtClean="0"/>
              <a:t> con facturación.</a:t>
            </a:r>
          </a:p>
          <a:p>
            <a:pPr algn="just"/>
            <a:r>
              <a:rPr lang="es-MX" sz="1400" dirty="0" smtClean="0"/>
              <a:t>Notificaciones por cada pago que genere el alumno al momento de descargar el comprobante o factura.</a:t>
            </a:r>
          </a:p>
          <a:p>
            <a:pPr algn="just"/>
            <a:r>
              <a:rPr lang="es-MX" sz="1400" dirty="0" smtClean="0"/>
              <a:t>Sincronización automática con otras instituciones de la misma cadena educativa en tiempo real.</a:t>
            </a:r>
          </a:p>
          <a:p>
            <a:pPr algn="just"/>
            <a:r>
              <a:rPr lang="es-MX" sz="1400" dirty="0" smtClean="0"/>
              <a:t>Notificaciones por adeudos semanalmente.</a:t>
            </a:r>
          </a:p>
          <a:p>
            <a:pPr algn="just"/>
            <a:r>
              <a:rPr lang="es-MX" sz="1400" dirty="0" smtClean="0"/>
              <a:t>Gestión de catalogo de becas que se apliquen de acuerdo a la necesidad del alumno con notificación de adeudos reales</a:t>
            </a:r>
          </a:p>
          <a:p>
            <a:pPr algn="just"/>
            <a:r>
              <a:rPr lang="es-MX" sz="1400" dirty="0" smtClean="0"/>
              <a:t>Facturación en línea</a:t>
            </a:r>
          </a:p>
          <a:p>
            <a:pPr algn="just"/>
            <a:r>
              <a:rPr lang="es-MX" sz="1400" dirty="0" smtClean="0"/>
              <a:t>Generación de reportes por ingresos, alumnos morosos, periodos, etc.</a:t>
            </a:r>
          </a:p>
          <a:p>
            <a:pPr algn="just"/>
            <a:r>
              <a:rPr lang="es-MX" sz="1400" dirty="0" smtClean="0"/>
              <a:t>Consulta de calificaciones</a:t>
            </a:r>
          </a:p>
          <a:p>
            <a:pPr algn="just"/>
            <a:endParaRPr lang="es-MX" sz="1400" dirty="0"/>
          </a:p>
          <a:p>
            <a:pPr algn="ctr"/>
            <a:r>
              <a:rPr lang="es-MX" sz="1100" dirty="0" smtClean="0"/>
              <a:t>Estos objetivos son de carácter general obtenidos en la primera etapa de requerimientos y pueden tener modificaciones que no cambien el alcance del proyecto dentro de los primeros 2 meses desde el inicio del mismo.</a:t>
            </a:r>
          </a:p>
          <a:p>
            <a:pPr algn="just"/>
            <a:endParaRPr lang="es-MX" sz="1400" dirty="0" smtClean="0"/>
          </a:p>
          <a:p>
            <a:pPr algn="just"/>
            <a:endParaRPr lang="es-MX" sz="1400" dirty="0" smtClean="0"/>
          </a:p>
          <a:p>
            <a:pPr algn="just"/>
            <a:endParaRPr lang="es-MX" sz="1400" dirty="0"/>
          </a:p>
        </p:txBody>
      </p:sp>
      <p:pic>
        <p:nvPicPr>
          <p:cNvPr id="5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3904994" y="5589695"/>
            <a:ext cx="1504605" cy="12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2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" y="437882"/>
            <a:ext cx="9010292" cy="6272011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0" y="341942"/>
            <a:ext cx="3364390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Estructura del sitio</a:t>
            </a:r>
            <a:endParaRPr lang="es-ES" sz="2400" dirty="0"/>
          </a:p>
        </p:txBody>
      </p:sp>
      <p:pic>
        <p:nvPicPr>
          <p:cNvPr id="5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7429845" y="4248580"/>
            <a:ext cx="1504605" cy="12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3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701322" y="1745917"/>
            <a:ext cx="2765209" cy="5299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1100" b="1" dirty="0" smtClean="0"/>
              <a:t>Sitio web responsivo el cual podrá utilizarse desde cualquier navegador que tenga acceso a internet</a:t>
            </a:r>
            <a:endParaRPr lang="es-ES_tradnl" sz="1100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 smtClean="0"/>
              <a:t> 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3879271" y="1855099"/>
            <a:ext cx="0" cy="422726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2"/>
          <p:cNvSpPr txBox="1">
            <a:spLocks/>
          </p:cNvSpPr>
          <p:nvPr/>
        </p:nvSpPr>
        <p:spPr>
          <a:xfrm>
            <a:off x="3987801" y="1745917"/>
            <a:ext cx="4398433" cy="4227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1200" b="1" dirty="0" smtClean="0"/>
              <a:t>Navegación y usabilidad</a:t>
            </a:r>
          </a:p>
          <a:p>
            <a:pPr marL="0" indent="0" algn="just">
              <a:buNone/>
            </a:pPr>
            <a:endParaRPr lang="es-ES_tradnl" sz="1200" b="1" dirty="0" smtClean="0"/>
          </a:p>
          <a:p>
            <a:pPr marL="0" indent="0" algn="just">
              <a:buNone/>
            </a:pPr>
            <a:r>
              <a:rPr lang="es-ES_tradnl" sz="1200" dirty="0" smtClean="0"/>
              <a:t>Se propone una navegación muy simple e intuitiva para favorecer que el usuario (cajero, supervisor y alumno) se familiarice con el sitio fácilmente. La navegación propuesta es a través de menús y zonas especificas para cada tipo de usuario el cual tendrá acceso a través de un usuario y clave que le permitirá acceder a la zona del sitio que le corresponda</a:t>
            </a:r>
          </a:p>
          <a:p>
            <a:pPr marL="0" indent="0" algn="just">
              <a:buNone/>
            </a:pPr>
            <a:endParaRPr lang="es-ES_tradnl" sz="1200" b="1" dirty="0"/>
          </a:p>
          <a:p>
            <a:pPr marL="0" indent="0" algn="just">
              <a:buNone/>
            </a:pPr>
            <a:r>
              <a:rPr lang="es-ES_tradnl" sz="1200" b="1" dirty="0" smtClean="0"/>
              <a:t>Objetivo </a:t>
            </a:r>
            <a:endParaRPr lang="es-ES_tradnl" sz="1200" b="1" dirty="0"/>
          </a:p>
          <a:p>
            <a:pPr marL="0" indent="0" algn="just">
              <a:buNone/>
            </a:pPr>
            <a:endParaRPr lang="es-ES_tradnl" sz="1200" dirty="0"/>
          </a:p>
          <a:p>
            <a:pPr marL="0" indent="0" algn="just">
              <a:buNone/>
            </a:pPr>
            <a:r>
              <a:rPr lang="es-ES_tradnl" sz="1200" dirty="0"/>
              <a:t>El objetivo </a:t>
            </a:r>
            <a:r>
              <a:rPr lang="es-ES_tradnl" sz="1200" dirty="0" smtClean="0"/>
              <a:t>del sitio es por un lado ofrecer una plataforma de cobros que permita  una fácil administración de todo lo concerniente a la generación de facturación, cobros, reportes, colegiaturas, becas, adeudos, </a:t>
            </a:r>
            <a:r>
              <a:rPr lang="es-ES_tradnl" sz="1200" dirty="0" err="1" smtClean="0"/>
              <a:t>etc</a:t>
            </a:r>
            <a:r>
              <a:rPr lang="es-ES_tradnl" sz="1200" dirty="0" smtClean="0"/>
              <a:t>,. También dará la facilidad de pagar al alumno a través del mismo portal web. Por otra parte el alumno tendrá la capacidad de verificar sus calificaciones y todo lo concerniente a su historial académico desde cualquier sucursal de </a:t>
            </a:r>
            <a:r>
              <a:rPr lang="es-ES_tradnl" sz="1200" b="1" dirty="0" smtClean="0">
                <a:solidFill>
                  <a:srgbClr val="FF0000"/>
                </a:solidFill>
              </a:rPr>
              <a:t>ESCOMEX </a:t>
            </a:r>
            <a:r>
              <a:rPr lang="es-ES_tradnl" sz="1200" b="1" dirty="0" smtClean="0"/>
              <a:t>así como ligarlos a los distintos sitios con los que cuenta esta institución.</a:t>
            </a:r>
          </a:p>
          <a:p>
            <a:pPr marL="0" indent="0" algn="just">
              <a:buNone/>
            </a:pPr>
            <a:endParaRPr lang="es-ES_tradnl" sz="1200" dirty="0" smtClean="0"/>
          </a:p>
          <a:p>
            <a:pPr marL="0" indent="0" algn="just">
              <a:buNone/>
            </a:pPr>
            <a:endParaRPr lang="es-ES_tradnl" sz="1200" dirty="0"/>
          </a:p>
          <a:p>
            <a:pPr marL="0" indent="0" algn="just">
              <a:buNone/>
            </a:pPr>
            <a:r>
              <a:rPr lang="es-ES_tradnl" sz="1200" dirty="0" smtClean="0"/>
              <a:t>El acceso será a través de un dominio .</a:t>
            </a:r>
            <a:r>
              <a:rPr lang="es-ES_tradnl" sz="1200" dirty="0" err="1" smtClean="0"/>
              <a:t>com</a:t>
            </a:r>
            <a:endParaRPr lang="es-ES_tradnl" sz="1200" dirty="0"/>
          </a:p>
          <a:p>
            <a:pPr marL="0" indent="0" algn="just">
              <a:buNone/>
            </a:pPr>
            <a:endParaRPr lang="es-ES_tradnl" sz="1200" dirty="0" smtClean="0"/>
          </a:p>
          <a:p>
            <a:pPr marL="0" indent="0" algn="just">
              <a:buNone/>
            </a:pPr>
            <a:endParaRPr lang="es-ES_tradnl" sz="1200" dirty="0"/>
          </a:p>
          <a:p>
            <a:pPr marL="0" indent="0" algn="just">
              <a:buNone/>
            </a:pPr>
            <a:endParaRPr lang="es-ES_tradnl" sz="1200" dirty="0" smtClean="0"/>
          </a:p>
          <a:p>
            <a:pPr marL="0" indent="0" algn="just">
              <a:buNone/>
            </a:pPr>
            <a:endParaRPr lang="es-ES_tradnl" sz="1200" dirty="0" smtClean="0"/>
          </a:p>
          <a:p>
            <a:pPr marL="0" indent="0" algn="just">
              <a:buNone/>
            </a:pPr>
            <a:endParaRPr lang="es-ES_tradnl" sz="1200" dirty="0"/>
          </a:p>
          <a:p>
            <a:pPr marL="0" indent="0" algn="just">
              <a:buNone/>
            </a:pPr>
            <a:endParaRPr lang="es-ES_tradnl" sz="1200" dirty="0"/>
          </a:p>
          <a:p>
            <a:pPr marL="0" indent="0" algn="just">
              <a:buNone/>
            </a:pPr>
            <a:r>
              <a:rPr lang="es-ES_tradnl" sz="1200" dirty="0" smtClean="0"/>
              <a:t> 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39889" y="612082"/>
            <a:ext cx="3747912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Características del sitio web</a:t>
            </a:r>
            <a:endParaRPr lang="es-ES" sz="2400" dirty="0"/>
          </a:p>
        </p:txBody>
      </p:sp>
      <p:pic>
        <p:nvPicPr>
          <p:cNvPr id="9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324195" y="5201080"/>
            <a:ext cx="1504605" cy="12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8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/>
          <p:cNvSpPr txBox="1">
            <a:spLocks/>
          </p:cNvSpPr>
          <p:nvPr/>
        </p:nvSpPr>
        <p:spPr>
          <a:xfrm>
            <a:off x="796858" y="4568028"/>
            <a:ext cx="7760288" cy="3074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MX" sz="1100" dirty="0"/>
              <a:t>El diseño flat es una tendencia actual. Hemos podido apreciar su crecimiento a lo largo del 2015 y parece que este año se seguirá popularizando. Es que simplemente posee muchas ventajas que se complementan a la perfección con otras tendencias de diseño. Es un estilo que podemos apreciar no sólo en sitios web, sino también en aplicaciones móviles.</a:t>
            </a:r>
          </a:p>
          <a:p>
            <a:pPr fontAlgn="base"/>
            <a:r>
              <a:rPr lang="es-MX" sz="1100" dirty="0"/>
              <a:t>El diseño flat hace referencia a un estilo de diseño en el cual se eliminan los trazos, sombras y gradientes que dan profundidad y realismo a los elementos. De esta manera, sólo se hace uso de las formas básicas y colores planos.</a:t>
            </a:r>
          </a:p>
          <a:p>
            <a:pPr fontAlgn="base"/>
            <a:r>
              <a:rPr lang="es-MX" sz="1100" dirty="0"/>
              <a:t>El diseño flat se basa en la simplicidad y legibilidad. Al tomar en cuenta esas dos características los diseñadores pueden generar una </a:t>
            </a:r>
            <a:r>
              <a:rPr lang="es-MX" sz="1100" dirty="0" err="1"/>
              <a:t>layout</a:t>
            </a:r>
            <a:r>
              <a:rPr lang="es-MX" sz="1100" dirty="0"/>
              <a:t> y un entorno que sea adecuado para este estilo de diseño</a:t>
            </a:r>
            <a:r>
              <a:rPr lang="es-MX" sz="1100" dirty="0" smtClean="0"/>
              <a:t>.</a:t>
            </a:r>
          </a:p>
          <a:p>
            <a:pPr fontAlgn="base"/>
            <a:endParaRPr lang="es-MX" sz="1100" dirty="0"/>
          </a:p>
          <a:p>
            <a:pPr fontAlgn="base"/>
            <a:r>
              <a:rPr lang="es-MX" sz="1100" dirty="0" smtClean="0"/>
              <a:t>EL ESTILO DEL DISEÑO PUEDE SER MODIFICADO SEGÚN LOS REQUERIMIENTOS DEL CLIENTE</a:t>
            </a:r>
            <a:endParaRPr lang="es-MX" sz="1100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 smtClean="0"/>
              <a:t>  </a:t>
            </a:r>
            <a:endParaRPr lang="es-ES_tradnl" sz="1100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 smtClean="0"/>
              <a:t> </a:t>
            </a:r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2129050" y="546484"/>
            <a:ext cx="4850665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Estilo visual de la aplicación flat</a:t>
            </a:r>
            <a:endParaRPr lang="es-ES" sz="2400" dirty="0"/>
          </a:p>
        </p:txBody>
      </p:sp>
      <p:pic>
        <p:nvPicPr>
          <p:cNvPr id="1028" name="Picture 4" descr="Resultado de imagen para flat desig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7" y="1377117"/>
            <a:ext cx="7800529" cy="27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LOGOTIPO DESARROLLADORES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24112" r="24949" b="38046"/>
          <a:stretch/>
        </p:blipFill>
        <p:spPr bwMode="auto">
          <a:xfrm>
            <a:off x="233817" y="495730"/>
            <a:ext cx="1045600" cy="8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8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916</TotalTime>
  <Words>1404</Words>
  <Application>Microsoft Office PowerPoint</Application>
  <PresentationFormat>Presentación en pantalla (4:3)</PresentationFormat>
  <Paragraphs>218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Claridad</vt:lpstr>
      <vt:lpstr>Presentación de PowerPoint</vt:lpstr>
      <vt:lpstr>Presentación de PowerPoint</vt:lpstr>
      <vt:lpstr>Presentación de PowerPoint</vt:lpstr>
      <vt:lpstr>Arquitectura técnica de la solución</vt:lpstr>
      <vt:lpstr>Cronograma del desarrollo del proyecto sitio web SICA  (Sistema de Cobranza Académico)</vt:lpstr>
      <vt:lpstr>Objetivos principales del proyecto</vt:lpstr>
      <vt:lpstr>Estructura del sitio</vt:lpstr>
      <vt:lpstr>Características del sitio web</vt:lpstr>
      <vt:lpstr>Estilo visual de la aplicación flat</vt:lpstr>
      <vt:lpstr>Oferta económica     Desarrollo y publicación del sitio web</vt:lpstr>
      <vt:lpstr>Mantenimiento anual y evolución en la internet</vt:lpstr>
      <vt:lpstr>Forma de pago</vt:lpstr>
      <vt:lpstr>Presentación de PowerPoint</vt:lpstr>
      <vt:lpstr>Aceptación de propuesta</vt:lpstr>
    </vt:vector>
  </TitlesOfParts>
  <Manager/>
  <Company>Alfonso Martínez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company</dc:title>
  <dc:subject/>
  <dc:creator>Alfonso Martínez</dc:creator>
  <cp:keywords/>
  <dc:description/>
  <cp:lastModifiedBy>Ricardo Soto</cp:lastModifiedBy>
  <cp:revision>85</cp:revision>
  <dcterms:created xsi:type="dcterms:W3CDTF">2015-06-23T15:36:54Z</dcterms:created>
  <dcterms:modified xsi:type="dcterms:W3CDTF">2022-09-13T00:52:48Z</dcterms:modified>
  <cp:category/>
</cp:coreProperties>
</file>