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8" r:id="rId3"/>
    <p:sldId id="259" r:id="rId4"/>
    <p:sldId id="260" r:id="rId5"/>
    <p:sldId id="261" r:id="rId6"/>
    <p:sldId id="271" r:id="rId7"/>
    <p:sldId id="272" r:id="rId8"/>
    <p:sldId id="26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Alvarez" initials="JA" lastIdx="8" clrIdx="0">
    <p:extLst>
      <p:ext uri="{19B8F6BF-5375-455C-9EA6-DF929625EA0E}">
        <p15:presenceInfo xmlns:p15="http://schemas.microsoft.com/office/powerpoint/2012/main" userId="e4f3c2c9f2db42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6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1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7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5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8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7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9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0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1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7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3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"/>
            <a:ext cx="12192000" cy="6854652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77219" y="2662945"/>
            <a:ext cx="9144000" cy="1655762"/>
          </a:xfrm>
        </p:spPr>
        <p:txBody>
          <a:bodyPr/>
          <a:lstStyle/>
          <a:p>
            <a:r>
              <a:rPr lang="es-MX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EVOLUTION</a:t>
            </a:r>
            <a:r>
              <a:rPr lang="es-MX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s-MX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419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89250" y="3830564"/>
            <a:ext cx="7730861" cy="3038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smtClean="0"/>
              <a:t>TI-04</a:t>
            </a:r>
          </a:p>
          <a:p>
            <a:pPr algn="l"/>
            <a:r>
              <a:rPr lang="en-US" i="1" dirty="0" smtClean="0"/>
              <a:t>INTRODUCTION TO THE ENGLISH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GALVAN COVARRUBIAS VICTOR MANUEL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MEZA ALVAREZ JUAN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PARRA SANCHEZ </a:t>
            </a:r>
            <a:r>
              <a:rPr lang="en-US" dirty="0" err="1" smtClean="0"/>
              <a:t>LESTAT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SANCHEZ PADILLA JOSE ROGELIO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VEGA </a:t>
            </a:r>
            <a:r>
              <a:rPr lang="en-US" dirty="0" err="1" smtClean="0"/>
              <a:t>SAUCEDA</a:t>
            </a:r>
            <a:r>
              <a:rPr lang="en-US" dirty="0" smtClean="0"/>
              <a:t> ALAN GUADALUPE</a:t>
            </a:r>
          </a:p>
          <a:p>
            <a:pPr algn="l"/>
            <a:endParaRPr lang="en-U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50" y="363218"/>
            <a:ext cx="2080978" cy="8323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669" y="286199"/>
            <a:ext cx="2652874" cy="6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 err="1" smtClean="0">
                <a:latin typeface="Arial Rounded MT Bold" panose="020F0704030504030204" pitchFamily="34" charset="0"/>
              </a:rPr>
              <a:t>STAR</a:t>
            </a:r>
            <a:r>
              <a:rPr lang="es-MX" dirty="0" smtClean="0">
                <a:latin typeface="Arial Rounded MT Bold" panose="020F0704030504030204" pitchFamily="34" charset="0"/>
              </a:rPr>
              <a:t> </a:t>
            </a:r>
            <a:r>
              <a:rPr lang="es-MX" dirty="0" err="1" smtClean="0">
                <a:latin typeface="Arial Rounded MT Bold" panose="020F0704030504030204" pitchFamily="34" charset="0"/>
              </a:rPr>
              <a:t>PRODUCTS</a:t>
            </a:r>
            <a:r>
              <a:rPr lang="es-MX" dirty="0" smtClean="0">
                <a:latin typeface="Arial Rounded MT Bold" panose="020F0704030504030204" pitchFamily="34" charset="0"/>
              </a:rPr>
              <a:t/>
            </a:r>
            <a:br>
              <a:rPr lang="es-MX" dirty="0" smtClean="0">
                <a:latin typeface="Arial Rounded MT Bold" panose="020F0704030504030204" pitchFamily="34" charset="0"/>
              </a:rPr>
            </a:br>
            <a:r>
              <a:rPr lang="es-MX" sz="28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SUBSCRIPTIONS</a:t>
            </a:r>
            <a:endParaRPr lang="es-419" sz="28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4060056"/>
            <a:ext cx="10515600" cy="209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i="1" dirty="0" err="1" smtClean="0"/>
              <a:t>Launched</a:t>
            </a:r>
            <a:r>
              <a:rPr lang="es-419" i="1" dirty="0" smtClean="0"/>
              <a:t> </a:t>
            </a:r>
            <a:r>
              <a:rPr lang="es-419" i="1" dirty="0"/>
              <a:t>in </a:t>
            </a:r>
            <a:r>
              <a:rPr lang="es-419" i="1" dirty="0" err="1"/>
              <a:t>November</a:t>
            </a:r>
            <a:r>
              <a:rPr lang="es-419" i="1" dirty="0"/>
              <a:t> </a:t>
            </a:r>
            <a:r>
              <a:rPr lang="es-419" i="1" dirty="0" smtClean="0"/>
              <a:t>2014.</a:t>
            </a:r>
          </a:p>
          <a:p>
            <a:r>
              <a:rPr lang="es-MX" i="1" dirty="0" err="1" smtClean="0"/>
              <a:t>Add</a:t>
            </a:r>
            <a:r>
              <a:rPr lang="es-MX" i="1" dirty="0" smtClean="0"/>
              <a:t> free videos.</a:t>
            </a:r>
          </a:p>
          <a:p>
            <a:r>
              <a:rPr lang="es-MX" i="1" dirty="0" smtClean="0"/>
              <a:t>Play </a:t>
            </a:r>
            <a:r>
              <a:rPr lang="es-MX" i="1" dirty="0" err="1" smtClean="0"/>
              <a:t>downloaded</a:t>
            </a:r>
            <a:r>
              <a:rPr lang="es-MX" i="1" dirty="0" smtClean="0"/>
              <a:t> </a:t>
            </a:r>
            <a:r>
              <a:rPr lang="es-MX" i="1" dirty="0"/>
              <a:t>v</a:t>
            </a:r>
            <a:r>
              <a:rPr lang="es-MX" i="1" dirty="0" smtClean="0"/>
              <a:t>ideos </a:t>
            </a:r>
            <a:r>
              <a:rPr lang="es-MX" i="1" dirty="0" err="1" smtClean="0"/>
              <a:t>without</a:t>
            </a:r>
            <a:r>
              <a:rPr lang="es-MX" i="1" dirty="0" smtClean="0"/>
              <a:t> </a:t>
            </a:r>
            <a:r>
              <a:rPr lang="es-MX" i="1" dirty="0" smtClean="0"/>
              <a:t>internet.</a:t>
            </a:r>
          </a:p>
          <a:p>
            <a:r>
              <a:rPr lang="en-US" i="1" dirty="0"/>
              <a:t>$11.99 per month (U.S. price</a:t>
            </a:r>
            <a:r>
              <a:rPr lang="en-US" i="1" dirty="0" smtClean="0"/>
              <a:t>).</a:t>
            </a:r>
            <a:endParaRPr lang="es-419" i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675" y="2001236"/>
            <a:ext cx="4273551" cy="87413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09" y="1416032"/>
            <a:ext cx="42862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39" b="91667" l="6172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60" y="1889126"/>
            <a:ext cx="4191000" cy="23574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2" y="2101058"/>
            <a:ext cx="3812028" cy="186134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188" y="1889126"/>
            <a:ext cx="2106612" cy="2106612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 smtClean="0">
                <a:latin typeface="Arial Rounded MT Bold" panose="020F0704030504030204" pitchFamily="34" charset="0"/>
              </a:rPr>
              <a:t>THE </a:t>
            </a:r>
            <a:r>
              <a:rPr lang="es-MX" dirty="0" err="1" smtClean="0">
                <a:latin typeface="Arial Rounded MT Bold" panose="020F0704030504030204" pitchFamily="34" charset="0"/>
              </a:rPr>
              <a:t>FUTURE</a:t>
            </a:r>
            <a:r>
              <a:rPr lang="es-MX" dirty="0" smtClean="0">
                <a:latin typeface="Arial Rounded MT Bold" panose="020F0704030504030204" pitchFamily="34" charset="0"/>
              </a:rPr>
              <a:t> OF YOUTUBE</a:t>
            </a:r>
            <a:br>
              <a:rPr lang="es-MX" dirty="0" smtClean="0">
                <a:latin typeface="Arial Rounded MT Bold" panose="020F0704030504030204" pitchFamily="34" charset="0"/>
              </a:rPr>
            </a:br>
            <a:r>
              <a:rPr lang="es-MX" sz="28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WHAT</a:t>
            </a: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MX" sz="28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IS</a:t>
            </a: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THE </a:t>
            </a:r>
            <a:r>
              <a:rPr lang="es-MX" sz="28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FUTURE</a:t>
            </a: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OF YOUTUBE?</a:t>
            </a:r>
            <a:endParaRPr lang="es-419" sz="28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134392" y="4159254"/>
            <a:ext cx="3472408" cy="2412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i="1" dirty="0" smtClean="0"/>
              <a:t>“</a:t>
            </a:r>
            <a:r>
              <a:rPr lang="es-MX" i="1" dirty="0" err="1" smtClean="0"/>
              <a:t>Youtube</a:t>
            </a:r>
            <a:r>
              <a:rPr lang="es-MX" i="1" dirty="0" smtClean="0"/>
              <a:t> </a:t>
            </a:r>
            <a:r>
              <a:rPr lang="es-MX" i="1" dirty="0" err="1" smtClean="0"/>
              <a:t>Kids</a:t>
            </a:r>
            <a:r>
              <a:rPr lang="es-MX" i="1" dirty="0" smtClean="0"/>
              <a:t>, the </a:t>
            </a:r>
            <a:r>
              <a:rPr lang="es-MX" i="1" dirty="0" err="1" smtClean="0"/>
              <a:t>risks</a:t>
            </a:r>
            <a:r>
              <a:rPr lang="es-MX" i="1" dirty="0" smtClean="0"/>
              <a:t> of </a:t>
            </a:r>
            <a:r>
              <a:rPr lang="es-MX" i="1" dirty="0" err="1" smtClean="0"/>
              <a:t>of</a:t>
            </a:r>
            <a:r>
              <a:rPr lang="es-MX" i="1" dirty="0" smtClean="0"/>
              <a:t> </a:t>
            </a:r>
            <a:r>
              <a:rPr lang="es-MX" i="1" dirty="0" err="1" smtClean="0"/>
              <a:t>turning</a:t>
            </a:r>
            <a:r>
              <a:rPr lang="es-MX" i="1" dirty="0" smtClean="0"/>
              <a:t> the </a:t>
            </a:r>
            <a:r>
              <a:rPr lang="es-MX" i="1" dirty="0" err="1" smtClean="0"/>
              <a:t>television</a:t>
            </a:r>
            <a:r>
              <a:rPr lang="es-MX" i="1" dirty="0" smtClean="0"/>
              <a:t> </a:t>
            </a:r>
            <a:r>
              <a:rPr lang="es-MX" i="1" dirty="0" err="1" smtClean="0"/>
              <a:t>into</a:t>
            </a:r>
            <a:r>
              <a:rPr lang="es-MX" i="1" dirty="0" smtClean="0"/>
              <a:t> </a:t>
            </a:r>
            <a:r>
              <a:rPr lang="es-MX" i="1" dirty="0" err="1" smtClean="0"/>
              <a:t>an</a:t>
            </a:r>
            <a:r>
              <a:rPr lang="es-MX" i="1" dirty="0" smtClean="0"/>
              <a:t> </a:t>
            </a:r>
            <a:r>
              <a:rPr lang="es-MX" i="1" dirty="0" err="1" smtClean="0"/>
              <a:t>improvissed</a:t>
            </a:r>
            <a:r>
              <a:rPr lang="es-MX" i="1" dirty="0" smtClean="0"/>
              <a:t> </a:t>
            </a:r>
            <a:r>
              <a:rPr lang="es-MX" i="1" dirty="0" err="1" smtClean="0"/>
              <a:t>babysitter</a:t>
            </a:r>
            <a:r>
              <a:rPr lang="es-MX" i="1" dirty="0" smtClean="0"/>
              <a:t>.”</a:t>
            </a:r>
          </a:p>
          <a:p>
            <a:pPr marL="0" indent="0">
              <a:buNone/>
            </a:pPr>
            <a:r>
              <a:rPr lang="es-MX" i="1" dirty="0" smtClean="0"/>
              <a:t>- The New </a:t>
            </a:r>
            <a:r>
              <a:rPr lang="es-MX" i="1" dirty="0" err="1" smtClean="0"/>
              <a:t>Yorker</a:t>
            </a:r>
            <a:endParaRPr lang="es-419" i="1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4513210" y="4246564"/>
            <a:ext cx="3165580" cy="221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i="1" dirty="0" smtClean="0"/>
              <a:t>The copyright </a:t>
            </a:r>
            <a:r>
              <a:rPr lang="es-MX" i="1" dirty="0" err="1" smtClean="0"/>
              <a:t>problems</a:t>
            </a:r>
            <a:r>
              <a:rPr lang="es-MX" i="1" dirty="0" smtClean="0"/>
              <a:t> </a:t>
            </a:r>
            <a:r>
              <a:rPr lang="es-MX" i="1" dirty="0" err="1" smtClean="0"/>
              <a:t>that</a:t>
            </a:r>
            <a:r>
              <a:rPr lang="es-MX" i="1" dirty="0" smtClean="0"/>
              <a:t> </a:t>
            </a:r>
            <a:r>
              <a:rPr lang="es-MX" i="1" dirty="0" err="1" smtClean="0"/>
              <a:t>affect</a:t>
            </a:r>
            <a:r>
              <a:rPr lang="es-MX" i="1" dirty="0" smtClean="0"/>
              <a:t> the </a:t>
            </a:r>
            <a:r>
              <a:rPr lang="es-MX" i="1" dirty="0" err="1" smtClean="0"/>
              <a:t>community</a:t>
            </a:r>
            <a:r>
              <a:rPr lang="es-MX" i="1" dirty="0" smtClean="0"/>
              <a:t> of video </a:t>
            </a:r>
            <a:r>
              <a:rPr lang="es-MX" i="1" dirty="0" err="1" smtClean="0"/>
              <a:t>uploaders</a:t>
            </a:r>
            <a:r>
              <a:rPr lang="es-MX" i="1" dirty="0" smtClean="0"/>
              <a:t>.</a:t>
            </a:r>
            <a:endParaRPr lang="es-419" i="1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8720920" y="4356102"/>
            <a:ext cx="2942040" cy="2216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i="1" dirty="0" smtClean="0"/>
              <a:t>The “</a:t>
            </a:r>
            <a:r>
              <a:rPr lang="es-MX" i="1" dirty="0" err="1" smtClean="0"/>
              <a:t>trends</a:t>
            </a:r>
            <a:r>
              <a:rPr lang="es-MX" i="1" dirty="0" smtClean="0"/>
              <a:t>” of the YouTube </a:t>
            </a:r>
            <a:r>
              <a:rPr lang="es-MX" i="1" dirty="0" err="1" smtClean="0"/>
              <a:t>community</a:t>
            </a:r>
            <a:r>
              <a:rPr lang="es-MX" i="1" dirty="0"/>
              <a:t> </a:t>
            </a:r>
            <a:r>
              <a:rPr lang="es-MX" i="1" dirty="0" err="1" smtClean="0"/>
              <a:t>that</a:t>
            </a:r>
            <a:r>
              <a:rPr lang="es-MX" i="1" dirty="0" smtClean="0"/>
              <a:t> </a:t>
            </a:r>
            <a:r>
              <a:rPr lang="es-MX" i="1" dirty="0" err="1"/>
              <a:t>r</a:t>
            </a:r>
            <a:r>
              <a:rPr lang="es-MX" i="1" dirty="0" err="1" smtClean="0"/>
              <a:t>essembles</a:t>
            </a:r>
            <a:r>
              <a:rPr lang="es-MX" i="1" dirty="0" smtClean="0"/>
              <a:t> the </a:t>
            </a:r>
            <a:r>
              <a:rPr lang="es-MX" i="1" dirty="0" err="1" smtClean="0"/>
              <a:t>content</a:t>
            </a:r>
            <a:r>
              <a:rPr lang="es-MX" i="1" dirty="0" smtClean="0"/>
              <a:t> of a TV </a:t>
            </a:r>
            <a:r>
              <a:rPr lang="es-MX" i="1" dirty="0" err="1" smtClean="0"/>
              <a:t>chain</a:t>
            </a:r>
            <a:r>
              <a:rPr lang="es-MX" i="1" dirty="0" smtClean="0"/>
              <a:t>.</a:t>
            </a:r>
            <a:endParaRPr lang="es-419" i="1" dirty="0"/>
          </a:p>
        </p:txBody>
      </p:sp>
    </p:spTree>
    <p:extLst>
      <p:ext uri="{BB962C8B-B14F-4D97-AF65-F5344CB8AC3E}">
        <p14:creationId xmlns:p14="http://schemas.microsoft.com/office/powerpoint/2010/main" val="30074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3856" y="3003767"/>
            <a:ext cx="8892392" cy="869966"/>
          </a:xfrm>
        </p:spPr>
        <p:txBody>
          <a:bodyPr>
            <a:normAutofit/>
          </a:bodyPr>
          <a:lstStyle/>
          <a:p>
            <a:r>
              <a:rPr lang="es-MX" sz="3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s-MX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s-MX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s-MX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r>
              <a:rPr lang="es-MX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s-419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50" y="363218"/>
            <a:ext cx="2080978" cy="8323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669" y="286199"/>
            <a:ext cx="2652874" cy="6917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87" y="-369065"/>
            <a:ext cx="4329330" cy="2693930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189250" y="4552635"/>
            <a:ext cx="6028669" cy="2072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 smtClean="0"/>
              <a:t>TI-04</a:t>
            </a:r>
          </a:p>
          <a:p>
            <a:pPr algn="l"/>
            <a:r>
              <a:rPr lang="en-US" i="1" dirty="0" smtClean="0"/>
              <a:t>INTRODUCTION TO THE ENGLISH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GALVAN COVARRUBIAS VICTOR MANUEL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MEZA ALVAREZ JUAN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PARRA SANCHEZ </a:t>
            </a:r>
            <a:r>
              <a:rPr lang="en-US" dirty="0" err="1" smtClean="0"/>
              <a:t>LESTAT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SANCHEZ PADILLA JOSE ROGELIO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VEGA </a:t>
            </a:r>
            <a:r>
              <a:rPr lang="en-US" dirty="0" err="1" smtClean="0"/>
              <a:t>SAUCEDA</a:t>
            </a:r>
            <a:r>
              <a:rPr lang="en-US" dirty="0" smtClean="0"/>
              <a:t> ALAN GUADALUPE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42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>
                <a:latin typeface="Arial Rounded MT Bold" panose="020F0704030504030204" pitchFamily="34" charset="0"/>
              </a:rPr>
              <a:t>HISTORY</a:t>
            </a:r>
            <a:r>
              <a:rPr lang="es-MX" dirty="0" smtClean="0">
                <a:latin typeface="Arial Rounded MT Bold" panose="020F0704030504030204" pitchFamily="34" charset="0"/>
              </a:rPr>
              <a:t/>
            </a:r>
            <a:br>
              <a:rPr lang="es-MX" dirty="0" smtClean="0">
                <a:latin typeface="Arial Rounded MT Bold" panose="020F0704030504030204" pitchFamily="34" charset="0"/>
              </a:rPr>
            </a:b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(</a:t>
            </a:r>
            <a:r>
              <a:rPr lang="es-MX" sz="28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FEATURED</a:t>
            </a: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MX" sz="28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EVENTS</a:t>
            </a: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)</a:t>
            </a:r>
            <a:endParaRPr lang="es-419" sz="28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8851900" cy="3457575"/>
          </a:xfrm>
        </p:spPr>
        <p:txBody>
          <a:bodyPr>
            <a:normAutofit/>
          </a:bodyPr>
          <a:lstStyle/>
          <a:p>
            <a:r>
              <a:rPr lang="es-MX" i="1" dirty="0" err="1" smtClean="0"/>
              <a:t>Founded</a:t>
            </a:r>
            <a:r>
              <a:rPr lang="es-MX" i="1" dirty="0" smtClean="0"/>
              <a:t> on </a:t>
            </a:r>
            <a:r>
              <a:rPr lang="es-MX" i="1" dirty="0" err="1" smtClean="0"/>
              <a:t>February</a:t>
            </a:r>
            <a:r>
              <a:rPr lang="es-MX" i="1" dirty="0" smtClean="0"/>
              <a:t> 14th, 2005. </a:t>
            </a:r>
          </a:p>
          <a:p>
            <a:endParaRPr lang="es-MX" i="1" dirty="0" smtClean="0"/>
          </a:p>
          <a:p>
            <a:r>
              <a:rPr lang="es-MX" i="1" dirty="0" err="1" smtClean="0"/>
              <a:t>First</a:t>
            </a:r>
            <a:r>
              <a:rPr lang="es-MX" i="1" dirty="0" smtClean="0"/>
              <a:t> </a:t>
            </a:r>
            <a:r>
              <a:rPr lang="es-MX" i="1" dirty="0" err="1" smtClean="0"/>
              <a:t>uploaded</a:t>
            </a:r>
            <a:r>
              <a:rPr lang="es-MX" i="1" dirty="0" smtClean="0"/>
              <a:t> video: “Me at the zoo”, on </a:t>
            </a:r>
            <a:r>
              <a:rPr lang="es-MX" i="1" dirty="0" err="1" smtClean="0"/>
              <a:t>April</a:t>
            </a:r>
            <a:r>
              <a:rPr lang="es-MX" i="1" dirty="0" smtClean="0"/>
              <a:t> 23th, 2005.</a:t>
            </a:r>
          </a:p>
          <a:p>
            <a:endParaRPr lang="es-MX" i="1" dirty="0" smtClean="0"/>
          </a:p>
          <a:p>
            <a:r>
              <a:rPr lang="es-MX" i="1" dirty="0" smtClean="0"/>
              <a:t>Google </a:t>
            </a:r>
            <a:r>
              <a:rPr lang="es-MX" i="1" dirty="0" err="1" smtClean="0"/>
              <a:t>bought</a:t>
            </a:r>
            <a:r>
              <a:rPr lang="es-MX" i="1" dirty="0" smtClean="0"/>
              <a:t> </a:t>
            </a:r>
            <a:r>
              <a:rPr lang="es-MX" i="1" dirty="0" smtClean="0"/>
              <a:t>the </a:t>
            </a:r>
            <a:r>
              <a:rPr lang="es-MX" i="1" dirty="0" err="1" smtClean="0"/>
              <a:t>company</a:t>
            </a:r>
            <a:r>
              <a:rPr lang="es-MX" i="1" dirty="0" smtClean="0"/>
              <a:t> on </a:t>
            </a:r>
            <a:r>
              <a:rPr lang="es-MX" i="1" dirty="0" err="1" smtClean="0"/>
              <a:t>November</a:t>
            </a:r>
            <a:r>
              <a:rPr lang="es-MX" i="1" dirty="0" smtClean="0"/>
              <a:t> 13th, 2006.</a:t>
            </a:r>
          </a:p>
          <a:p>
            <a:pPr marL="0" indent="0">
              <a:buNone/>
            </a:pPr>
            <a:endParaRPr lang="es-419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470" y="-319059"/>
            <a:ext cx="4329330" cy="269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19" y="2120900"/>
            <a:ext cx="5819561" cy="2725494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 err="1" smtClean="0">
                <a:latin typeface="Arial Rounded MT Bold" panose="020F0704030504030204" pitchFamily="34" charset="0"/>
              </a:rPr>
              <a:t>FOUNDATION</a:t>
            </a:r>
            <a:r>
              <a:rPr lang="es-MX" dirty="0" smtClean="0">
                <a:latin typeface="Arial Rounded MT Bold" panose="020F0704030504030204" pitchFamily="34" charset="0"/>
              </a:rPr>
              <a:t/>
            </a:r>
            <a:br>
              <a:rPr lang="es-MX" dirty="0" smtClean="0">
                <a:latin typeface="Arial Rounded MT Bold" panose="020F0704030504030204" pitchFamily="34" charset="0"/>
              </a:rPr>
            </a:br>
            <a:r>
              <a:rPr lang="es-MX" sz="28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FEBRUARY</a:t>
            </a:r>
            <a:r>
              <a:rPr lang="es-MX" sz="28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14, 2005.</a:t>
            </a:r>
            <a:endParaRPr lang="es-419" sz="28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443269" y="5091940"/>
            <a:ext cx="730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 err="1" smtClean="0"/>
              <a:t>Youtube</a:t>
            </a:r>
            <a:r>
              <a:rPr lang="es-MX" i="1" dirty="0" smtClean="0"/>
              <a:t> </a:t>
            </a:r>
            <a:r>
              <a:rPr lang="es-MX" i="1" dirty="0" err="1" smtClean="0"/>
              <a:t>founders</a:t>
            </a:r>
            <a:r>
              <a:rPr lang="es-MX" i="1" dirty="0" smtClean="0"/>
              <a:t> (</a:t>
            </a:r>
            <a:r>
              <a:rPr lang="es-MX" i="1" dirty="0" err="1" smtClean="0"/>
              <a:t>from</a:t>
            </a:r>
            <a:r>
              <a:rPr lang="es-MX" i="1" dirty="0" smtClean="0"/>
              <a:t> </a:t>
            </a:r>
            <a:r>
              <a:rPr lang="es-MX" i="1" dirty="0" err="1" smtClean="0"/>
              <a:t>right</a:t>
            </a:r>
            <a:r>
              <a:rPr lang="es-MX" i="1" dirty="0" smtClean="0"/>
              <a:t> to </a:t>
            </a:r>
            <a:r>
              <a:rPr lang="es-MX" i="1" dirty="0" err="1" smtClean="0"/>
              <a:t>left</a:t>
            </a:r>
            <a:r>
              <a:rPr lang="es-MX" i="1" dirty="0" smtClean="0"/>
              <a:t>): Chad </a:t>
            </a:r>
            <a:r>
              <a:rPr lang="es-MX" i="1" dirty="0" err="1" smtClean="0"/>
              <a:t>Hurley</a:t>
            </a:r>
            <a:r>
              <a:rPr lang="es-MX" i="1" dirty="0" smtClean="0"/>
              <a:t>, Steve </a:t>
            </a:r>
            <a:r>
              <a:rPr lang="es-MX" i="1" dirty="0" err="1" smtClean="0"/>
              <a:t>Chen</a:t>
            </a:r>
            <a:r>
              <a:rPr lang="es-MX" i="1" dirty="0" smtClean="0"/>
              <a:t>, </a:t>
            </a:r>
            <a:r>
              <a:rPr lang="es-MX" i="1" dirty="0" err="1" smtClean="0"/>
              <a:t>Jawed</a:t>
            </a:r>
            <a:r>
              <a:rPr lang="es-MX" i="1" dirty="0" smtClean="0"/>
              <a:t> Karim.</a:t>
            </a:r>
            <a:endParaRPr lang="es-419" i="1" dirty="0"/>
          </a:p>
        </p:txBody>
      </p:sp>
    </p:spTree>
    <p:extLst>
      <p:ext uri="{BB962C8B-B14F-4D97-AF65-F5344CB8AC3E}">
        <p14:creationId xmlns:p14="http://schemas.microsoft.com/office/powerpoint/2010/main" val="23834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e at the zoo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30650" y="1690688"/>
            <a:ext cx="3422650" cy="2566754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 err="1" smtClean="0">
                <a:latin typeface="Arial Rounded MT Bold" panose="020F0704030504030204" pitchFamily="34" charset="0"/>
              </a:rPr>
              <a:t>FIRST</a:t>
            </a:r>
            <a:r>
              <a:rPr lang="es-MX" dirty="0" smtClean="0">
                <a:latin typeface="Arial Rounded MT Bold" panose="020F0704030504030204" pitchFamily="34" charset="0"/>
              </a:rPr>
              <a:t> </a:t>
            </a:r>
            <a:r>
              <a:rPr lang="es-MX" dirty="0" err="1" smtClean="0">
                <a:latin typeface="Arial Rounded MT Bold" panose="020F0704030504030204" pitchFamily="34" charset="0"/>
              </a:rPr>
              <a:t>UPLOADED</a:t>
            </a:r>
            <a:r>
              <a:rPr lang="es-MX" dirty="0" smtClean="0">
                <a:latin typeface="Arial Rounded MT Bold" panose="020F0704030504030204" pitchFamily="34" charset="0"/>
              </a:rPr>
              <a:t> VIDEO</a:t>
            </a:r>
            <a:br>
              <a:rPr lang="es-MX" dirty="0" smtClean="0">
                <a:latin typeface="Arial Rounded MT Bold" panose="020F0704030504030204" pitchFamily="34" charset="0"/>
              </a:rPr>
            </a:br>
            <a:r>
              <a:rPr lang="es-MX" sz="28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APRIL</a:t>
            </a: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23, 2005.</a:t>
            </a:r>
            <a:endParaRPr lang="es-419" sz="28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4631124"/>
            <a:ext cx="1051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Transcript</a:t>
            </a:r>
            <a:r>
              <a:rPr kumimoji="0" lang="es-419" altLang="es-419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es-419" altLang="es-419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419" altLang="es-419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video: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so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in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uh,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elephants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cool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thing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guys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really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really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really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um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trunks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that's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that's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cool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that's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pretty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s-419" altLang="es-419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say</a:t>
            </a:r>
            <a:r>
              <a:rPr kumimoji="0" lang="es-419" altLang="es-419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“</a:t>
            </a:r>
          </a:p>
        </p:txBody>
      </p:sp>
    </p:spTree>
    <p:extLst>
      <p:ext uri="{BB962C8B-B14F-4D97-AF65-F5344CB8AC3E}">
        <p14:creationId xmlns:p14="http://schemas.microsoft.com/office/powerpoint/2010/main" val="341892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9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Purchased by Google for US$1.65 billion in stock, which was completed on November 13.</a:t>
            </a:r>
          </a:p>
          <a:p>
            <a:endParaRPr lang="es-419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 err="1" smtClean="0">
                <a:latin typeface="Arial Rounded MT Bold" panose="020F0704030504030204" pitchFamily="34" charset="0"/>
              </a:rPr>
              <a:t>PURCHASED</a:t>
            </a:r>
            <a:r>
              <a:rPr lang="es-MX" dirty="0" smtClean="0">
                <a:latin typeface="Arial Rounded MT Bold" panose="020F0704030504030204" pitchFamily="34" charset="0"/>
              </a:rPr>
              <a:t> </a:t>
            </a:r>
            <a:r>
              <a:rPr lang="es-MX" dirty="0" err="1" smtClean="0">
                <a:latin typeface="Arial Rounded MT Bold" panose="020F0704030504030204" pitchFamily="34" charset="0"/>
              </a:rPr>
              <a:t>BY</a:t>
            </a:r>
            <a:r>
              <a:rPr lang="es-MX" dirty="0" smtClean="0">
                <a:latin typeface="Arial Rounded MT Bold" panose="020F0704030504030204" pitchFamily="34" charset="0"/>
              </a:rPr>
              <a:t> GOOGLE</a:t>
            </a:r>
            <a:br>
              <a:rPr lang="es-MX" dirty="0" smtClean="0">
                <a:latin typeface="Arial Rounded MT Bold" panose="020F0704030504030204" pitchFamily="34" charset="0"/>
              </a:rPr>
            </a:br>
            <a:r>
              <a:rPr lang="es-MX" sz="28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OCTOBER</a:t>
            </a: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9, 2006.</a:t>
            </a:r>
            <a:endParaRPr lang="es-419" sz="28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847181"/>
            <a:ext cx="5984162" cy="188356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119" y="4915693"/>
            <a:ext cx="7589538" cy="163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dirty="0" smtClean="0">
                <a:latin typeface="Arial Rounded MT Bold" panose="020F0704030504030204" pitchFamily="34" charset="0"/>
              </a:rPr>
              <a:t>SOCIAL </a:t>
            </a:r>
            <a:r>
              <a:rPr lang="es-MX" dirty="0" err="1" smtClean="0">
                <a:latin typeface="Arial Rounded MT Bold" panose="020F0704030504030204" pitchFamily="34" charset="0"/>
              </a:rPr>
              <a:t>IMPACT</a:t>
            </a:r>
            <a:r>
              <a:rPr lang="es-MX" dirty="0" smtClean="0">
                <a:latin typeface="Arial Rounded MT Bold" panose="020F0704030504030204" pitchFamily="34" charset="0"/>
              </a:rPr>
              <a:t> OF YOUTUBE</a:t>
            </a:r>
            <a:br>
              <a:rPr lang="es-MX" dirty="0" smtClean="0">
                <a:latin typeface="Arial Rounded MT Bold" panose="020F0704030504030204" pitchFamily="34" charset="0"/>
              </a:rPr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PROLIFERATION OF KNOWLEDGE</a:t>
            </a:r>
            <a:endParaRPr lang="es-419" sz="31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1690688"/>
            <a:ext cx="4240608" cy="2827073"/>
          </a:xfr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>
            <a:off x="838200" y="4916271"/>
            <a:ext cx="10515600" cy="150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The Colombian </a:t>
            </a:r>
            <a:r>
              <a:rPr lang="en-US" i="1" dirty="0" err="1" smtClean="0"/>
              <a:t>Youtuber</a:t>
            </a:r>
            <a:r>
              <a:rPr lang="en-US" i="1" dirty="0" smtClean="0"/>
              <a:t> “Julio </a:t>
            </a:r>
            <a:r>
              <a:rPr lang="en-US" i="1" dirty="0" err="1" smtClean="0"/>
              <a:t>Profe</a:t>
            </a:r>
            <a:r>
              <a:rPr lang="en-US" i="1" dirty="0" smtClean="0"/>
              <a:t>” who uses the platform to teach math.</a:t>
            </a:r>
            <a:endParaRPr lang="es-419" i="1" dirty="0"/>
          </a:p>
        </p:txBody>
      </p:sp>
    </p:spTree>
    <p:extLst>
      <p:ext uri="{BB962C8B-B14F-4D97-AF65-F5344CB8AC3E}">
        <p14:creationId xmlns:p14="http://schemas.microsoft.com/office/powerpoint/2010/main" val="33666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916271"/>
            <a:ext cx="10515600" cy="1503363"/>
          </a:xfrm>
        </p:spPr>
        <p:txBody>
          <a:bodyPr>
            <a:normAutofit/>
          </a:bodyPr>
          <a:lstStyle/>
          <a:p>
            <a:r>
              <a:rPr lang="en-US" i="1" dirty="0" smtClean="0"/>
              <a:t>The YouTubers Mr. </a:t>
            </a:r>
            <a:r>
              <a:rPr lang="en-US" i="1" dirty="0" smtClean="0"/>
              <a:t>Beast who uses his influence to help the environment. </a:t>
            </a:r>
            <a:endParaRPr lang="es-419" i="1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latin typeface="Arial Rounded MT Bold" panose="020F0704030504030204" pitchFamily="34" charset="0"/>
              </a:rPr>
              <a:t>SOCIAL </a:t>
            </a:r>
            <a:r>
              <a:rPr lang="es-MX" dirty="0" err="1" smtClean="0">
                <a:latin typeface="Arial Rounded MT Bold" panose="020F0704030504030204" pitchFamily="34" charset="0"/>
              </a:rPr>
              <a:t>IMPACT</a:t>
            </a:r>
            <a:r>
              <a:rPr lang="es-MX" dirty="0" smtClean="0">
                <a:latin typeface="Arial Rounded MT Bold" panose="020F0704030504030204" pitchFamily="34" charset="0"/>
              </a:rPr>
              <a:t> OF YOUTUBE</a:t>
            </a:r>
            <a:br>
              <a:rPr lang="es-MX" dirty="0" smtClean="0">
                <a:latin typeface="Arial Rounded MT Bold" panose="020F0704030504030204" pitchFamily="34" charset="0"/>
              </a:rPr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YOUTUBE 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AS A WAY TO GENERATE A POSITIVE CHANGE  </a:t>
            </a:r>
            <a:endParaRPr lang="es-419" sz="31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8799" r="51344" b="8217"/>
          <a:stretch/>
        </p:blipFill>
        <p:spPr>
          <a:xfrm>
            <a:off x="2133601" y="2173179"/>
            <a:ext cx="3962399" cy="2260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5109"/>
          <a:stretch/>
        </p:blipFill>
        <p:spPr>
          <a:xfrm>
            <a:off x="6416879" y="2164502"/>
            <a:ext cx="2854121" cy="226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 err="1" smtClean="0">
                <a:latin typeface="Arial Rounded MT Bold" panose="020F0704030504030204" pitchFamily="34" charset="0"/>
              </a:rPr>
              <a:t>EVOLUTION</a:t>
            </a:r>
            <a:r>
              <a:rPr lang="es-MX" dirty="0" smtClean="0">
                <a:latin typeface="Arial Rounded MT Bold" panose="020F0704030504030204" pitchFamily="34" charset="0"/>
              </a:rPr>
              <a:t/>
            </a:r>
            <a:br>
              <a:rPr lang="es-MX" dirty="0" smtClean="0">
                <a:latin typeface="Arial Rounded MT Bold" panose="020F0704030504030204" pitchFamily="34" charset="0"/>
              </a:rPr>
            </a:b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JUNE 29, </a:t>
            </a: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2005 - </a:t>
            </a:r>
            <a:r>
              <a:rPr lang="es-MX" sz="28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NOW</a:t>
            </a:r>
            <a:endParaRPr lang="es-419" sz="28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1222"/>
            <a:ext cx="4849502" cy="27289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690688"/>
            <a:ext cx="4851400" cy="2729979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38200" y="4916271"/>
            <a:ext cx="10515600" cy="1503363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Comparation</a:t>
            </a:r>
            <a:r>
              <a:rPr lang="en-US" i="1" dirty="0" smtClean="0"/>
              <a:t> of the YouTube main page since </a:t>
            </a:r>
            <a:r>
              <a:rPr lang="en-US" i="1" dirty="0" smtClean="0"/>
              <a:t>it was launched and today.</a:t>
            </a:r>
            <a:endParaRPr lang="es-419" i="1" dirty="0"/>
          </a:p>
        </p:txBody>
      </p:sp>
    </p:spTree>
    <p:extLst>
      <p:ext uri="{BB962C8B-B14F-4D97-AF65-F5344CB8AC3E}">
        <p14:creationId xmlns:p14="http://schemas.microsoft.com/office/powerpoint/2010/main" val="40493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 err="1" smtClean="0">
                <a:latin typeface="Arial Rounded MT Bold" panose="020F0704030504030204" pitchFamily="34" charset="0"/>
              </a:rPr>
              <a:t>STAR</a:t>
            </a:r>
            <a:r>
              <a:rPr lang="es-MX" dirty="0" smtClean="0">
                <a:latin typeface="Arial Rounded MT Bold" panose="020F0704030504030204" pitchFamily="34" charset="0"/>
              </a:rPr>
              <a:t> </a:t>
            </a:r>
            <a:r>
              <a:rPr lang="es-MX" dirty="0" err="1" smtClean="0">
                <a:latin typeface="Arial Rounded MT Bold" panose="020F0704030504030204" pitchFamily="34" charset="0"/>
              </a:rPr>
              <a:t>PRODUCTS</a:t>
            </a:r>
            <a:r>
              <a:rPr lang="es-MX" dirty="0" smtClean="0">
                <a:latin typeface="Arial Rounded MT Bold" panose="020F0704030504030204" pitchFamily="34" charset="0"/>
              </a:rPr>
              <a:t/>
            </a:r>
            <a:br>
              <a:rPr lang="es-MX" dirty="0" smtClean="0">
                <a:latin typeface="Arial Rounded MT Bold" panose="020F0704030504030204" pitchFamily="34" charset="0"/>
              </a:rPr>
            </a:br>
            <a:r>
              <a:rPr lang="es-MX" sz="2800" dirty="0" err="1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CHANNELS</a:t>
            </a:r>
            <a:endParaRPr lang="es-419" sz="28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06" y="2838859"/>
            <a:ext cx="1876425" cy="18764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362" y="2838859"/>
            <a:ext cx="1876425" cy="187642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031" y="2832509"/>
            <a:ext cx="1882775" cy="1882775"/>
          </a:xfrm>
          <a:prstGeom prst="rect">
            <a:avLst/>
          </a:prstGeom>
        </p:spPr>
      </p:pic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641803" y="1963893"/>
            <a:ext cx="1730233" cy="451864"/>
          </a:xfrm>
        </p:spPr>
        <p:txBody>
          <a:bodyPr>
            <a:normAutofit lnSpcReduction="10000"/>
          </a:bodyPr>
          <a:lstStyle/>
          <a:p>
            <a:r>
              <a:rPr lang="es-MX" i="1" dirty="0" err="1" smtClean="0"/>
              <a:t>Gaming</a:t>
            </a:r>
            <a:endParaRPr lang="es-419" i="1" dirty="0"/>
          </a:p>
        </p:txBody>
      </p:sp>
      <p:sp>
        <p:nvSpPr>
          <p:cNvPr id="18" name="Marcador de contenido 2"/>
          <p:cNvSpPr txBox="1">
            <a:spLocks/>
          </p:cNvSpPr>
          <p:nvPr/>
        </p:nvSpPr>
        <p:spPr>
          <a:xfrm>
            <a:off x="4769303" y="1970398"/>
            <a:ext cx="1730233" cy="4518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i="1" dirty="0" err="1" smtClean="0"/>
              <a:t>Cooking</a:t>
            </a:r>
            <a:endParaRPr lang="es-419" i="1" dirty="0"/>
          </a:p>
        </p:txBody>
      </p:sp>
      <p:sp>
        <p:nvSpPr>
          <p:cNvPr id="19" name="Marcador de contenido 2"/>
          <p:cNvSpPr txBox="1">
            <a:spLocks/>
          </p:cNvSpPr>
          <p:nvPr/>
        </p:nvSpPr>
        <p:spPr>
          <a:xfrm>
            <a:off x="8735459" y="1963893"/>
            <a:ext cx="1730233" cy="4518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i="1" dirty="0" err="1" smtClean="0"/>
              <a:t>Lifestyle</a:t>
            </a:r>
            <a:endParaRPr lang="es-419" i="1" dirty="0"/>
          </a:p>
        </p:txBody>
      </p:sp>
      <p:sp>
        <p:nvSpPr>
          <p:cNvPr id="20" name="Marcador de contenido 2"/>
          <p:cNvSpPr txBox="1">
            <a:spLocks/>
          </p:cNvSpPr>
          <p:nvPr/>
        </p:nvSpPr>
        <p:spPr>
          <a:xfrm>
            <a:off x="568706" y="5138386"/>
            <a:ext cx="3187700" cy="4518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i="1" dirty="0" err="1" smtClean="0"/>
              <a:t>Pewdipie</a:t>
            </a:r>
            <a:endParaRPr lang="es-419" i="1" dirty="0"/>
          </a:p>
        </p:txBody>
      </p:sp>
      <p:sp>
        <p:nvSpPr>
          <p:cNvPr id="21" name="Marcador de contenido 2"/>
          <p:cNvSpPr txBox="1">
            <a:spLocks/>
          </p:cNvSpPr>
          <p:nvPr/>
        </p:nvSpPr>
        <p:spPr>
          <a:xfrm>
            <a:off x="4611361" y="5057545"/>
            <a:ext cx="3187700" cy="613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i="1" dirty="0" err="1" smtClean="0"/>
              <a:t>Tasty</a:t>
            </a:r>
            <a:endParaRPr lang="es-419" i="1" dirty="0"/>
          </a:p>
        </p:txBody>
      </p:sp>
      <p:sp>
        <p:nvSpPr>
          <p:cNvPr id="22" name="Marcador de contenido 2"/>
          <p:cNvSpPr txBox="1">
            <a:spLocks/>
          </p:cNvSpPr>
          <p:nvPr/>
        </p:nvSpPr>
        <p:spPr>
          <a:xfrm>
            <a:off x="8166100" y="5114568"/>
            <a:ext cx="3187700" cy="613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i="1" dirty="0" err="1" smtClean="0"/>
              <a:t>LuisitoComunica</a:t>
            </a:r>
            <a:endParaRPr lang="es-419" i="1" dirty="0"/>
          </a:p>
        </p:txBody>
      </p:sp>
    </p:spTree>
    <p:extLst>
      <p:ext uri="{BB962C8B-B14F-4D97-AF65-F5344CB8AC3E}">
        <p14:creationId xmlns:p14="http://schemas.microsoft.com/office/powerpoint/2010/main" val="39675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</TotalTime>
  <Words>278</Words>
  <Application>Microsoft Office PowerPoint</Application>
  <PresentationFormat>Panorámica</PresentationFormat>
  <Paragraphs>52</Paragraphs>
  <Slides>12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HISTORY (FEATURED EVENTS)</vt:lpstr>
      <vt:lpstr>FOUNDATION FEBRUARY 14, 2005.</vt:lpstr>
      <vt:lpstr>FIRST UPLOADED VIDEO APRIL 23, 2005.</vt:lpstr>
      <vt:lpstr>PURCHASED BY GOOGLE OCTOBER 9, 2006.</vt:lpstr>
      <vt:lpstr>SOCIAL IMPACT OF YOUTUBE PROLIFERATION OF KNOWLEDGE</vt:lpstr>
      <vt:lpstr>SOCIAL IMPACT OF YOUTUBE YOUTUBE AS A WAY TO GENERATE A POSITIVE CHANGE  </vt:lpstr>
      <vt:lpstr>EVOLUTION JUNE 29, 2005 - NOW</vt:lpstr>
      <vt:lpstr>STAR PRODUCTS CHANNELS</vt:lpstr>
      <vt:lpstr>STAR PRODUCTS SUBSCRIPTIONS</vt:lpstr>
      <vt:lpstr>THE FUTURE OF YOUTUBE WHAT IS THE FUTURE OF YOUTUBE?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</dc:title>
  <dc:creator>VICTOR GALVAN</dc:creator>
  <cp:lastModifiedBy>Juan Alvarez</cp:lastModifiedBy>
  <cp:revision>37</cp:revision>
  <dcterms:created xsi:type="dcterms:W3CDTF">2019-11-15T18:31:54Z</dcterms:created>
  <dcterms:modified xsi:type="dcterms:W3CDTF">2019-11-29T17:36:13Z</dcterms:modified>
</cp:coreProperties>
</file>