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989442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989442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989442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989442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fd611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cfd611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989442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989442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989442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989442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989442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989442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989442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989442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989442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989442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989442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989442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989442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989442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989442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989442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989442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989442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lementos lingüísticos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Semántica, semiótica y dialectología.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226850" y="3148825"/>
            <a:ext cx="3786300" cy="186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Equipo número: 7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Integrantes: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Josué</a:t>
            </a:r>
            <a:r>
              <a:rPr lang="es" sz="2000">
                <a:solidFill>
                  <a:srgbClr val="CCCCCC"/>
                </a:solidFill>
              </a:rPr>
              <a:t> Ruíz.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Fernando Sandoval.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Carlos Porras.</a:t>
            </a:r>
            <a:endParaRPr sz="2000">
              <a:solidFill>
                <a:srgbClr val="CCCCCC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5500" y="4438050"/>
            <a:ext cx="4828500" cy="57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Expresión oral y escrita.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Docente: Cinthya Rivera Díaz.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ctrTitle"/>
          </p:nvPr>
        </p:nvSpPr>
        <p:spPr>
          <a:xfrm>
            <a:off x="176275" y="273825"/>
            <a:ext cx="3627600" cy="86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Pragmática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361250" y="1346925"/>
            <a:ext cx="4767300" cy="175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Disciplina que estudia el lenguaje en relación al contexto donde se desarrolla la idea.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pragmatica png&quot;"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00" y="2220225"/>
            <a:ext cx="3695950" cy="30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131850" y="244175"/>
            <a:ext cx="5744400" cy="756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Ejemplos de la semiótica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250276" y="1395500"/>
            <a:ext cx="4234500" cy="186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Char char="●"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Jeroglíficos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Char char="●"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Señales 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Char char="●"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Signos 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Char char="●"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emiótica png&quot;"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7888">
            <a:off x="3446962" y="2991888"/>
            <a:ext cx="1550938" cy="1629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alabra 'idea' png&quot;"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0" y="3156400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flechita png&quot;"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179001">
            <a:off x="1988194" y="2778094"/>
            <a:ext cx="1486986" cy="1486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flechita png&quot;"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913433">
            <a:off x="5137869" y="2893957"/>
            <a:ext cx="1486986" cy="148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3875" y="1680924"/>
            <a:ext cx="1865101" cy="1865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foco  png&quot;" id="205" name="Google Shape;20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1250">
            <a:off x="7563575" y="595725"/>
            <a:ext cx="1520334" cy="1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ctrTitle"/>
          </p:nvPr>
        </p:nvSpPr>
        <p:spPr>
          <a:xfrm>
            <a:off x="460950" y="197500"/>
            <a:ext cx="3867600" cy="88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Dialectología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578125" y="1083700"/>
            <a:ext cx="8222100" cy="346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Disciplina descriptiva que explica los fenómenos de cambios fonéticos que sufre una lengua en una región específica, o en una época determinada. La dialectología estudia los siguientes tipos de dialectos: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425" y="2176025"/>
            <a:ext cx="1232350" cy="27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425" y="2857325"/>
            <a:ext cx="3430976" cy="1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303175" y="239033"/>
            <a:ext cx="8222100" cy="70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Geolecto: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Modo de hablar según el lugar donde viven.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>
            <p:ph idx="1" type="subTitle"/>
          </p:nvPr>
        </p:nvSpPr>
        <p:spPr>
          <a:xfrm>
            <a:off x="303175" y="1157870"/>
            <a:ext cx="8222100" cy="70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Sociolecto:</a:t>
            </a:r>
            <a:r>
              <a:rPr b="1"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Modo de hablar 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la clase o grupo social.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303175" y="2129058"/>
            <a:ext cx="8222100" cy="70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Idiolecto</a:t>
            </a: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Modo de hablar 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típico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de una persona.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303175" y="3100233"/>
            <a:ext cx="8222100" cy="70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Etno</a:t>
            </a:r>
            <a:r>
              <a:rPr b="1" lang="es" sz="2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lecto:</a:t>
            </a: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Modo de hablar de un grupo étnico.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303175" y="643500"/>
            <a:ext cx="8098200" cy="47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b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Expresiones Mexicanas como “A huevo”, “Menso”, “Quiúbole”, etc.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299250" y="1579925"/>
            <a:ext cx="8545500" cy="47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“Fuimos de shopping / Fuimos a la tienda” o “Avisame / Échame aguas”.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303175" y="2571738"/>
            <a:ext cx="7455900" cy="47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“Haiga”, “¿Vistes?”, “Más sin embargo”, etc.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303175" y="3622950"/>
            <a:ext cx="7455900" cy="47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b="1"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Nigga / Nigger.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488" y="3503098"/>
            <a:ext cx="2424225" cy="15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350" y="2236551"/>
            <a:ext cx="2518374" cy="22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111825"/>
            <a:ext cx="56046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Semántica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 rot="748">
            <a:off x="75275" y="3275150"/>
            <a:ext cx="2758200" cy="53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Ciencia que estudia.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75" y="1318862"/>
            <a:ext cx="2221875" cy="197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050" y="1410021"/>
            <a:ext cx="2311142" cy="179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297475" y="1982200"/>
            <a:ext cx="861600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420700" y="1982188"/>
            <a:ext cx="861600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250" y="1514225"/>
            <a:ext cx="1797550" cy="17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" type="subTitle"/>
          </p:nvPr>
        </p:nvSpPr>
        <p:spPr>
          <a:xfrm rot="822">
            <a:off x="6282300" y="3207875"/>
            <a:ext cx="2510100" cy="107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Mediante el lenguaje natural.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 rot="1029">
            <a:off x="2833475" y="3208025"/>
            <a:ext cx="3006300" cy="1553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Lo que expresamos y cómo se proyectan los objetos.</a:t>
            </a:r>
            <a:endParaRPr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39200" y="1956563"/>
            <a:ext cx="37935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Semántica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-57200" y="4222875"/>
            <a:ext cx="3180000" cy="763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Del griego: </a:t>
            </a:r>
            <a:r>
              <a:rPr lang="es" sz="1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sëmantikós (Significado relevante)</a:t>
            </a:r>
            <a:endParaRPr sz="1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0" y="2701300"/>
            <a:ext cx="2534830" cy="16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4295600" y="2626325"/>
            <a:ext cx="37935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Connotación</a:t>
            </a:r>
            <a:endParaRPr sz="42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4155675" y="1069725"/>
            <a:ext cx="30534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Denotación</a:t>
            </a:r>
            <a:endParaRPr sz="42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00256">
            <a:off x="3150543" y="1442825"/>
            <a:ext cx="1161535" cy="86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568120">
            <a:off x="3210368" y="2427201"/>
            <a:ext cx="1161534" cy="86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038" y="181550"/>
            <a:ext cx="1630125" cy="1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171150" y="199675"/>
            <a:ext cx="46389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Denotación: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122075" y="2521075"/>
            <a:ext cx="2492400" cy="76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Significado objetivo de una palabra										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" y="1209625"/>
            <a:ext cx="1309300" cy="12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975" y="1209626"/>
            <a:ext cx="2605310" cy="12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618175" y="1560800"/>
            <a:ext cx="861600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541400" y="1560800"/>
            <a:ext cx="861600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250" y="1197599"/>
            <a:ext cx="1309300" cy="1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1986875" y="3480775"/>
            <a:ext cx="6971400" cy="122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rgbClr val="D9D9D9"/>
                </a:solidFill>
              </a:rPr>
              <a:t>Ejemplo:</a:t>
            </a:r>
            <a:r>
              <a:rPr b="1" i="1" lang="es" sz="1800">
                <a:solidFill>
                  <a:srgbClr val="D9D9D9"/>
                </a:solidFill>
              </a:rPr>
              <a:t> </a:t>
            </a:r>
            <a:r>
              <a:rPr lang="es" sz="1800">
                <a:solidFill>
                  <a:srgbClr val="D9D9D9"/>
                </a:solidFill>
              </a:rPr>
              <a:t>El cerdo es un mamífero de la familia Suidae. Es un animal doméstico usado en la alimentación humana por muchos pueblos.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664750" y="2521075"/>
            <a:ext cx="3145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Común para los hablantes 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617175" y="2571175"/>
            <a:ext cx="3341100" cy="76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Y que está registrada </a:t>
            </a:r>
            <a:r>
              <a:rPr lang="es" sz="1800">
                <a:solidFill>
                  <a:srgbClr val="CCCCCC"/>
                </a:solidFill>
              </a:rPr>
              <a:t>en un diccionario.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763" y="3281875"/>
            <a:ext cx="1729276" cy="17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83350" y="250475"/>
            <a:ext cx="5357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Connotación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376050" y="2947850"/>
            <a:ext cx="3253500" cy="71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Son significados subjetivos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añadidos a la denotación				     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75" y="1321700"/>
            <a:ext cx="813075" cy="16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050" y="1373900"/>
            <a:ext cx="2020725" cy="11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763162" y="1703975"/>
            <a:ext cx="1400275" cy="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9775" y="1205150"/>
            <a:ext cx="2529724" cy="17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2333950" y="3870788"/>
            <a:ext cx="6266400" cy="98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rgbClr val="D9D9D9"/>
                </a:solidFill>
              </a:rPr>
              <a:t>Ejemplo: </a:t>
            </a:r>
            <a:r>
              <a:rPr lang="es" sz="1800">
                <a:solidFill>
                  <a:srgbClr val="D9D9D9"/>
                </a:solidFill>
              </a:rPr>
              <a:t>Cerdo</a:t>
            </a:r>
            <a:r>
              <a:rPr b="1" i="1" lang="es" sz="2000">
                <a:solidFill>
                  <a:srgbClr val="D9D9D9"/>
                </a:solidFill>
              </a:rPr>
              <a:t> </a:t>
            </a:r>
            <a:r>
              <a:rPr lang="es" sz="1800">
                <a:solidFill>
                  <a:srgbClr val="D9D9D9"/>
                </a:solidFill>
              </a:rPr>
              <a:t>[persona] que es muy sucio o que se comporta de manera considerada grosera o indecorosa."Es un cerdo: siempre eructa en las comidas"</a:t>
            </a:r>
            <a:endParaRPr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D9D9D9"/>
              </a:solidFill>
            </a:endParaRPr>
          </a:p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4712625" y="2905600"/>
            <a:ext cx="3924000" cy="71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Dependen del contexto lingüístico o la situación comunicativa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"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7050" y="3728700"/>
            <a:ext cx="1272700" cy="1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376100" y="169125"/>
            <a:ext cx="49320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Campo semántico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376100" y="1079369"/>
            <a:ext cx="8222100" cy="1100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Un campo semántico es un conjunto de palabras cuyos significados </a:t>
            </a:r>
            <a:r>
              <a:rPr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relacionados de alguna manera.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30625" y="2179775"/>
            <a:ext cx="2622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D9D9D9"/>
                </a:solidFill>
              </a:rPr>
              <a:t>Vehículos</a:t>
            </a:r>
            <a:endParaRPr b="1" sz="1800">
              <a:solidFill>
                <a:srgbClr val="D9D9D9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901575" y="2149175"/>
            <a:ext cx="3039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D9D9D9"/>
                </a:solidFill>
              </a:rPr>
              <a:t>Pelotas</a:t>
            </a:r>
            <a:endParaRPr b="1" sz="1800">
              <a:solidFill>
                <a:srgbClr val="D9D9D9"/>
              </a:solidFill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25" y="2667575"/>
            <a:ext cx="2128549" cy="7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49" y="2759175"/>
            <a:ext cx="2140525" cy="2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37" y="3487049"/>
            <a:ext cx="1924274" cy="12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6350" y="2571750"/>
            <a:ext cx="1100399" cy="11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3675" y="2530312"/>
            <a:ext cx="1183276" cy="118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5750" y="3614675"/>
            <a:ext cx="984826" cy="9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6449" y="3614674"/>
            <a:ext cx="984825" cy="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ctrTitle"/>
          </p:nvPr>
        </p:nvSpPr>
        <p:spPr>
          <a:xfrm>
            <a:off x="460950" y="197500"/>
            <a:ext cx="3867600" cy="88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Semiótica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460950" y="1398500"/>
            <a:ext cx="3135900" cy="3333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¿Que es la semiótica?</a:t>
            </a:r>
            <a:endParaRPr b="1"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34925" y="1872375"/>
            <a:ext cx="4521900" cy="9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</a:rPr>
              <a:t>Ciencia que estudia los diferentes sistemas de signos que permiten la comunicación entre individuos.</a:t>
            </a:r>
            <a:endParaRPr sz="2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 para semiotica png&quot;"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25" y="2049176"/>
            <a:ext cx="2183149" cy="121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tickman gritando png&quot;"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41293" r="0" t="0"/>
          <a:stretch/>
        </p:blipFill>
        <p:spPr>
          <a:xfrm flipH="1">
            <a:off x="5056825" y="3034300"/>
            <a:ext cx="1303100" cy="188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gnos de interrogacion png&quot;"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2438">
            <a:off x="7975328" y="2044831"/>
            <a:ext cx="822212" cy="822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gnos de interrogacion png&quot;"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3093">
            <a:off x="7654233" y="2071633"/>
            <a:ext cx="438534" cy="43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emiotica png&quot;" id="168" name="Google Shape;1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61475"/>
            <a:ext cx="3230100" cy="188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ctrTitle"/>
          </p:nvPr>
        </p:nvSpPr>
        <p:spPr>
          <a:xfrm>
            <a:off x="303425" y="226200"/>
            <a:ext cx="5158200" cy="720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Partes fundamentales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303413" y="1309788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En consonancia con ello, la semiótica se divide en tres partes fundamentales.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14425" y="2153600"/>
            <a:ext cx="29382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❖"/>
            </a:pPr>
            <a:r>
              <a:rPr lang="es" sz="2000">
                <a:solidFill>
                  <a:srgbClr val="CCCCCC"/>
                </a:solidFill>
              </a:rPr>
              <a:t>Sintaxis.</a:t>
            </a:r>
            <a:endParaRPr sz="2000">
              <a:solidFill>
                <a:srgbClr val="CCCC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❖"/>
            </a:pPr>
            <a:r>
              <a:rPr lang="es" sz="2000">
                <a:solidFill>
                  <a:srgbClr val="CCCCCC"/>
                </a:solidFill>
              </a:rPr>
              <a:t>Pragmática.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descr="Resultado de imagen para pragmatica png&quot;"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1027">
            <a:off x="6246150" y="2523650"/>
            <a:ext cx="2288000" cy="1663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ragmatica png&quot;"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12701"/>
          <a:stretch/>
        </p:blipFill>
        <p:spPr>
          <a:xfrm>
            <a:off x="1769650" y="3297875"/>
            <a:ext cx="3521774" cy="16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198450" y="355250"/>
            <a:ext cx="3731400" cy="801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Sintaxis</a:t>
            </a:r>
            <a:endParaRPr b="1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531500" y="1309775"/>
            <a:ext cx="3849600" cy="115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Disciplina lingüística que estudia el orden y la relación de las palabras.</a:t>
            </a:r>
            <a:endParaRPr sz="20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ntaxis png&quot;"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471945">
            <a:off x="7061885" y="1809604"/>
            <a:ext cx="1781207" cy="1291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ntaxis png&quot;" id="185" name="Google Shape;185;p21"/>
          <p:cNvPicPr preferRelativeResize="0"/>
          <p:nvPr/>
        </p:nvPicPr>
        <p:blipFill rotWithShape="1">
          <a:blip r:embed="rId4">
            <a:alphaModFix/>
          </a:blip>
          <a:srcRect b="4250" l="-4569" r="4569" t="-4250"/>
          <a:stretch/>
        </p:blipFill>
        <p:spPr>
          <a:xfrm>
            <a:off x="5282950" y="3204025"/>
            <a:ext cx="2591449" cy="17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513650" y="2701275"/>
            <a:ext cx="49038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</a:rPr>
              <a:t>Ejemplo: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s" sz="1800">
                <a:solidFill>
                  <a:srgbClr val="CCCCCC"/>
                </a:solidFill>
              </a:rPr>
              <a:t>Resfriado me habría  la lluvia mojado con me si hubiera.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s" sz="1800">
                <a:solidFill>
                  <a:srgbClr val="CCCCCC"/>
                </a:solidFill>
              </a:rPr>
              <a:t>Si me hubiera mojado con la lluvia me habría resfriado.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