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  <p:sldId id="270" r:id="rId34"/>
    <p:sldId id="271" r:id="rId3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Muli Bold" charset="1" panose="00000800000000000000"/>
      <p:regular r:id="rId10"/>
    </p:embeddedFont>
    <p:embeddedFont>
      <p:font typeface="Muli Bold Bold" charset="1" panose="00000900000000000000"/>
      <p:regular r:id="rId11"/>
    </p:embeddedFont>
    <p:embeddedFont>
      <p:font typeface="Muli Bold Italics" charset="1" panose="00000800000000000000"/>
      <p:regular r:id="rId12"/>
    </p:embeddedFont>
    <p:embeddedFont>
      <p:font typeface="Muli Bold Bold Italics" charset="1" panose="00000900000000000000"/>
      <p:regular r:id="rId13"/>
    </p:embeddedFont>
    <p:embeddedFont>
      <p:font typeface="Muli Regular" charset="1" panose="00000500000000000000"/>
      <p:regular r:id="rId14"/>
    </p:embeddedFont>
    <p:embeddedFont>
      <p:font typeface="Muli Regular Bold" charset="1" panose="00000700000000000000"/>
      <p:regular r:id="rId15"/>
    </p:embeddedFont>
    <p:embeddedFont>
      <p:font typeface="Muli Regular Italics" charset="1" panose="00000500000000000000"/>
      <p:regular r:id="rId16"/>
    </p:embeddedFont>
    <p:embeddedFont>
      <p:font typeface="Muli Regular Bold Italics" charset="1" panose="00000700000000000000"/>
      <p:regular r:id="rId17"/>
    </p:embeddedFont>
    <p:embeddedFont>
      <p:font typeface="Atma Medium" charset="1" panose="00000000000000000000"/>
      <p:regular r:id="rId18"/>
    </p:embeddedFont>
    <p:embeddedFont>
      <p:font typeface="Atma Medium Bold" charset="1" panose="00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26" Target="slides/slide7.xml" Type="http://schemas.openxmlformats.org/officeDocument/2006/relationships/slide"/><Relationship Id="rId27" Target="slides/slide8.xml" Type="http://schemas.openxmlformats.org/officeDocument/2006/relationships/slide"/><Relationship Id="rId28" Target="slides/slide9.xml" Type="http://schemas.openxmlformats.org/officeDocument/2006/relationships/slide"/><Relationship Id="rId29" Target="slides/slide10.xml" Type="http://schemas.openxmlformats.org/officeDocument/2006/relationships/slide"/><Relationship Id="rId3" Target="viewProps.xml" Type="http://schemas.openxmlformats.org/officeDocument/2006/relationships/viewProps"/><Relationship Id="rId30" Target="slides/slide11.xml" Type="http://schemas.openxmlformats.org/officeDocument/2006/relationships/slide"/><Relationship Id="rId31" Target="slides/slide12.xml" Type="http://schemas.openxmlformats.org/officeDocument/2006/relationships/slide"/><Relationship Id="rId32" Target="slides/slide13.xml" Type="http://schemas.openxmlformats.org/officeDocument/2006/relationships/slide"/><Relationship Id="rId33" Target="slides/slide14.xml" Type="http://schemas.openxmlformats.org/officeDocument/2006/relationships/slide"/><Relationship Id="rId34" Target="slides/slide15.xml" Type="http://schemas.openxmlformats.org/officeDocument/2006/relationships/slide"/><Relationship Id="rId35" Target="slides/slide16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3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png" Type="http://schemas.openxmlformats.org/officeDocument/2006/relationships/image"/><Relationship Id="rId12" Target="../media/image23.png" Type="http://schemas.openxmlformats.org/officeDocument/2006/relationships/image"/><Relationship Id="rId13" Target="../media/image24.png" Type="http://schemas.openxmlformats.org/officeDocument/2006/relationships/image"/><Relationship Id="rId14" Target="../media/image25.png" Type="http://schemas.openxmlformats.org/officeDocument/2006/relationships/image"/><Relationship Id="rId15" Target="../media/image26.png" Type="http://schemas.openxmlformats.org/officeDocument/2006/relationships/image"/><Relationship Id="rId16" Target="../media/image27.png" Type="http://schemas.openxmlformats.org/officeDocument/2006/relationships/image"/><Relationship Id="rId17" Target="../media/image28.png" Type="http://schemas.openxmlformats.org/officeDocument/2006/relationships/image"/><Relationship Id="rId18" Target="../media/image29.png" Type="http://schemas.openxmlformats.org/officeDocument/2006/relationships/image"/><Relationship Id="rId19" Target="../media/image30.png" Type="http://schemas.openxmlformats.org/officeDocument/2006/relationships/image"/><Relationship Id="rId2" Target="../media/image10.png" Type="http://schemas.openxmlformats.org/officeDocument/2006/relationships/image"/><Relationship Id="rId20" Target="../media/image31.png" Type="http://schemas.openxmlformats.org/officeDocument/2006/relationships/image"/><Relationship Id="rId21" Target="../media/image32.png" Type="http://schemas.openxmlformats.org/officeDocument/2006/relationships/image"/><Relationship Id="rId22" Target="../media/image33.png" Type="http://schemas.openxmlformats.org/officeDocument/2006/relationships/image"/><Relationship Id="rId23" Target="../media/image34.png" Type="http://schemas.openxmlformats.org/officeDocument/2006/relationships/image"/><Relationship Id="rId24" Target="../media/image35.png" Type="http://schemas.openxmlformats.org/officeDocument/2006/relationships/image"/><Relationship Id="rId25" Target="../media/image36.png" Type="http://schemas.openxmlformats.org/officeDocument/2006/relationships/image"/><Relationship Id="rId26" Target="../media/image37.png" Type="http://schemas.openxmlformats.org/officeDocument/2006/relationships/image"/><Relationship Id="rId27" Target="../media/image38.png" Type="http://schemas.openxmlformats.org/officeDocument/2006/relationships/image"/><Relationship Id="rId28" Target="../media/image39.png" Type="http://schemas.openxmlformats.org/officeDocument/2006/relationships/image"/><Relationship Id="rId29" Target="../media/image40.png" Type="http://schemas.openxmlformats.org/officeDocument/2006/relationships/image"/><Relationship Id="rId3" Target="../media/image14.png" Type="http://schemas.openxmlformats.org/officeDocument/2006/relationships/image"/><Relationship Id="rId30" Target="../media/image41.pn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Relationship Id="rId6" Target="../media/image17.png" Type="http://schemas.openxmlformats.org/officeDocument/2006/relationships/image"/><Relationship Id="rId7" Target="../media/image18.png" Type="http://schemas.openxmlformats.org/officeDocument/2006/relationships/image"/><Relationship Id="rId8" Target="../media/image19.pn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4234996" y="6874057"/>
            <a:ext cx="2151110" cy="200053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9936039" y="-980069"/>
            <a:ext cx="2151110" cy="200053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4234996" y="9286734"/>
            <a:ext cx="2151110" cy="2000532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498455" y="723723"/>
            <a:ext cx="4305266" cy="1787091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0" t="29901" r="888" b="0"/>
          <a:stretch>
            <a:fillRect/>
          </a:stretch>
        </p:blipFill>
        <p:spPr>
          <a:xfrm flipH="false" flipV="false" rot="0">
            <a:off x="13286224" y="723723"/>
            <a:ext cx="4647916" cy="168484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2166368" y="3631763"/>
            <a:ext cx="13955264" cy="2489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85"/>
              </a:lnSpc>
            </a:pPr>
            <a:r>
              <a:rPr lang="en-US" sz="8896" spc="-88">
                <a:solidFill>
                  <a:srgbClr val="0048CD"/>
                </a:solidFill>
                <a:latin typeface="Muli Bold"/>
              </a:rPr>
              <a:t>Reglas ortográficas de la "B" y la "V"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98455" y="7810397"/>
            <a:ext cx="5855822" cy="2071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64"/>
              </a:lnSpc>
              <a:spcBef>
                <a:spcPct val="0"/>
              </a:spcBef>
            </a:pPr>
            <a:r>
              <a:rPr lang="en-US" sz="2974">
                <a:solidFill>
                  <a:srgbClr val="000000"/>
                </a:solidFill>
                <a:latin typeface="Muli Regular Bold"/>
              </a:rPr>
              <a:t>Parra Sanchez Lestat</a:t>
            </a:r>
          </a:p>
          <a:p>
            <a:pPr>
              <a:lnSpc>
                <a:spcPts val="4164"/>
              </a:lnSpc>
              <a:spcBef>
                <a:spcPct val="0"/>
              </a:spcBef>
            </a:pPr>
            <a:r>
              <a:rPr lang="en-US" sz="2974">
                <a:solidFill>
                  <a:srgbClr val="000000"/>
                </a:solidFill>
                <a:latin typeface="Muli Regular Bold"/>
              </a:rPr>
              <a:t>Luis Fernando Rodriguez Osuna</a:t>
            </a:r>
          </a:p>
          <a:p>
            <a:pPr>
              <a:lnSpc>
                <a:spcPts val="4164"/>
              </a:lnSpc>
              <a:spcBef>
                <a:spcPct val="0"/>
              </a:spcBef>
            </a:pPr>
            <a:r>
              <a:rPr lang="en-US" sz="2974">
                <a:solidFill>
                  <a:srgbClr val="000000"/>
                </a:solidFill>
                <a:latin typeface="Muli Regular Bold"/>
              </a:rPr>
              <a:t>Monserrath Silvas Puga</a:t>
            </a:r>
          </a:p>
          <a:p>
            <a:pPr>
              <a:lnSpc>
                <a:spcPts val="4164"/>
              </a:lnSpc>
              <a:spcBef>
                <a:spcPct val="0"/>
              </a:spcBef>
            </a:pPr>
            <a:r>
              <a:rPr lang="en-US" sz="2974">
                <a:solidFill>
                  <a:srgbClr val="000000"/>
                </a:solidFill>
                <a:latin typeface="Muli Regular Bold"/>
              </a:rPr>
              <a:t>Alan Guadalupe Soto Garcia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3703224" y="28434"/>
            <a:ext cx="2151110" cy="200053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13389" t="0" r="53259" b="0"/>
          <a:stretch>
            <a:fillRect/>
          </a:stretch>
        </p:blipFill>
        <p:spPr>
          <a:xfrm flipH="false" flipV="false" rot="0">
            <a:off x="0" y="3439256"/>
            <a:ext cx="4060069" cy="6847744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20169" t="0" r="31809" b="0"/>
          <a:stretch>
            <a:fillRect/>
          </a:stretch>
        </p:blipFill>
        <p:spPr>
          <a:xfrm flipH="false" flipV="false" rot="0">
            <a:off x="12879602" y="3951814"/>
            <a:ext cx="5408398" cy="6335186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4060069" y="3496406"/>
            <a:ext cx="10167862" cy="2244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63"/>
              </a:lnSpc>
            </a:pPr>
            <a:r>
              <a:rPr lang="en-US" sz="5330" spc="-53">
                <a:solidFill>
                  <a:srgbClr val="0048CD"/>
                </a:solidFill>
                <a:latin typeface="Muli Bold"/>
              </a:rPr>
              <a:t>Las reglas para escribir correctamente las palabras que contienen la letra "v".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66689" y="1028700"/>
            <a:ext cx="17443140" cy="2000699"/>
            <a:chOff x="0" y="0"/>
            <a:chExt cx="13909602" cy="1595408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3909602" cy="1595408"/>
            </a:xfrm>
            <a:custGeom>
              <a:avLst/>
              <a:gdLst/>
              <a:ahLst/>
              <a:cxnLst/>
              <a:rect r="r" b="b" t="t" l="l"/>
              <a:pathLst>
                <a:path h="1595408" w="13909602">
                  <a:moveTo>
                    <a:pt x="13785142" y="1595408"/>
                  </a:moveTo>
                  <a:lnTo>
                    <a:pt x="124460" y="1595408"/>
                  </a:lnTo>
                  <a:cubicBezTo>
                    <a:pt x="55880" y="1595408"/>
                    <a:pt x="0" y="1539528"/>
                    <a:pt x="0" y="147094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3785142" y="0"/>
                  </a:lnTo>
                  <a:cubicBezTo>
                    <a:pt x="13853722" y="0"/>
                    <a:pt x="13909602" y="55880"/>
                    <a:pt x="13909602" y="124460"/>
                  </a:cubicBezTo>
                  <a:lnTo>
                    <a:pt x="13909602" y="1470948"/>
                  </a:lnTo>
                  <a:cubicBezTo>
                    <a:pt x="13909602" y="1539529"/>
                    <a:pt x="13853722" y="1595408"/>
                    <a:pt x="13785142" y="159540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727113" y="1163247"/>
            <a:ext cx="16419184" cy="529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32"/>
              </a:lnSpc>
              <a:spcBef>
                <a:spcPct val="0"/>
              </a:spcBef>
              <a:buFont typeface="Arial"/>
              <a:buChar char="•"/>
            </a:pPr>
            <a:r>
              <a:rPr lang="en-US" sz="3332" spc="-33" u="none">
                <a:solidFill>
                  <a:srgbClr val="0048CD"/>
                </a:solidFill>
                <a:latin typeface="Atma Medium Bold"/>
              </a:rPr>
              <a:t>N°1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16553" y="1230026"/>
            <a:ext cx="15472784" cy="376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14"/>
              </a:lnSpc>
              <a:spcBef>
                <a:spcPct val="0"/>
              </a:spcBef>
            </a:pPr>
            <a:r>
              <a:rPr lang="en-US" sz="2224">
                <a:solidFill>
                  <a:srgbClr val="000000"/>
                </a:solidFill>
                <a:latin typeface="Muli Regular"/>
              </a:rPr>
              <a:t>Las formas conjugadas de los ve</a:t>
            </a:r>
            <a:r>
              <a:rPr lang="en-US" sz="2224">
                <a:solidFill>
                  <a:srgbClr val="000000"/>
                </a:solidFill>
                <a:latin typeface="Muli Regular"/>
              </a:rPr>
              <a:t>rb</a:t>
            </a:r>
            <a:r>
              <a:rPr lang="en-US" sz="2224">
                <a:solidFill>
                  <a:srgbClr val="000000"/>
                </a:solidFill>
                <a:latin typeface="Muli Regular"/>
              </a:rPr>
              <a:t>o</a:t>
            </a:r>
            <a:r>
              <a:rPr lang="en-US" sz="2224">
                <a:solidFill>
                  <a:srgbClr val="000000"/>
                </a:solidFill>
                <a:latin typeface="Muli Regular"/>
              </a:rPr>
              <a:t>s</a:t>
            </a:r>
            <a:r>
              <a:rPr lang="en-US" sz="2224">
                <a:solidFill>
                  <a:srgbClr val="000000"/>
                </a:solidFill>
                <a:latin typeface="Muli Regular"/>
              </a:rPr>
              <a:t> </a:t>
            </a:r>
            <a:r>
              <a:rPr lang="en-US" sz="2224">
                <a:solidFill>
                  <a:srgbClr val="000000"/>
                </a:solidFill>
                <a:latin typeface="Muli Regular"/>
              </a:rPr>
              <a:t>que</a:t>
            </a:r>
            <a:r>
              <a:rPr lang="en-US" sz="2224">
                <a:solidFill>
                  <a:srgbClr val="000000"/>
                </a:solidFill>
                <a:latin typeface="Muli Regular"/>
              </a:rPr>
              <a:t> </a:t>
            </a:r>
            <a:r>
              <a:rPr lang="en-US" sz="2224">
                <a:solidFill>
                  <a:srgbClr val="000000"/>
                </a:solidFill>
                <a:latin typeface="Muli Regular"/>
              </a:rPr>
              <a:t>en infinitivo no ti</a:t>
            </a:r>
            <a:r>
              <a:rPr lang="en-US" sz="2224">
                <a:solidFill>
                  <a:srgbClr val="000000"/>
                </a:solidFill>
                <a:latin typeface="Muli Regular"/>
              </a:rPr>
              <a:t>e</a:t>
            </a:r>
            <a:r>
              <a:rPr lang="en-US" sz="2224">
                <a:solidFill>
                  <a:srgbClr val="000000"/>
                </a:solidFill>
                <a:latin typeface="Muli Regular"/>
              </a:rPr>
              <a:t>ne ni </a:t>
            </a:r>
            <a:r>
              <a:rPr lang="en-US" sz="2224">
                <a:solidFill>
                  <a:srgbClr val="0048CD"/>
                </a:solidFill>
                <a:latin typeface="Muli Regular Bold"/>
              </a:rPr>
              <a:t>b </a:t>
            </a:r>
            <a:r>
              <a:rPr lang="en-US" sz="2224">
                <a:solidFill>
                  <a:srgbClr val="000000"/>
                </a:solidFill>
                <a:latin typeface="Muli Regular"/>
              </a:rPr>
              <a:t>n</a:t>
            </a:r>
            <a:r>
              <a:rPr lang="en-US" sz="2224">
                <a:solidFill>
                  <a:srgbClr val="000000"/>
                </a:solidFill>
                <a:latin typeface="Muli Regular"/>
              </a:rPr>
              <a:t>i </a:t>
            </a:r>
            <a:r>
              <a:rPr lang="en-US" sz="2224">
                <a:solidFill>
                  <a:srgbClr val="0048CD"/>
                </a:solidFill>
                <a:latin typeface="Muli Regular Bold"/>
              </a:rPr>
              <a:t>v</a:t>
            </a:r>
            <a:r>
              <a:rPr lang="en-US" sz="2224">
                <a:solidFill>
                  <a:srgbClr val="000000"/>
                </a:solidFill>
                <a:latin typeface="Muli Regular"/>
              </a:rPr>
              <a:t>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35997" y="1797421"/>
            <a:ext cx="16419184" cy="406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05"/>
              </a:lnSpc>
              <a:spcBef>
                <a:spcPct val="0"/>
              </a:spcBef>
            </a:pPr>
            <a:r>
              <a:rPr lang="en-US" sz="2360">
                <a:solidFill>
                  <a:srgbClr val="000000"/>
                </a:solidFill>
                <a:latin typeface="Muli Regular"/>
              </a:rPr>
              <a:t>Ejemplo: anduvimos, estuvieron, tuviesen, vayais, retuvo, contuvimos, obtuviese.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311460" y="3247576"/>
            <a:ext cx="17443140" cy="1450801"/>
            <a:chOff x="0" y="0"/>
            <a:chExt cx="13909602" cy="1156905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13909602" cy="1156905"/>
            </a:xfrm>
            <a:custGeom>
              <a:avLst/>
              <a:gdLst/>
              <a:ahLst/>
              <a:cxnLst/>
              <a:rect r="r" b="b" t="t" l="l"/>
              <a:pathLst>
                <a:path h="1156905" w="13909602">
                  <a:moveTo>
                    <a:pt x="13785142" y="1156905"/>
                  </a:moveTo>
                  <a:lnTo>
                    <a:pt x="124460" y="1156905"/>
                  </a:lnTo>
                  <a:cubicBezTo>
                    <a:pt x="55880" y="1156905"/>
                    <a:pt x="0" y="1101025"/>
                    <a:pt x="0" y="103244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3785142" y="0"/>
                  </a:lnTo>
                  <a:cubicBezTo>
                    <a:pt x="13853722" y="0"/>
                    <a:pt x="13909602" y="55880"/>
                    <a:pt x="13909602" y="124460"/>
                  </a:cubicBezTo>
                  <a:lnTo>
                    <a:pt x="13909602" y="1032445"/>
                  </a:lnTo>
                  <a:cubicBezTo>
                    <a:pt x="13909602" y="1101025"/>
                    <a:pt x="13853722" y="1156905"/>
                    <a:pt x="13785142" y="115690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823438" y="3353548"/>
            <a:ext cx="16419184" cy="529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32"/>
              </a:lnSpc>
              <a:spcBef>
                <a:spcPct val="0"/>
              </a:spcBef>
              <a:buFont typeface="Arial"/>
              <a:buChar char="•"/>
            </a:pPr>
            <a:r>
              <a:rPr lang="en-US" sz="3332" spc="-33" u="none">
                <a:solidFill>
                  <a:srgbClr val="0048CD"/>
                </a:solidFill>
                <a:latin typeface="Atma Medium Bold"/>
              </a:rPr>
              <a:t>N°2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16553" y="3419245"/>
            <a:ext cx="15574516" cy="378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35"/>
              </a:lnSpc>
              <a:spcBef>
                <a:spcPct val="0"/>
              </a:spcBef>
            </a:pPr>
            <a:r>
              <a:rPr lang="en-US" sz="2239">
                <a:solidFill>
                  <a:srgbClr val="000000"/>
                </a:solidFill>
                <a:latin typeface="Muli Regular"/>
              </a:rPr>
              <a:t>Después de las letras</a:t>
            </a:r>
            <a:r>
              <a:rPr lang="en-US" sz="2239">
                <a:solidFill>
                  <a:srgbClr val="0048CD"/>
                </a:solidFill>
                <a:latin typeface="Muli Regular Bold"/>
              </a:rPr>
              <a:t> b, d y n.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45824" y="3920477"/>
            <a:ext cx="16419184" cy="406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05"/>
              </a:lnSpc>
              <a:spcBef>
                <a:spcPct val="0"/>
              </a:spcBef>
            </a:pPr>
            <a:r>
              <a:rPr lang="en-US" sz="2360">
                <a:solidFill>
                  <a:srgbClr val="000000"/>
                </a:solidFill>
                <a:latin typeface="Muli Regular"/>
              </a:rPr>
              <a:t>Ejemplo: obvio, subversivo adverbio, adversario, convivir, invento.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356232" y="7791450"/>
            <a:ext cx="17398368" cy="2104821"/>
            <a:chOff x="0" y="0"/>
            <a:chExt cx="13873900" cy="1678438"/>
          </a:xfrm>
        </p:grpSpPr>
        <p:sp>
          <p:nvSpPr>
            <p:cNvPr name="Freeform 13" id="13"/>
            <p:cNvSpPr/>
            <p:nvPr/>
          </p:nvSpPr>
          <p:spPr>
            <a:xfrm>
              <a:off x="0" y="0"/>
              <a:ext cx="13873900" cy="1678438"/>
            </a:xfrm>
            <a:custGeom>
              <a:avLst/>
              <a:gdLst/>
              <a:ahLst/>
              <a:cxnLst/>
              <a:rect r="r" b="b" t="t" l="l"/>
              <a:pathLst>
                <a:path h="1678438" w="13873900">
                  <a:moveTo>
                    <a:pt x="13749440" y="1678438"/>
                  </a:moveTo>
                  <a:lnTo>
                    <a:pt x="124460" y="1678438"/>
                  </a:lnTo>
                  <a:cubicBezTo>
                    <a:pt x="55880" y="1678438"/>
                    <a:pt x="0" y="1622558"/>
                    <a:pt x="0" y="155397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3749440" y="0"/>
                  </a:lnTo>
                  <a:cubicBezTo>
                    <a:pt x="13818020" y="0"/>
                    <a:pt x="13873900" y="55880"/>
                    <a:pt x="13873900" y="124460"/>
                  </a:cubicBezTo>
                  <a:lnTo>
                    <a:pt x="13873900" y="1553978"/>
                  </a:lnTo>
                  <a:cubicBezTo>
                    <a:pt x="13873900" y="1622558"/>
                    <a:pt x="13818020" y="1678438"/>
                    <a:pt x="13749440" y="167843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799213" y="7925997"/>
            <a:ext cx="16377040" cy="529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32"/>
              </a:lnSpc>
              <a:spcBef>
                <a:spcPct val="0"/>
              </a:spcBef>
              <a:buFont typeface="Arial"/>
              <a:buChar char="•"/>
            </a:pPr>
            <a:r>
              <a:rPr lang="en-US" sz="3332" spc="-33" u="none">
                <a:solidFill>
                  <a:srgbClr val="0048CD"/>
                </a:solidFill>
                <a:latin typeface="Atma Medium Bold"/>
              </a:rPr>
              <a:t>N°4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16553" y="7991427"/>
            <a:ext cx="15559700" cy="379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40"/>
              </a:lnSpc>
              <a:spcBef>
                <a:spcPct val="0"/>
              </a:spcBef>
            </a:pPr>
            <a:r>
              <a:rPr lang="en-US" sz="2243">
                <a:solidFill>
                  <a:srgbClr val="000000"/>
                </a:solidFill>
                <a:latin typeface="Muli Regular"/>
              </a:rPr>
              <a:t>Las palabras que comienzan con</a:t>
            </a:r>
            <a:r>
              <a:rPr lang="en-US" sz="2243">
                <a:solidFill>
                  <a:srgbClr val="0048CD"/>
                </a:solidFill>
                <a:latin typeface="Muli Regular Bold"/>
              </a:rPr>
              <a:t> eva-, eve-, evo-, evi-.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42779" y="8570704"/>
            <a:ext cx="16377040" cy="406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05"/>
              </a:lnSpc>
              <a:spcBef>
                <a:spcPct val="0"/>
              </a:spcBef>
            </a:pPr>
            <a:r>
              <a:rPr lang="en-US" sz="2360">
                <a:solidFill>
                  <a:srgbClr val="000000"/>
                </a:solidFill>
                <a:latin typeface="Muli Regular"/>
              </a:rPr>
              <a:t>E</a:t>
            </a:r>
            <a:r>
              <a:rPr lang="en-US" sz="2360">
                <a:solidFill>
                  <a:srgbClr val="000000"/>
                </a:solidFill>
                <a:latin typeface="Muli Regular Bold"/>
              </a:rPr>
              <a:t>jemplo:</a:t>
            </a:r>
            <a:r>
              <a:rPr lang="en-US" sz="2360">
                <a:solidFill>
                  <a:srgbClr val="000000"/>
                </a:solidFill>
                <a:latin typeface="Muli Regular"/>
              </a:rPr>
              <a:t> evaporar, evacuar, eventual, evento. evocar, evitar, evidencia.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356232" y="5334857"/>
            <a:ext cx="17398368" cy="2129272"/>
            <a:chOff x="0" y="0"/>
            <a:chExt cx="13873900" cy="1697935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13873900" cy="1697935"/>
            </a:xfrm>
            <a:custGeom>
              <a:avLst/>
              <a:gdLst/>
              <a:ahLst/>
              <a:cxnLst/>
              <a:rect r="r" b="b" t="t" l="l"/>
              <a:pathLst>
                <a:path h="1697935" w="13873900">
                  <a:moveTo>
                    <a:pt x="13749440" y="1697935"/>
                  </a:moveTo>
                  <a:lnTo>
                    <a:pt x="124460" y="1697935"/>
                  </a:lnTo>
                  <a:cubicBezTo>
                    <a:pt x="55880" y="1697935"/>
                    <a:pt x="0" y="1642055"/>
                    <a:pt x="0" y="157347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3749440" y="0"/>
                  </a:lnTo>
                  <a:cubicBezTo>
                    <a:pt x="13818020" y="0"/>
                    <a:pt x="13873900" y="55880"/>
                    <a:pt x="13873900" y="124460"/>
                  </a:cubicBezTo>
                  <a:lnTo>
                    <a:pt x="13873900" y="1573475"/>
                  </a:lnTo>
                  <a:cubicBezTo>
                    <a:pt x="13873900" y="1642055"/>
                    <a:pt x="13818020" y="1697935"/>
                    <a:pt x="13749440" y="169793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757069" y="5488454"/>
            <a:ext cx="16377040" cy="529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32"/>
              </a:lnSpc>
              <a:spcBef>
                <a:spcPct val="0"/>
              </a:spcBef>
              <a:buFont typeface="Arial"/>
              <a:buChar char="•"/>
            </a:pPr>
            <a:r>
              <a:rPr lang="en-US" sz="3332" spc="-33" u="none">
                <a:solidFill>
                  <a:srgbClr val="0048CD"/>
                </a:solidFill>
                <a:latin typeface="Atma Medium Bold"/>
              </a:rPr>
              <a:t>N°3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616553" y="5553710"/>
            <a:ext cx="15575962" cy="379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43"/>
              </a:lnSpc>
              <a:spcBef>
                <a:spcPct val="0"/>
              </a:spcBef>
            </a:pPr>
            <a:r>
              <a:rPr lang="en-US" sz="2245">
                <a:solidFill>
                  <a:srgbClr val="000000"/>
                </a:solidFill>
                <a:latin typeface="Muli Regular"/>
              </a:rPr>
              <a:t>Las palabras que comienzan con </a:t>
            </a:r>
            <a:r>
              <a:rPr lang="en-US" sz="2245">
                <a:solidFill>
                  <a:srgbClr val="0048CD"/>
                </a:solidFill>
                <a:latin typeface="Muli Regular Bold"/>
              </a:rPr>
              <a:t>clav-, div-, salv-.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12297" y="6231839"/>
            <a:ext cx="16377040" cy="406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05"/>
              </a:lnSpc>
              <a:spcBef>
                <a:spcPct val="0"/>
              </a:spcBef>
            </a:pPr>
            <a:r>
              <a:rPr lang="en-US" sz="2360">
                <a:solidFill>
                  <a:srgbClr val="000000"/>
                </a:solidFill>
                <a:latin typeface="Muli Regular Bold"/>
              </a:rPr>
              <a:t>Ejemplo: clave, clavija, diversión, divisa, salvaje, salvados.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12297" y="6795703"/>
            <a:ext cx="16377040" cy="406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05"/>
              </a:lnSpc>
              <a:spcBef>
                <a:spcPct val="0"/>
              </a:spcBef>
            </a:pPr>
            <a:r>
              <a:rPr lang="en-US" sz="2360">
                <a:solidFill>
                  <a:srgbClr val="000000"/>
                </a:solidFill>
                <a:latin typeface="Muli Regular Bold"/>
              </a:rPr>
              <a:t>Excepciones: dibujo, dibásico, dibranquial.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66689" y="268729"/>
            <a:ext cx="11468561" cy="588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23"/>
              </a:lnSpc>
            </a:pPr>
            <a:r>
              <a:rPr lang="en-US" sz="4112" spc="-41">
                <a:solidFill>
                  <a:srgbClr val="0048CD"/>
                </a:solidFill>
                <a:latin typeface="Muli Bold"/>
              </a:rPr>
              <a:t>Reglas de las Palabras que se escriben con V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12297" y="2361104"/>
            <a:ext cx="16377040" cy="406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05"/>
              </a:lnSpc>
              <a:spcBef>
                <a:spcPct val="0"/>
              </a:spcBef>
            </a:pPr>
            <a:r>
              <a:rPr lang="en-US" sz="2360">
                <a:solidFill>
                  <a:srgbClr val="000000"/>
                </a:solidFill>
                <a:latin typeface="Muli Regular Bold"/>
              </a:rPr>
              <a:t>Excepciones:</a:t>
            </a:r>
            <a:r>
              <a:rPr lang="en-US" sz="2360">
                <a:solidFill>
                  <a:srgbClr val="000000"/>
                </a:solidFill>
                <a:latin typeface="Muli Regular"/>
              </a:rPr>
              <a:t> las terminaciones del pretérito imperfecto de indicativo (-aba, -abas, -abamos, -abais, -aban).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12297" y="9049003"/>
            <a:ext cx="16377040" cy="406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05"/>
              </a:lnSpc>
              <a:spcBef>
                <a:spcPct val="0"/>
              </a:spcBef>
            </a:pPr>
            <a:r>
              <a:rPr lang="en-US" sz="2360">
                <a:solidFill>
                  <a:srgbClr val="000000"/>
                </a:solidFill>
                <a:latin typeface="Muli Regular Bold"/>
              </a:rPr>
              <a:t>Excepciones:</a:t>
            </a:r>
            <a:r>
              <a:rPr lang="en-US" sz="2360">
                <a:solidFill>
                  <a:srgbClr val="000000"/>
                </a:solidFill>
                <a:latin typeface="Muli Regular"/>
              </a:rPr>
              <a:t> ebanista, ébano, ebonita.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22430" y="1335779"/>
            <a:ext cx="17443140" cy="2000699"/>
            <a:chOff x="0" y="0"/>
            <a:chExt cx="13909602" cy="1595408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3909602" cy="1595408"/>
            </a:xfrm>
            <a:custGeom>
              <a:avLst/>
              <a:gdLst/>
              <a:ahLst/>
              <a:cxnLst/>
              <a:rect r="r" b="b" t="t" l="l"/>
              <a:pathLst>
                <a:path h="1595408" w="13909602">
                  <a:moveTo>
                    <a:pt x="13785142" y="1595408"/>
                  </a:moveTo>
                  <a:lnTo>
                    <a:pt x="124460" y="1595408"/>
                  </a:lnTo>
                  <a:cubicBezTo>
                    <a:pt x="55880" y="1595408"/>
                    <a:pt x="0" y="1539528"/>
                    <a:pt x="0" y="147094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3785142" y="0"/>
                  </a:lnTo>
                  <a:cubicBezTo>
                    <a:pt x="13853722" y="0"/>
                    <a:pt x="13909602" y="55880"/>
                    <a:pt x="13909602" y="124460"/>
                  </a:cubicBezTo>
                  <a:lnTo>
                    <a:pt x="13909602" y="1470948"/>
                  </a:lnTo>
                  <a:cubicBezTo>
                    <a:pt x="13909602" y="1539529"/>
                    <a:pt x="13853722" y="1595408"/>
                    <a:pt x="13785142" y="159540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882855" y="1470326"/>
            <a:ext cx="16419184" cy="529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32"/>
              </a:lnSpc>
              <a:spcBef>
                <a:spcPct val="0"/>
              </a:spcBef>
              <a:buFont typeface="Arial"/>
              <a:buChar char="•"/>
            </a:pPr>
            <a:r>
              <a:rPr lang="en-US" sz="3332" spc="-33" u="none">
                <a:solidFill>
                  <a:srgbClr val="0048CD"/>
                </a:solidFill>
                <a:latin typeface="Atma Medium Bold"/>
              </a:rPr>
              <a:t>N°5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89404" y="1536839"/>
            <a:ext cx="15497819" cy="37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19"/>
              </a:lnSpc>
              <a:spcBef>
                <a:spcPct val="0"/>
              </a:spcBef>
            </a:pPr>
            <a:r>
              <a:rPr lang="en-US" sz="2228">
                <a:solidFill>
                  <a:srgbClr val="000000"/>
                </a:solidFill>
                <a:latin typeface="Muli Regular"/>
              </a:rPr>
              <a:t>Las pala</a:t>
            </a:r>
            <a:r>
              <a:rPr lang="en-US" sz="2228">
                <a:solidFill>
                  <a:srgbClr val="000000"/>
                </a:solidFill>
                <a:latin typeface="Muli Regular"/>
              </a:rPr>
              <a:t>b</a:t>
            </a:r>
            <a:r>
              <a:rPr lang="en-US" sz="2228">
                <a:solidFill>
                  <a:srgbClr val="000000"/>
                </a:solidFill>
                <a:latin typeface="Muli Regular"/>
              </a:rPr>
              <a:t>ra</a:t>
            </a:r>
            <a:r>
              <a:rPr lang="en-US" sz="2228">
                <a:solidFill>
                  <a:srgbClr val="000000"/>
                </a:solidFill>
                <a:latin typeface="Muli Regular"/>
              </a:rPr>
              <a:t>s</a:t>
            </a:r>
            <a:r>
              <a:rPr lang="en-US" sz="2228">
                <a:solidFill>
                  <a:srgbClr val="000000"/>
                </a:solidFill>
                <a:latin typeface="Muli Regular"/>
              </a:rPr>
              <a:t> </a:t>
            </a:r>
            <a:r>
              <a:rPr lang="en-US" sz="2228">
                <a:solidFill>
                  <a:srgbClr val="000000"/>
                </a:solidFill>
                <a:latin typeface="Muli Regular"/>
              </a:rPr>
              <a:t>que</a:t>
            </a:r>
            <a:r>
              <a:rPr lang="en-US" sz="2228">
                <a:solidFill>
                  <a:srgbClr val="000000"/>
                </a:solidFill>
                <a:latin typeface="Muli Regular"/>
              </a:rPr>
              <a:t> </a:t>
            </a:r>
            <a:r>
              <a:rPr lang="en-US" sz="2228">
                <a:solidFill>
                  <a:srgbClr val="000000"/>
                </a:solidFill>
                <a:latin typeface="Muli Regular"/>
              </a:rPr>
              <a:t>empiezan por </a:t>
            </a:r>
            <a:r>
              <a:rPr lang="en-US" sz="2228">
                <a:solidFill>
                  <a:srgbClr val="0048CD"/>
                </a:solidFill>
                <a:latin typeface="Muli Regular Bold"/>
              </a:rPr>
              <a:t>nav-, nov-, pav-.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68039" y="2104500"/>
            <a:ext cx="16419184" cy="406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05"/>
              </a:lnSpc>
              <a:spcBef>
                <a:spcPct val="0"/>
              </a:spcBef>
            </a:pPr>
            <a:r>
              <a:rPr lang="en-US" sz="2360">
                <a:solidFill>
                  <a:srgbClr val="000000"/>
                </a:solidFill>
                <a:latin typeface="Muli Regular"/>
              </a:rPr>
              <a:t>Ejemplo: navaja, navidad novela, noveno, pavo, pavesa.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400044" y="4099860"/>
            <a:ext cx="17443140" cy="2087281"/>
            <a:chOff x="0" y="0"/>
            <a:chExt cx="13909602" cy="1664451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13909602" cy="1664451"/>
            </a:xfrm>
            <a:custGeom>
              <a:avLst/>
              <a:gdLst/>
              <a:ahLst/>
              <a:cxnLst/>
              <a:rect r="r" b="b" t="t" l="l"/>
              <a:pathLst>
                <a:path h="1664451" w="13909602">
                  <a:moveTo>
                    <a:pt x="13785142" y="1664451"/>
                  </a:moveTo>
                  <a:lnTo>
                    <a:pt x="124460" y="1664451"/>
                  </a:lnTo>
                  <a:cubicBezTo>
                    <a:pt x="55880" y="1664451"/>
                    <a:pt x="0" y="1608571"/>
                    <a:pt x="0" y="153999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3785142" y="0"/>
                  </a:lnTo>
                  <a:cubicBezTo>
                    <a:pt x="13853722" y="0"/>
                    <a:pt x="13909602" y="55880"/>
                    <a:pt x="13909602" y="124460"/>
                  </a:cubicBezTo>
                  <a:lnTo>
                    <a:pt x="13909602" y="1539991"/>
                  </a:lnTo>
                  <a:cubicBezTo>
                    <a:pt x="13909602" y="1608571"/>
                    <a:pt x="13853722" y="1664451"/>
                    <a:pt x="13785142" y="166445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912022" y="4205832"/>
            <a:ext cx="16419184" cy="529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32"/>
              </a:lnSpc>
              <a:spcBef>
                <a:spcPct val="0"/>
              </a:spcBef>
              <a:buFont typeface="Arial"/>
              <a:buChar char="•"/>
            </a:pPr>
            <a:r>
              <a:rPr lang="en-US" sz="3332" spc="-33" u="none">
                <a:solidFill>
                  <a:srgbClr val="0048CD"/>
                </a:solidFill>
                <a:latin typeface="Atma Medium Bold"/>
              </a:rPr>
              <a:t>N°6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69051" y="4272425"/>
            <a:ext cx="15490249" cy="376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18"/>
              </a:lnSpc>
              <a:spcBef>
                <a:spcPct val="0"/>
              </a:spcBef>
            </a:pPr>
            <a:r>
              <a:rPr lang="en-US" sz="2227">
                <a:solidFill>
                  <a:srgbClr val="000000"/>
                </a:solidFill>
                <a:latin typeface="Muli Regular"/>
              </a:rPr>
              <a:t>Las palabras que empiezan por </a:t>
            </a:r>
            <a:r>
              <a:rPr lang="en-US" sz="2227">
                <a:solidFill>
                  <a:srgbClr val="0048CD"/>
                </a:solidFill>
                <a:latin typeface="Muli Regular Bold"/>
              </a:rPr>
              <a:t>vice-, villa-.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90950" y="4911872"/>
            <a:ext cx="16419184" cy="406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05"/>
              </a:lnSpc>
              <a:spcBef>
                <a:spcPct val="0"/>
              </a:spcBef>
            </a:pPr>
            <a:r>
              <a:rPr lang="en-US" sz="2360">
                <a:solidFill>
                  <a:srgbClr val="000000"/>
                </a:solidFill>
                <a:latin typeface="Muli Regular"/>
              </a:rPr>
              <a:t>Ejemplo: vicerrector, vicealmirante, villancico, villano.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444816" y="7205336"/>
            <a:ext cx="17398368" cy="2257221"/>
            <a:chOff x="0" y="0"/>
            <a:chExt cx="13873900" cy="1799966"/>
          </a:xfrm>
        </p:grpSpPr>
        <p:sp>
          <p:nvSpPr>
            <p:cNvPr name="Freeform 13" id="13"/>
            <p:cNvSpPr/>
            <p:nvPr/>
          </p:nvSpPr>
          <p:spPr>
            <a:xfrm>
              <a:off x="0" y="0"/>
              <a:ext cx="13873900" cy="1799966"/>
            </a:xfrm>
            <a:custGeom>
              <a:avLst/>
              <a:gdLst/>
              <a:ahLst/>
              <a:cxnLst/>
              <a:rect r="r" b="b" t="t" l="l"/>
              <a:pathLst>
                <a:path h="1799966" w="13873900">
                  <a:moveTo>
                    <a:pt x="13749440" y="1799966"/>
                  </a:moveTo>
                  <a:lnTo>
                    <a:pt x="124460" y="1799966"/>
                  </a:lnTo>
                  <a:cubicBezTo>
                    <a:pt x="55880" y="1799966"/>
                    <a:pt x="0" y="1744086"/>
                    <a:pt x="0" y="167550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3749440" y="0"/>
                  </a:lnTo>
                  <a:cubicBezTo>
                    <a:pt x="13818020" y="0"/>
                    <a:pt x="13873900" y="55880"/>
                    <a:pt x="13873900" y="124460"/>
                  </a:cubicBezTo>
                  <a:lnTo>
                    <a:pt x="13873900" y="1675506"/>
                  </a:lnTo>
                  <a:cubicBezTo>
                    <a:pt x="13873900" y="1744086"/>
                    <a:pt x="13818020" y="1799966"/>
                    <a:pt x="13749440" y="179996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845653" y="7358934"/>
            <a:ext cx="16377040" cy="529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32"/>
              </a:lnSpc>
              <a:spcBef>
                <a:spcPct val="0"/>
              </a:spcBef>
              <a:buFont typeface="Arial"/>
              <a:buChar char="•"/>
            </a:pPr>
            <a:r>
              <a:rPr lang="en-US" sz="3332" spc="-33" u="none">
                <a:solidFill>
                  <a:srgbClr val="0048CD"/>
                </a:solidFill>
                <a:latin typeface="Atma Medium Bold"/>
              </a:rPr>
              <a:t>N°7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69051" y="7424871"/>
            <a:ext cx="15512048" cy="378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30"/>
              </a:lnSpc>
              <a:spcBef>
                <a:spcPct val="0"/>
              </a:spcBef>
            </a:pPr>
            <a:r>
              <a:rPr lang="en-US" sz="2236">
                <a:solidFill>
                  <a:srgbClr val="000000"/>
                </a:solidFill>
                <a:latin typeface="Muli Regular"/>
              </a:rPr>
              <a:t>Después de las sílabas </a:t>
            </a:r>
            <a:r>
              <a:rPr lang="en-US" sz="2236">
                <a:solidFill>
                  <a:srgbClr val="0048CD"/>
                </a:solidFill>
                <a:latin typeface="Muli Regular Bold"/>
              </a:rPr>
              <a:t>ol-, pra-, pre-, pri-, pro-.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45653" y="8102319"/>
            <a:ext cx="16377040" cy="406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05"/>
              </a:lnSpc>
              <a:spcBef>
                <a:spcPct val="0"/>
              </a:spcBef>
            </a:pPr>
            <a:r>
              <a:rPr lang="en-US" sz="2360">
                <a:solidFill>
                  <a:srgbClr val="000000"/>
                </a:solidFill>
                <a:latin typeface="Muli Regular Bold"/>
              </a:rPr>
              <a:t>Ejemplo: inolvidable, resolver, depravado, previsto, previo, privado, privilegio, provecho, proverbio.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68039" y="8666183"/>
            <a:ext cx="16377040" cy="406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05"/>
              </a:lnSpc>
              <a:spcBef>
                <a:spcPct val="0"/>
              </a:spcBef>
            </a:pPr>
            <a:r>
              <a:rPr lang="en-US" sz="2360">
                <a:solidFill>
                  <a:srgbClr val="000000"/>
                </a:solidFill>
                <a:latin typeface="Muli Regular Bold"/>
              </a:rPr>
              <a:t>Excepciones: prebenda, probable, probar, problema, probabilidad.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66689" y="268729"/>
            <a:ext cx="11468561" cy="588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23"/>
              </a:lnSpc>
            </a:pPr>
            <a:r>
              <a:rPr lang="en-US" sz="4112" spc="-41">
                <a:solidFill>
                  <a:srgbClr val="0048CD"/>
                </a:solidFill>
                <a:latin typeface="Muli Bold"/>
              </a:rPr>
              <a:t>Reglas de las Palabras que se escriben con V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68039" y="2668183"/>
            <a:ext cx="16377040" cy="406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05"/>
              </a:lnSpc>
              <a:spcBef>
                <a:spcPct val="0"/>
              </a:spcBef>
            </a:pPr>
            <a:r>
              <a:rPr lang="en-US" sz="2360">
                <a:solidFill>
                  <a:srgbClr val="000000"/>
                </a:solidFill>
                <a:latin typeface="Muli Regular Bold"/>
              </a:rPr>
              <a:t>Excepciones: nabo, noble, pabellón, pábulo.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33094" y="5436137"/>
            <a:ext cx="16377040" cy="406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05"/>
              </a:lnSpc>
              <a:spcBef>
                <a:spcPct val="0"/>
              </a:spcBef>
            </a:pPr>
            <a:r>
              <a:rPr lang="en-US" sz="2360">
                <a:solidFill>
                  <a:srgbClr val="000000"/>
                </a:solidFill>
                <a:latin typeface="Muli Regular Bold"/>
              </a:rPr>
              <a:t>Excepciones: bíceps, bicentenario, bicéfalo, billar.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44816" y="7791450"/>
            <a:ext cx="17398368" cy="2104821"/>
            <a:chOff x="0" y="0"/>
            <a:chExt cx="13873900" cy="1678438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3873900" cy="1678438"/>
            </a:xfrm>
            <a:custGeom>
              <a:avLst/>
              <a:gdLst/>
              <a:ahLst/>
              <a:cxnLst/>
              <a:rect r="r" b="b" t="t" l="l"/>
              <a:pathLst>
                <a:path h="1678438" w="13873900">
                  <a:moveTo>
                    <a:pt x="13749440" y="1678438"/>
                  </a:moveTo>
                  <a:lnTo>
                    <a:pt x="124460" y="1678438"/>
                  </a:lnTo>
                  <a:cubicBezTo>
                    <a:pt x="55880" y="1678438"/>
                    <a:pt x="0" y="1622558"/>
                    <a:pt x="0" y="155397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3749440" y="0"/>
                  </a:lnTo>
                  <a:cubicBezTo>
                    <a:pt x="13818020" y="0"/>
                    <a:pt x="13873900" y="55880"/>
                    <a:pt x="13873900" y="124460"/>
                  </a:cubicBezTo>
                  <a:lnTo>
                    <a:pt x="13873900" y="1553978"/>
                  </a:lnTo>
                  <a:cubicBezTo>
                    <a:pt x="13873900" y="1622558"/>
                    <a:pt x="13818020" y="1678438"/>
                    <a:pt x="13749440" y="167843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887797" y="7925997"/>
            <a:ext cx="16377040" cy="529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32"/>
              </a:lnSpc>
              <a:spcBef>
                <a:spcPct val="0"/>
              </a:spcBef>
              <a:buFont typeface="Arial"/>
              <a:buChar char="•"/>
            </a:pPr>
            <a:r>
              <a:rPr lang="en-US" sz="3332" spc="-33" u="none">
                <a:solidFill>
                  <a:srgbClr val="0048CD"/>
                </a:solidFill>
                <a:latin typeface="Atma Medium Bold"/>
              </a:rPr>
              <a:t>N°10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909314" y="7993344"/>
            <a:ext cx="15379749" cy="375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03"/>
              </a:lnSpc>
              <a:spcBef>
                <a:spcPct val="0"/>
              </a:spcBef>
            </a:pPr>
            <a:r>
              <a:rPr lang="en-US" sz="2217">
                <a:solidFill>
                  <a:srgbClr val="000000"/>
                </a:solidFill>
                <a:latin typeface="Muli Regular"/>
              </a:rPr>
              <a:t>Las palabras terminadas en </a:t>
            </a:r>
            <a:r>
              <a:rPr lang="en-US" sz="2217">
                <a:solidFill>
                  <a:srgbClr val="0048CD"/>
                </a:solidFill>
                <a:latin typeface="Muli Regular Bold"/>
              </a:rPr>
              <a:t>-vira, -viro, -ívora, -ívoro.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55480" y="8612232"/>
            <a:ext cx="16377040" cy="406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05"/>
              </a:lnSpc>
              <a:spcBef>
                <a:spcPct val="0"/>
              </a:spcBef>
            </a:pPr>
            <a:r>
              <a:rPr lang="en-US" sz="2360">
                <a:solidFill>
                  <a:srgbClr val="000000"/>
                </a:solidFill>
                <a:latin typeface="Muli Regular"/>
              </a:rPr>
              <a:t>E</a:t>
            </a:r>
            <a:r>
              <a:rPr lang="en-US" sz="2360">
                <a:solidFill>
                  <a:srgbClr val="000000"/>
                </a:solidFill>
                <a:latin typeface="Muli Regular Bold"/>
              </a:rPr>
              <a:t>jemplo:</a:t>
            </a:r>
            <a:r>
              <a:rPr lang="en-US" sz="2360">
                <a:solidFill>
                  <a:srgbClr val="000000"/>
                </a:solidFill>
                <a:latin typeface="Muli Regular"/>
              </a:rPr>
              <a:t> Elvira, triunviro, herbívora, omnívoro.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444816" y="4720698"/>
            <a:ext cx="17398368" cy="2180452"/>
            <a:chOff x="0" y="0"/>
            <a:chExt cx="13873900" cy="1738747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13873900" cy="1738748"/>
            </a:xfrm>
            <a:custGeom>
              <a:avLst/>
              <a:gdLst/>
              <a:ahLst/>
              <a:cxnLst/>
              <a:rect r="r" b="b" t="t" l="l"/>
              <a:pathLst>
                <a:path h="1738748" w="13873900">
                  <a:moveTo>
                    <a:pt x="13749440" y="1738747"/>
                  </a:moveTo>
                  <a:lnTo>
                    <a:pt x="124460" y="1738747"/>
                  </a:lnTo>
                  <a:cubicBezTo>
                    <a:pt x="55880" y="1738747"/>
                    <a:pt x="0" y="1682867"/>
                    <a:pt x="0" y="161428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3749440" y="0"/>
                  </a:lnTo>
                  <a:cubicBezTo>
                    <a:pt x="13818020" y="0"/>
                    <a:pt x="13873900" y="55880"/>
                    <a:pt x="13873900" y="124460"/>
                  </a:cubicBezTo>
                  <a:lnTo>
                    <a:pt x="13873900" y="1614288"/>
                  </a:lnTo>
                  <a:cubicBezTo>
                    <a:pt x="13873900" y="1682867"/>
                    <a:pt x="13818020" y="1738748"/>
                    <a:pt x="13749440" y="173874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845653" y="4874296"/>
            <a:ext cx="16377040" cy="529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32"/>
              </a:lnSpc>
              <a:spcBef>
                <a:spcPct val="0"/>
              </a:spcBef>
              <a:buFont typeface="Arial"/>
              <a:buChar char="•"/>
            </a:pPr>
            <a:r>
              <a:rPr lang="en-US" sz="3332" spc="-33" u="none">
                <a:solidFill>
                  <a:srgbClr val="0048CD"/>
                </a:solidFill>
                <a:latin typeface="Atma Medium Bold"/>
              </a:rPr>
              <a:t>N°9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93051" y="4941469"/>
            <a:ext cx="15396011" cy="375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07"/>
              </a:lnSpc>
              <a:spcBef>
                <a:spcPct val="0"/>
              </a:spcBef>
            </a:pPr>
            <a:r>
              <a:rPr lang="en-US" sz="2219">
                <a:solidFill>
                  <a:srgbClr val="000000"/>
                </a:solidFill>
                <a:latin typeface="Muli Regular"/>
              </a:rPr>
              <a:t>Las palabras terminadas en </a:t>
            </a:r>
            <a:r>
              <a:rPr lang="en-US" sz="2219">
                <a:solidFill>
                  <a:srgbClr val="0048CD"/>
                </a:solidFill>
                <a:latin typeface="Muli Regular Bold"/>
              </a:rPr>
              <a:t>-eva, -eve, -evo, -iva, -ivo.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12022" y="5617681"/>
            <a:ext cx="16377040" cy="406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05"/>
              </a:lnSpc>
              <a:spcBef>
                <a:spcPct val="0"/>
              </a:spcBef>
            </a:pPr>
            <a:r>
              <a:rPr lang="en-US" sz="2360">
                <a:solidFill>
                  <a:srgbClr val="000000"/>
                </a:solidFill>
                <a:latin typeface="Muli Regular Bold"/>
              </a:rPr>
              <a:t>Ejemplo: nueva, leve, nuevo, masiva, activo.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04059" y="6207134"/>
            <a:ext cx="16377040" cy="406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05"/>
              </a:lnSpc>
              <a:spcBef>
                <a:spcPct val="0"/>
              </a:spcBef>
            </a:pPr>
            <a:r>
              <a:rPr lang="en-US" sz="2360">
                <a:solidFill>
                  <a:srgbClr val="000000"/>
                </a:solidFill>
                <a:latin typeface="Muli Regular Bold"/>
              </a:rPr>
              <a:t>Excepciones: ceba, prueba, mancebo, placebo, recebo, sebo, criba, giba, arribo, estribo, recibo.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66689" y="268729"/>
            <a:ext cx="11468561" cy="588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23"/>
              </a:lnSpc>
            </a:pPr>
            <a:r>
              <a:rPr lang="en-US" sz="4112" spc="-41">
                <a:solidFill>
                  <a:srgbClr val="0048CD"/>
                </a:solidFill>
                <a:latin typeface="Muli Bold"/>
              </a:rPr>
              <a:t>Reglas de las Palabras que se escriben con V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12022" y="9201150"/>
            <a:ext cx="16377040" cy="406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05"/>
              </a:lnSpc>
              <a:spcBef>
                <a:spcPct val="0"/>
              </a:spcBef>
            </a:pPr>
            <a:r>
              <a:rPr lang="en-US" sz="2360">
                <a:solidFill>
                  <a:srgbClr val="000000"/>
                </a:solidFill>
                <a:latin typeface="Muli Regular Bold"/>
              </a:rPr>
              <a:t>Excepciones:</a:t>
            </a:r>
            <a:r>
              <a:rPr lang="en-US" sz="2360">
                <a:solidFill>
                  <a:srgbClr val="000000"/>
                </a:solidFill>
                <a:latin typeface="Muli Regular"/>
              </a:rPr>
              <a:t> víbora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444816" y="1332694"/>
            <a:ext cx="17398368" cy="2744569"/>
            <a:chOff x="0" y="0"/>
            <a:chExt cx="13873900" cy="2188589"/>
          </a:xfrm>
        </p:grpSpPr>
        <p:sp>
          <p:nvSpPr>
            <p:cNvPr name="Freeform 16" id="16"/>
            <p:cNvSpPr/>
            <p:nvPr/>
          </p:nvSpPr>
          <p:spPr>
            <a:xfrm>
              <a:off x="0" y="0"/>
              <a:ext cx="13873900" cy="2188589"/>
            </a:xfrm>
            <a:custGeom>
              <a:avLst/>
              <a:gdLst/>
              <a:ahLst/>
              <a:cxnLst/>
              <a:rect r="r" b="b" t="t" l="l"/>
              <a:pathLst>
                <a:path h="2188589" w="13873900">
                  <a:moveTo>
                    <a:pt x="13749440" y="2188589"/>
                  </a:moveTo>
                  <a:lnTo>
                    <a:pt x="124460" y="2188589"/>
                  </a:lnTo>
                  <a:cubicBezTo>
                    <a:pt x="55880" y="2188589"/>
                    <a:pt x="0" y="2132709"/>
                    <a:pt x="0" y="206412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3749440" y="0"/>
                  </a:lnTo>
                  <a:cubicBezTo>
                    <a:pt x="13818020" y="0"/>
                    <a:pt x="13873900" y="55880"/>
                    <a:pt x="13873900" y="124460"/>
                  </a:cubicBezTo>
                  <a:lnTo>
                    <a:pt x="13873900" y="2064129"/>
                  </a:lnTo>
                  <a:cubicBezTo>
                    <a:pt x="13873900" y="2132709"/>
                    <a:pt x="13818020" y="2188589"/>
                    <a:pt x="13749440" y="218858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887797" y="1467241"/>
            <a:ext cx="16377040" cy="529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32"/>
              </a:lnSpc>
              <a:spcBef>
                <a:spcPct val="0"/>
              </a:spcBef>
              <a:buFont typeface="Arial"/>
              <a:buChar char="•"/>
            </a:pPr>
            <a:r>
              <a:rPr lang="en-US" sz="3332" spc="-33" u="none">
                <a:solidFill>
                  <a:srgbClr val="0048CD"/>
                </a:solidFill>
                <a:latin typeface="Atma Medium Bold"/>
              </a:rPr>
              <a:t>N°8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885088" y="1534330"/>
            <a:ext cx="15403974" cy="375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08"/>
              </a:lnSpc>
              <a:spcBef>
                <a:spcPct val="0"/>
              </a:spcBef>
            </a:pPr>
            <a:r>
              <a:rPr lang="en-US" sz="2220">
                <a:solidFill>
                  <a:srgbClr val="000000"/>
                </a:solidFill>
                <a:latin typeface="Muli Regular"/>
              </a:rPr>
              <a:t>Las palabras terminadas en </a:t>
            </a:r>
            <a:r>
              <a:rPr lang="en-US" sz="2220">
                <a:solidFill>
                  <a:srgbClr val="0048CD"/>
                </a:solidFill>
                <a:latin typeface="Muli Regular Bold"/>
              </a:rPr>
              <a:t>-ava, -ave, -avo.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12022" y="2111948"/>
            <a:ext cx="16377040" cy="406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05"/>
              </a:lnSpc>
              <a:spcBef>
                <a:spcPct val="0"/>
              </a:spcBef>
            </a:pPr>
            <a:r>
              <a:rPr lang="en-US" sz="2360">
                <a:solidFill>
                  <a:srgbClr val="000000"/>
                </a:solidFill>
                <a:latin typeface="Muli Regular"/>
              </a:rPr>
              <a:t>E</a:t>
            </a:r>
            <a:r>
              <a:rPr lang="en-US" sz="2360">
                <a:solidFill>
                  <a:srgbClr val="000000"/>
                </a:solidFill>
                <a:latin typeface="Muli Regular Bold"/>
              </a:rPr>
              <a:t>jemplo:</a:t>
            </a:r>
            <a:r>
              <a:rPr lang="en-US" sz="2360">
                <a:solidFill>
                  <a:srgbClr val="000000"/>
                </a:solidFill>
                <a:latin typeface="Muli Regular"/>
              </a:rPr>
              <a:t> octava, clave, bravo.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04059" y="2647829"/>
            <a:ext cx="16377040" cy="815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05"/>
              </a:lnSpc>
              <a:spcBef>
                <a:spcPct val="0"/>
              </a:spcBef>
            </a:pPr>
            <a:r>
              <a:rPr lang="en-US" sz="2360">
                <a:solidFill>
                  <a:srgbClr val="000000"/>
                </a:solidFill>
                <a:latin typeface="Muli Regular Bold"/>
              </a:rPr>
              <a:t>Excepciones:</a:t>
            </a:r>
            <a:r>
              <a:rPr lang="en-US" sz="2360">
                <a:solidFill>
                  <a:srgbClr val="000000"/>
                </a:solidFill>
                <a:latin typeface="Muli Regular"/>
              </a:rPr>
              <a:t> baba, haba, aldaba, árabe, álabe, jarabe, cabo, lavabo, nabo, menoscabo, rabo y la terminación aba del pretérito imperfecto de indicativo de los verbos acabados en ar.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3703224" y="28434"/>
            <a:ext cx="2151110" cy="200053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6079899" y="5143500"/>
            <a:ext cx="6128203" cy="4676419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979051" y="3283380"/>
            <a:ext cx="14329898" cy="1243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99"/>
              </a:lnSpc>
            </a:pPr>
            <a:r>
              <a:rPr lang="en-US" sz="8727" spc="-87">
                <a:solidFill>
                  <a:srgbClr val="0048CD"/>
                </a:solidFill>
                <a:latin typeface="Muli Bold"/>
              </a:rPr>
              <a:t>Actividades propuestas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4573282" y="-38719"/>
            <a:ext cx="2151110" cy="2000532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675321"/>
            <a:ext cx="10823486" cy="1417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17"/>
              </a:lnSpc>
            </a:pPr>
            <a:r>
              <a:rPr lang="en-US" sz="5016" spc="-50">
                <a:solidFill>
                  <a:srgbClr val="0048CD"/>
                </a:solidFill>
                <a:latin typeface="Muli Bold"/>
              </a:rPr>
              <a:t>Complete las palabras de estas frases con b o v.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05941" y="2204988"/>
            <a:ext cx="17276118" cy="5715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613"/>
              </a:lnSpc>
            </a:pPr>
            <a:r>
              <a:rPr lang="en-US" sz="4943">
                <a:solidFill>
                  <a:srgbClr val="000000"/>
                </a:solidFill>
                <a:latin typeface="Muli Regular Bold"/>
              </a:rPr>
              <a:t>1.- Si tu__iera nue__e pesos me compra__a una __ufanda.</a:t>
            </a:r>
          </a:p>
          <a:p>
            <a:pPr>
              <a:lnSpc>
                <a:spcPts val="7613"/>
              </a:lnSpc>
            </a:pPr>
            <a:r>
              <a:rPr lang="en-US" sz="4943">
                <a:solidFill>
                  <a:srgbClr val="000000"/>
                </a:solidFill>
                <a:latin typeface="Muli Regular Bold"/>
              </a:rPr>
              <a:t>2.- Me dijo que si i__a a sa__er muy pronto la __erdad.</a:t>
            </a:r>
          </a:p>
          <a:p>
            <a:pPr>
              <a:lnSpc>
                <a:spcPts val="7613"/>
              </a:lnSpc>
            </a:pPr>
            <a:r>
              <a:rPr lang="en-US" sz="4943">
                <a:solidFill>
                  <a:srgbClr val="000000"/>
                </a:solidFill>
                <a:latin typeface="Muli Regular Bold"/>
              </a:rPr>
              <a:t>3.- Estu__o toda la tarde e__itando hacer los de__eres.</a:t>
            </a:r>
          </a:p>
          <a:p>
            <a:pPr>
              <a:lnSpc>
                <a:spcPts val="7613"/>
              </a:lnSpc>
            </a:pPr>
            <a:r>
              <a:rPr lang="en-US" sz="4943">
                <a:solidFill>
                  <a:srgbClr val="000000"/>
                </a:solidFill>
                <a:latin typeface="Muli Regular Bold"/>
              </a:rPr>
              <a:t>4.- La __anda gra__ó un concierto en el que se re__eló su valía.</a:t>
            </a:r>
          </a:p>
          <a:p>
            <a:pPr>
              <a:lnSpc>
                <a:spcPts val="7613"/>
              </a:lnSpc>
            </a:pPr>
            <a:r>
              <a:rPr lang="en-US" sz="4943">
                <a:solidFill>
                  <a:srgbClr val="000000"/>
                </a:solidFill>
                <a:latin typeface="Muli Regular Bold"/>
              </a:rPr>
              <a:t>5.- De__ió la__arse con un sua__izante __iodegradable.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6205814" y="4610340"/>
            <a:ext cx="1545072" cy="1490995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6205814" y="2893547"/>
            <a:ext cx="1633874" cy="1388793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6364991" y="836414"/>
            <a:ext cx="1226719" cy="1703776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5330316" y="1004086"/>
            <a:ext cx="1827384" cy="1425359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8919900" y="7642309"/>
            <a:ext cx="1832673" cy="1722712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12910093" y="982490"/>
            <a:ext cx="1856948" cy="142985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0">
            <a:off x="10463480" y="5826298"/>
            <a:ext cx="1481592" cy="1259353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0">
            <a:off x="12189227" y="5826298"/>
            <a:ext cx="1945089" cy="1643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1"/>
          <a:srcRect l="0" t="0" r="0" b="0"/>
          <a:stretch>
            <a:fillRect/>
          </a:stretch>
        </p:blipFill>
        <p:spPr>
          <a:xfrm flipH="false" flipV="false" rot="0">
            <a:off x="10364066" y="4412151"/>
            <a:ext cx="1419986" cy="107919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2"/>
          <a:srcRect l="0" t="0" r="0" b="0"/>
          <a:stretch>
            <a:fillRect/>
          </a:stretch>
        </p:blipFill>
        <p:spPr>
          <a:xfrm flipH="false" flipV="false" rot="0">
            <a:off x="8215148" y="762885"/>
            <a:ext cx="1984001" cy="1666561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3"/>
          <a:srcRect l="0" t="0" r="0" b="0"/>
          <a:stretch>
            <a:fillRect/>
          </a:stretch>
        </p:blipFill>
        <p:spPr>
          <a:xfrm flipH="false" flipV="false" rot="0">
            <a:off x="8416355" y="2736282"/>
            <a:ext cx="1200131" cy="1044114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4"/>
          <a:srcRect l="0" t="0" r="0" b="0"/>
          <a:stretch>
            <a:fillRect/>
          </a:stretch>
        </p:blipFill>
        <p:spPr>
          <a:xfrm flipH="false" flipV="false" rot="0">
            <a:off x="12527990" y="2581214"/>
            <a:ext cx="1695320" cy="1305396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5"/>
          <a:srcRect l="0" t="0" r="0" b="0"/>
          <a:stretch>
            <a:fillRect/>
          </a:stretch>
        </p:blipFill>
        <p:spPr>
          <a:xfrm flipH="false" flipV="false" rot="0">
            <a:off x="12883115" y="8126503"/>
            <a:ext cx="1251200" cy="1232432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6"/>
          <a:srcRect l="0" t="0" r="0" b="0"/>
          <a:stretch>
            <a:fillRect/>
          </a:stretch>
        </p:blipFill>
        <p:spPr>
          <a:xfrm flipH="false" flipV="false" rot="0">
            <a:off x="14902901" y="2777623"/>
            <a:ext cx="2356399" cy="1790863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7"/>
          <a:srcRect l="0" t="0" r="0" b="0"/>
          <a:stretch>
            <a:fillRect/>
          </a:stretch>
        </p:blipFill>
        <p:spPr>
          <a:xfrm flipH="false" flipV="false" rot="0">
            <a:off x="10506868" y="1032806"/>
            <a:ext cx="1682359" cy="1379534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8"/>
          <a:srcRect l="0" t="0" r="0" b="0"/>
          <a:stretch>
            <a:fillRect/>
          </a:stretch>
        </p:blipFill>
        <p:spPr>
          <a:xfrm flipH="false" flipV="false" rot="0">
            <a:off x="12196441" y="4105307"/>
            <a:ext cx="1427305" cy="1384485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9"/>
          <a:srcRect l="0" t="0" r="0" b="0"/>
          <a:stretch>
            <a:fillRect/>
          </a:stretch>
        </p:blipFill>
        <p:spPr>
          <a:xfrm flipH="false" flipV="false" rot="0">
            <a:off x="16198735" y="4851040"/>
            <a:ext cx="1060565" cy="1028748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20"/>
          <a:srcRect l="0" t="0" r="0" b="0"/>
          <a:stretch>
            <a:fillRect/>
          </a:stretch>
        </p:blipFill>
        <p:spPr>
          <a:xfrm flipH="false" flipV="false" rot="0">
            <a:off x="8090357" y="4212287"/>
            <a:ext cx="2027787" cy="1277506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21"/>
          <a:srcRect l="0" t="0" r="0" b="0"/>
          <a:stretch>
            <a:fillRect/>
          </a:stretch>
        </p:blipFill>
        <p:spPr>
          <a:xfrm flipH="false" flipV="false" rot="0">
            <a:off x="6162623" y="6728274"/>
            <a:ext cx="2346586" cy="1067697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22"/>
          <a:srcRect l="0" t="0" r="0" b="0"/>
          <a:stretch>
            <a:fillRect/>
          </a:stretch>
        </p:blipFill>
        <p:spPr>
          <a:xfrm flipH="false" flipV="false" rot="0">
            <a:off x="8453226" y="5988912"/>
            <a:ext cx="1740856" cy="1096739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23"/>
          <a:srcRect l="0" t="0" r="0" b="0"/>
          <a:stretch>
            <a:fillRect/>
          </a:stretch>
        </p:blipFill>
        <p:spPr>
          <a:xfrm flipH="false" flipV="false" rot="0">
            <a:off x="15958018" y="6257044"/>
            <a:ext cx="1344204" cy="18043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24"/>
          <a:srcRect l="0" t="0" r="0" b="0"/>
          <a:stretch>
            <a:fillRect/>
          </a:stretch>
        </p:blipFill>
        <p:spPr>
          <a:xfrm flipH="false" flipV="false" rot="0">
            <a:off x="14516843" y="6101334"/>
            <a:ext cx="1125964" cy="1160788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25"/>
          <a:srcRect l="0" t="0" r="0" b="0"/>
          <a:stretch>
            <a:fillRect/>
          </a:stretch>
        </p:blipFill>
        <p:spPr>
          <a:xfrm flipH="false" flipV="false" rot="0">
            <a:off x="10148409" y="2736282"/>
            <a:ext cx="1851301" cy="1249628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26"/>
          <a:srcRect l="0" t="0" r="0" b="0"/>
          <a:stretch>
            <a:fillRect/>
          </a:stretch>
        </p:blipFill>
        <p:spPr>
          <a:xfrm flipH="false" flipV="false" rot="0">
            <a:off x="13998516" y="4818637"/>
            <a:ext cx="1644291" cy="986575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27"/>
          <a:srcRect l="0" t="0" r="0" b="0"/>
          <a:stretch>
            <a:fillRect/>
          </a:stretch>
        </p:blipFill>
        <p:spPr>
          <a:xfrm flipH="false" flipV="false" rot="0">
            <a:off x="14516843" y="7669178"/>
            <a:ext cx="930265" cy="1722712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28"/>
          <a:srcRect l="0" t="0" r="0" b="0"/>
          <a:stretch>
            <a:fillRect/>
          </a:stretch>
        </p:blipFill>
        <p:spPr>
          <a:xfrm flipH="false" flipV="false" rot="0">
            <a:off x="6205814" y="8286260"/>
            <a:ext cx="2303396" cy="1105630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29"/>
          <a:srcRect l="0" t="0" r="0" b="0"/>
          <a:stretch>
            <a:fillRect/>
          </a:stretch>
        </p:blipFill>
        <p:spPr>
          <a:xfrm flipH="false" flipV="false" rot="0">
            <a:off x="10982918" y="7486120"/>
            <a:ext cx="1545072" cy="1872815"/>
          </a:xfrm>
          <a:prstGeom prst="rect">
            <a:avLst/>
          </a:prstGeom>
        </p:spPr>
      </p:pic>
      <p:sp>
        <p:nvSpPr>
          <p:cNvPr name="TextBox 29" id="29"/>
          <p:cNvSpPr txBox="true"/>
          <p:nvPr/>
        </p:nvSpPr>
        <p:spPr>
          <a:xfrm rot="0">
            <a:off x="285750" y="4417363"/>
            <a:ext cx="5336291" cy="1557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025"/>
              </a:lnSpc>
            </a:pPr>
            <a:r>
              <a:rPr lang="en-US" sz="10932" spc="-109">
                <a:solidFill>
                  <a:srgbClr val="0048CD"/>
                </a:solidFill>
                <a:latin typeface="Muli Bold"/>
              </a:rPr>
              <a:t>Gracias.</a:t>
            </a:r>
          </a:p>
        </p:txBody>
      </p:sp>
      <p:pic>
        <p:nvPicPr>
          <p:cNvPr name="Picture 30" id="30"/>
          <p:cNvPicPr>
            <a:picLocks noChangeAspect="true"/>
          </p:cNvPicPr>
          <p:nvPr/>
        </p:nvPicPr>
        <p:blipFill>
          <a:blip r:embed="rId30"/>
          <a:srcRect l="0" t="0" r="0" b="0"/>
          <a:stretch>
            <a:fillRect/>
          </a:stretch>
        </p:blipFill>
        <p:spPr>
          <a:xfrm flipH="false" flipV="false" rot="0">
            <a:off x="15956481" y="8503665"/>
            <a:ext cx="1545072" cy="94249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3703224" y="28434"/>
            <a:ext cx="2151110" cy="200053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5341443" y="6234168"/>
            <a:ext cx="7605115" cy="330062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1104900"/>
            <a:ext cx="9284922" cy="1020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920"/>
              </a:lnSpc>
            </a:pPr>
            <a:r>
              <a:rPr lang="en-US" sz="7200" spc="-72">
                <a:solidFill>
                  <a:srgbClr val="0048CD"/>
                </a:solidFill>
                <a:latin typeface="Muli Bold"/>
              </a:rPr>
              <a:t>Normas ortográficas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82773" y="2831925"/>
            <a:ext cx="15522454" cy="2136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752"/>
              </a:lnSpc>
              <a:spcBef>
                <a:spcPct val="0"/>
              </a:spcBef>
            </a:pPr>
            <a:r>
              <a:rPr lang="en-US" sz="4108">
                <a:solidFill>
                  <a:srgbClr val="000000"/>
                </a:solidFill>
                <a:latin typeface="Muli Regular Bold"/>
              </a:rPr>
              <a:t>Uno de los problemas más frecuentes en el español es como se escriben determinadas palabras que incluyen las letras “b” (be) o “v” (uve) dada la proximidad de sus sonidos.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3703224" y="28434"/>
            <a:ext cx="2151110" cy="200053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-2348294" y="5697589"/>
            <a:ext cx="8158953" cy="4589411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1008129"/>
            <a:ext cx="9847900" cy="1020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920"/>
              </a:lnSpc>
            </a:pPr>
            <a:r>
              <a:rPr lang="en-US" sz="7200" spc="-72">
                <a:solidFill>
                  <a:srgbClr val="0048CD"/>
                </a:solidFill>
                <a:latin typeface="Muli Bold"/>
              </a:rPr>
              <a:t>Normas ortográficas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31183" y="2985279"/>
            <a:ext cx="14825635" cy="2158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753"/>
              </a:lnSpc>
              <a:spcBef>
                <a:spcPct val="0"/>
              </a:spcBef>
            </a:pPr>
            <a:r>
              <a:rPr lang="en-US" sz="4109">
                <a:solidFill>
                  <a:srgbClr val="000000"/>
                </a:solidFill>
                <a:latin typeface="Muli Regular Bold"/>
              </a:rPr>
              <a:t>Ésto sin olvidarnos de que hay palabras que se pronuncian igual pero se escriben con B o V dependiendo del significado que tengan en la frase.</a:t>
            </a:r>
          </a:p>
        </p:txBody>
      </p:sp>
      <p:grpSp>
        <p:nvGrpSpPr>
          <p:cNvPr name="Group 6" id="6"/>
          <p:cNvGrpSpPr/>
          <p:nvPr/>
        </p:nvGrpSpPr>
        <p:grpSpPr>
          <a:xfrm rot="1713261">
            <a:off x="2776736" y="6018276"/>
            <a:ext cx="2291037" cy="1130513"/>
            <a:chOff x="0" y="0"/>
            <a:chExt cx="3054716" cy="1507350"/>
          </a:xfrm>
        </p:grpSpPr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4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892665" cy="1507350"/>
            </a:xfrm>
            <a:prstGeom prst="rect">
              <a:avLst/>
            </a:prstGeom>
          </p:spPr>
        </p:pic>
        <p:pic>
          <p:nvPicPr>
            <p:cNvPr name="Picture 8" id="8"/>
            <p:cNvPicPr>
              <a:picLocks noChangeAspect="true"/>
            </p:cNvPicPr>
            <p:nvPr/>
          </p:nvPicPr>
          <p:blipFill>
            <a:blip r:embed="rId4"/>
            <a:srcRect l="0" t="0" r="0" b="0"/>
            <a:stretch>
              <a:fillRect/>
            </a:stretch>
          </p:blipFill>
          <p:spPr>
            <a:xfrm flipH="false" flipV="false" rot="0">
              <a:off x="1048035" y="0"/>
              <a:ext cx="892665" cy="1507350"/>
            </a:xfrm>
            <a:prstGeom prst="rect">
              <a:avLst/>
            </a:prstGeom>
          </p:spPr>
        </p:pic>
        <p:pic>
          <p:nvPicPr>
            <p:cNvPr name="Picture 9" id="9"/>
            <p:cNvPicPr>
              <a:picLocks noChangeAspect="true"/>
            </p:cNvPicPr>
            <p:nvPr/>
          </p:nvPicPr>
          <p:blipFill>
            <a:blip r:embed="rId4"/>
            <a:srcRect l="0" t="0" r="0" b="0"/>
            <a:stretch>
              <a:fillRect/>
            </a:stretch>
          </p:blipFill>
          <p:spPr>
            <a:xfrm flipH="false" flipV="false" rot="0">
              <a:off x="2162051" y="0"/>
              <a:ext cx="892665" cy="15073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3703224" y="28434"/>
            <a:ext cx="2151110" cy="2000532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2368998"/>
            <a:ext cx="13948751" cy="4942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48"/>
              </a:lnSpc>
            </a:pPr>
            <a:r>
              <a:rPr lang="en-US" sz="4057">
                <a:solidFill>
                  <a:srgbClr val="000000"/>
                </a:solidFill>
                <a:latin typeface="Muli Regular Bold"/>
              </a:rPr>
              <a:t>Ejemplos:</a:t>
            </a:r>
          </a:p>
          <a:p>
            <a:pPr>
              <a:lnSpc>
                <a:spcPts val="6248"/>
              </a:lnSpc>
            </a:pPr>
          </a:p>
          <a:p>
            <a:pPr>
              <a:lnSpc>
                <a:spcPts val="6248"/>
              </a:lnSpc>
            </a:pPr>
            <a:r>
              <a:rPr lang="en-US" sz="4057">
                <a:solidFill>
                  <a:srgbClr val="000000"/>
                </a:solidFill>
                <a:latin typeface="Muli Regular Bold"/>
              </a:rPr>
              <a:t>Cabo (Militar).</a:t>
            </a:r>
          </a:p>
          <a:p>
            <a:pPr>
              <a:lnSpc>
                <a:spcPts val="8196"/>
              </a:lnSpc>
            </a:pPr>
            <a:r>
              <a:rPr lang="en-US" sz="4057">
                <a:solidFill>
                  <a:srgbClr val="000000"/>
                </a:solidFill>
                <a:latin typeface="Muli Regular Bold"/>
              </a:rPr>
              <a:t>Cavo (del verbo cavar).</a:t>
            </a:r>
          </a:p>
          <a:p>
            <a:pPr>
              <a:lnSpc>
                <a:spcPts val="6248"/>
              </a:lnSpc>
            </a:pPr>
            <a:r>
              <a:rPr lang="en-US" sz="4057">
                <a:solidFill>
                  <a:srgbClr val="000000"/>
                </a:solidFill>
                <a:latin typeface="Muli Regular Bold"/>
              </a:rPr>
              <a:t>Baca (para transportar objetos en el techo de un coche).</a:t>
            </a:r>
          </a:p>
          <a:p>
            <a:pPr>
              <a:lnSpc>
                <a:spcPts val="6248"/>
              </a:lnSpc>
            </a:pPr>
            <a:r>
              <a:rPr lang="en-US" sz="4057">
                <a:solidFill>
                  <a:srgbClr val="000000"/>
                </a:solidFill>
                <a:latin typeface="Muli Regular Bold"/>
              </a:rPr>
              <a:t>Vaca (animal).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2867743" y="6504246"/>
            <a:ext cx="4640903" cy="3635374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5188195" y="5350808"/>
            <a:ext cx="1670962" cy="1670962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028700" y="556381"/>
            <a:ext cx="9847900" cy="1020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920"/>
              </a:lnSpc>
            </a:pPr>
            <a:r>
              <a:rPr lang="en-US" sz="7200" spc="-72">
                <a:solidFill>
                  <a:srgbClr val="0048CD"/>
                </a:solidFill>
                <a:latin typeface="Muli Bold"/>
              </a:rPr>
              <a:t>Normas ortográficas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3703224" y="28434"/>
            <a:ext cx="2151110" cy="200053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0285693" y="5785702"/>
            <a:ext cx="8002307" cy="4501298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798027" y="2186567"/>
            <a:ext cx="11774702" cy="5200338"/>
            <a:chOff x="0" y="0"/>
            <a:chExt cx="5139434" cy="2269849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5139434" cy="2368909"/>
            </a:xfrm>
            <a:custGeom>
              <a:avLst/>
              <a:gdLst/>
              <a:ahLst/>
              <a:cxnLst/>
              <a:rect r="r" b="b" t="t" l="l"/>
              <a:pathLst>
                <a:path h="2368909" w="5139434">
                  <a:moveTo>
                    <a:pt x="4517134" y="1798679"/>
                  </a:moveTo>
                  <a:cubicBezTo>
                    <a:pt x="4517134" y="1792329"/>
                    <a:pt x="4518404" y="1787249"/>
                    <a:pt x="4518404" y="1779629"/>
                  </a:cubicBezTo>
                  <a:lnTo>
                    <a:pt x="4518404" y="490220"/>
                  </a:lnTo>
                  <a:cubicBezTo>
                    <a:pt x="4518404" y="220980"/>
                    <a:pt x="4308854" y="0"/>
                    <a:pt x="4052314" y="0"/>
                  </a:cubicBezTo>
                  <a:lnTo>
                    <a:pt x="467360" y="0"/>
                  </a:lnTo>
                  <a:cubicBezTo>
                    <a:pt x="210820" y="0"/>
                    <a:pt x="0" y="220980"/>
                    <a:pt x="0" y="490220"/>
                  </a:cubicBezTo>
                  <a:lnTo>
                    <a:pt x="0" y="1779629"/>
                  </a:lnTo>
                  <a:cubicBezTo>
                    <a:pt x="0" y="2048869"/>
                    <a:pt x="209550" y="2269849"/>
                    <a:pt x="466090" y="2269849"/>
                  </a:cubicBezTo>
                  <a:lnTo>
                    <a:pt x="4051044" y="2269849"/>
                  </a:lnTo>
                  <a:cubicBezTo>
                    <a:pt x="4164074" y="2269849"/>
                    <a:pt x="4268214" y="2226669"/>
                    <a:pt x="4348224" y="2156819"/>
                  </a:cubicBezTo>
                  <a:cubicBezTo>
                    <a:pt x="4479034" y="2227939"/>
                    <a:pt x="4791454" y="2368909"/>
                    <a:pt x="5138164" y="2161899"/>
                  </a:cubicBezTo>
                  <a:cubicBezTo>
                    <a:pt x="5139434" y="2161899"/>
                    <a:pt x="4827014" y="2163169"/>
                    <a:pt x="4517134" y="1798679"/>
                  </a:cubicBezTo>
                  <a:lnTo>
                    <a:pt x="4517134" y="1798679"/>
                  </a:lnTo>
                  <a:close/>
                </a:path>
              </a:pathLst>
            </a:custGeom>
            <a:solidFill>
              <a:srgbClr val="CCD6DD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798027" y="3693278"/>
            <a:ext cx="10167862" cy="2244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63"/>
              </a:lnSpc>
            </a:pPr>
            <a:r>
              <a:rPr lang="en-US" sz="5330" spc="-53">
                <a:solidFill>
                  <a:srgbClr val="0048CD"/>
                </a:solidFill>
                <a:latin typeface="Muli Bold"/>
              </a:rPr>
              <a:t>Las reglas para escribir correctamente las palabras que contienen las letras "b".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66689" y="1028700"/>
            <a:ext cx="17443140" cy="2153099"/>
            <a:chOff x="0" y="0"/>
            <a:chExt cx="13909602" cy="1716936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3909602" cy="1716936"/>
            </a:xfrm>
            <a:custGeom>
              <a:avLst/>
              <a:gdLst/>
              <a:ahLst/>
              <a:cxnLst/>
              <a:rect r="r" b="b" t="t" l="l"/>
              <a:pathLst>
                <a:path h="1716936" w="13909602">
                  <a:moveTo>
                    <a:pt x="13785142" y="1716936"/>
                  </a:moveTo>
                  <a:lnTo>
                    <a:pt x="124460" y="1716936"/>
                  </a:lnTo>
                  <a:cubicBezTo>
                    <a:pt x="55880" y="1716936"/>
                    <a:pt x="0" y="1661056"/>
                    <a:pt x="0" y="159247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3785142" y="0"/>
                  </a:lnTo>
                  <a:cubicBezTo>
                    <a:pt x="13853722" y="0"/>
                    <a:pt x="13909602" y="55880"/>
                    <a:pt x="13909602" y="124460"/>
                  </a:cubicBezTo>
                  <a:lnTo>
                    <a:pt x="13909602" y="1592476"/>
                  </a:lnTo>
                  <a:cubicBezTo>
                    <a:pt x="13909602" y="1661056"/>
                    <a:pt x="13853722" y="1716936"/>
                    <a:pt x="13785142" y="171693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727113" y="1163247"/>
            <a:ext cx="16419184" cy="529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32"/>
              </a:lnSpc>
              <a:spcBef>
                <a:spcPct val="0"/>
              </a:spcBef>
              <a:buFont typeface="Arial"/>
              <a:buChar char="•"/>
            </a:pPr>
            <a:r>
              <a:rPr lang="en-US" sz="3332" spc="-33" u="none">
                <a:solidFill>
                  <a:srgbClr val="0048CD"/>
                </a:solidFill>
                <a:latin typeface="Atma Medium Bold"/>
              </a:rPr>
              <a:t>N°1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17536" y="1284000"/>
            <a:ext cx="15628761" cy="769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46"/>
              </a:lnSpc>
              <a:spcBef>
                <a:spcPct val="0"/>
              </a:spcBef>
            </a:pPr>
            <a:r>
              <a:rPr lang="en-US" sz="2247">
                <a:solidFill>
                  <a:srgbClr val="000000"/>
                </a:solidFill>
                <a:latin typeface="Muli Regular"/>
              </a:rPr>
              <a:t>Antes de cualquier </a:t>
            </a:r>
            <a:r>
              <a:rPr lang="en-US" sz="2247">
                <a:solidFill>
                  <a:srgbClr val="0048CD"/>
                </a:solidFill>
                <a:latin typeface="Muli Regular Bold"/>
              </a:rPr>
              <a:t>consonante</a:t>
            </a:r>
            <a:r>
              <a:rPr lang="en-US" sz="2247">
                <a:solidFill>
                  <a:srgbClr val="000000"/>
                </a:solidFill>
                <a:latin typeface="Muli Regular Bold"/>
              </a:rPr>
              <a:t> </a:t>
            </a:r>
            <a:r>
              <a:rPr lang="en-US" sz="2247">
                <a:solidFill>
                  <a:srgbClr val="000000"/>
                </a:solidFill>
                <a:latin typeface="Muli Regular"/>
              </a:rPr>
              <a:t>se escribe </a:t>
            </a:r>
            <a:r>
              <a:rPr lang="en-US" sz="2247">
                <a:solidFill>
                  <a:srgbClr val="0048CD"/>
                </a:solidFill>
                <a:latin typeface="Muli Regular Bold"/>
              </a:rPr>
              <a:t>b </a:t>
            </a:r>
            <a:r>
              <a:rPr lang="en-US" sz="2247">
                <a:solidFill>
                  <a:srgbClr val="000000"/>
                </a:solidFill>
                <a:latin typeface="Muli Regular"/>
              </a:rPr>
              <a:t>y no v. (Esta regla incluye las palabras que contiene </a:t>
            </a:r>
            <a:r>
              <a:rPr lang="en-US" sz="2247">
                <a:solidFill>
                  <a:srgbClr val="0048CD"/>
                </a:solidFill>
                <a:latin typeface="Muli Regular Bold"/>
              </a:rPr>
              <a:t>bla, ble, bli, blo, blu, bra, bre, bri, bro, bru</a:t>
            </a:r>
            <a:r>
              <a:rPr lang="en-US" sz="2247">
                <a:solidFill>
                  <a:srgbClr val="000000"/>
                </a:solidFill>
                <a:latin typeface="Muli Regular"/>
              </a:rPr>
              <a:t>).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27113" y="2354781"/>
            <a:ext cx="16419184" cy="406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05"/>
              </a:lnSpc>
              <a:spcBef>
                <a:spcPct val="0"/>
              </a:spcBef>
            </a:pPr>
            <a:r>
              <a:rPr lang="en-US" sz="2360">
                <a:solidFill>
                  <a:srgbClr val="000000"/>
                </a:solidFill>
                <a:latin typeface="Muli Regular"/>
              </a:rPr>
              <a:t>Ejemplo: tabla, mueble, blindado, brasa, breva, brillo, abdomen, obvio, absoluto.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311460" y="3352351"/>
            <a:ext cx="17443140" cy="1791149"/>
            <a:chOff x="0" y="0"/>
            <a:chExt cx="13909602" cy="1428308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13909602" cy="1428308"/>
            </a:xfrm>
            <a:custGeom>
              <a:avLst/>
              <a:gdLst/>
              <a:ahLst/>
              <a:cxnLst/>
              <a:rect r="r" b="b" t="t" l="l"/>
              <a:pathLst>
                <a:path h="1428308" w="13909602">
                  <a:moveTo>
                    <a:pt x="13785142" y="1428308"/>
                  </a:moveTo>
                  <a:lnTo>
                    <a:pt x="124460" y="1428308"/>
                  </a:lnTo>
                  <a:cubicBezTo>
                    <a:pt x="55880" y="1428308"/>
                    <a:pt x="0" y="1372428"/>
                    <a:pt x="0" y="130384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3785142" y="0"/>
                  </a:lnTo>
                  <a:cubicBezTo>
                    <a:pt x="13853722" y="0"/>
                    <a:pt x="13909602" y="55880"/>
                    <a:pt x="13909602" y="124460"/>
                  </a:cubicBezTo>
                  <a:lnTo>
                    <a:pt x="13909602" y="1303848"/>
                  </a:lnTo>
                  <a:cubicBezTo>
                    <a:pt x="13909602" y="1372428"/>
                    <a:pt x="13853722" y="1428308"/>
                    <a:pt x="13785142" y="142830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823438" y="3505948"/>
            <a:ext cx="16419184" cy="529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32"/>
              </a:lnSpc>
              <a:spcBef>
                <a:spcPct val="0"/>
              </a:spcBef>
              <a:buFont typeface="Arial"/>
              <a:buChar char="•"/>
            </a:pPr>
            <a:r>
              <a:rPr lang="en-US" sz="3332" spc="-33" u="none">
                <a:solidFill>
                  <a:srgbClr val="0048CD"/>
                </a:solidFill>
                <a:latin typeface="Atma Medium Bold"/>
              </a:rPr>
              <a:t>N°2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85767" y="3570593"/>
            <a:ext cx="15673533" cy="380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55"/>
              </a:lnSpc>
              <a:spcBef>
                <a:spcPct val="0"/>
              </a:spcBef>
            </a:pPr>
            <a:r>
              <a:rPr lang="en-US" sz="2253">
                <a:solidFill>
                  <a:srgbClr val="000000"/>
                </a:solidFill>
                <a:latin typeface="Muli Regular"/>
              </a:rPr>
              <a:t>Las terminaciones del pretérito imperfecto de indicativo de los verbos acabados en </a:t>
            </a:r>
            <a:r>
              <a:rPr lang="en-US" sz="2253">
                <a:solidFill>
                  <a:srgbClr val="0048CD"/>
                </a:solidFill>
                <a:latin typeface="Muli Regular Bold"/>
              </a:rPr>
              <a:t>-ar</a:t>
            </a:r>
            <a:r>
              <a:rPr lang="en-US" sz="2253">
                <a:solidFill>
                  <a:srgbClr val="000000"/>
                </a:solidFill>
                <a:latin typeface="Muli Regular"/>
              </a:rPr>
              <a:t> y</a:t>
            </a:r>
            <a:r>
              <a:rPr lang="en-US" sz="2253">
                <a:solidFill>
                  <a:srgbClr val="000000"/>
                </a:solidFill>
                <a:latin typeface="Muli Regular"/>
              </a:rPr>
              <a:t> </a:t>
            </a:r>
            <a:r>
              <a:rPr lang="en-US" sz="2253">
                <a:solidFill>
                  <a:srgbClr val="000000"/>
                </a:solidFill>
                <a:latin typeface="Muli Regular"/>
              </a:rPr>
              <a:t>d</a:t>
            </a:r>
            <a:r>
              <a:rPr lang="en-US" sz="2253">
                <a:solidFill>
                  <a:srgbClr val="000000"/>
                </a:solidFill>
                <a:latin typeface="Muli Regular"/>
              </a:rPr>
              <a:t>el </a:t>
            </a:r>
            <a:r>
              <a:rPr lang="en-US" sz="2253">
                <a:solidFill>
                  <a:srgbClr val="000000"/>
                </a:solidFill>
                <a:latin typeface="Muli Regular"/>
              </a:rPr>
              <a:t>v</a:t>
            </a:r>
            <a:r>
              <a:rPr lang="en-US" sz="2253">
                <a:solidFill>
                  <a:srgbClr val="000000"/>
                </a:solidFill>
                <a:latin typeface="Muli Regular"/>
              </a:rPr>
              <a:t>erbo</a:t>
            </a:r>
            <a:r>
              <a:rPr lang="en-US" sz="2253">
                <a:solidFill>
                  <a:srgbClr val="000000"/>
                </a:solidFill>
                <a:latin typeface="Muli Regular"/>
              </a:rPr>
              <a:t> </a:t>
            </a:r>
            <a:r>
              <a:rPr lang="en-US" sz="2253">
                <a:solidFill>
                  <a:srgbClr val="0048CD"/>
                </a:solidFill>
                <a:latin typeface="Muli Regular Bold"/>
              </a:rPr>
              <a:t>ir</a:t>
            </a:r>
            <a:r>
              <a:rPr lang="en-US" sz="2253">
                <a:solidFill>
                  <a:srgbClr val="000000"/>
                </a:solidFill>
                <a:latin typeface="Muli Regular"/>
              </a:rPr>
              <a:t>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34408" y="4369101"/>
            <a:ext cx="16419184" cy="406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05"/>
              </a:lnSpc>
              <a:spcBef>
                <a:spcPct val="0"/>
              </a:spcBef>
            </a:pPr>
            <a:r>
              <a:rPr lang="en-US" sz="2360">
                <a:solidFill>
                  <a:srgbClr val="000000"/>
                </a:solidFill>
                <a:latin typeface="Muli Regular"/>
              </a:rPr>
              <a:t>Ejemplo: jugaba, saltabas, estudiábamos, cantabais, ordenaban, ibas.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356232" y="7791450"/>
            <a:ext cx="17398368" cy="2104821"/>
            <a:chOff x="0" y="0"/>
            <a:chExt cx="13873900" cy="1678438"/>
          </a:xfrm>
        </p:grpSpPr>
        <p:sp>
          <p:nvSpPr>
            <p:cNvPr name="Freeform 13" id="13"/>
            <p:cNvSpPr/>
            <p:nvPr/>
          </p:nvSpPr>
          <p:spPr>
            <a:xfrm>
              <a:off x="0" y="0"/>
              <a:ext cx="13873900" cy="1678438"/>
            </a:xfrm>
            <a:custGeom>
              <a:avLst/>
              <a:gdLst/>
              <a:ahLst/>
              <a:cxnLst/>
              <a:rect r="r" b="b" t="t" l="l"/>
              <a:pathLst>
                <a:path h="1678438" w="13873900">
                  <a:moveTo>
                    <a:pt x="13749440" y="1678438"/>
                  </a:moveTo>
                  <a:lnTo>
                    <a:pt x="124460" y="1678438"/>
                  </a:lnTo>
                  <a:cubicBezTo>
                    <a:pt x="55880" y="1678438"/>
                    <a:pt x="0" y="1622558"/>
                    <a:pt x="0" y="155397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3749440" y="0"/>
                  </a:lnTo>
                  <a:cubicBezTo>
                    <a:pt x="13818020" y="0"/>
                    <a:pt x="13873900" y="55880"/>
                    <a:pt x="13873900" y="124460"/>
                  </a:cubicBezTo>
                  <a:lnTo>
                    <a:pt x="13873900" y="1553978"/>
                  </a:lnTo>
                  <a:cubicBezTo>
                    <a:pt x="13873900" y="1622558"/>
                    <a:pt x="13818020" y="1678438"/>
                    <a:pt x="13749440" y="167843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799213" y="7925997"/>
            <a:ext cx="16377040" cy="529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32"/>
              </a:lnSpc>
              <a:spcBef>
                <a:spcPct val="0"/>
              </a:spcBef>
              <a:buFont typeface="Arial"/>
              <a:buChar char="•"/>
            </a:pPr>
            <a:r>
              <a:rPr lang="en-US" sz="3332" spc="-33" u="none">
                <a:solidFill>
                  <a:srgbClr val="0048CD"/>
                </a:solidFill>
                <a:latin typeface="Atma Medium Bold"/>
              </a:rPr>
              <a:t>N°4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68814" y="7991099"/>
            <a:ext cx="15590486" cy="379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46"/>
              </a:lnSpc>
              <a:spcBef>
                <a:spcPct val="0"/>
              </a:spcBef>
            </a:pPr>
            <a:r>
              <a:rPr lang="en-US" sz="2247">
                <a:solidFill>
                  <a:srgbClr val="000000"/>
                </a:solidFill>
                <a:latin typeface="Muli Regular"/>
              </a:rPr>
              <a:t>Los infinitivos y las formas conjugadas de los verbos </a:t>
            </a:r>
            <a:r>
              <a:rPr lang="en-US" sz="2247">
                <a:solidFill>
                  <a:srgbClr val="0048CD"/>
                </a:solidFill>
                <a:latin typeface="Muli Regular Bold"/>
              </a:rPr>
              <a:t>beber, caber, deber, haber y saber.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23438" y="8852193"/>
            <a:ext cx="16377040" cy="406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05"/>
              </a:lnSpc>
              <a:spcBef>
                <a:spcPct val="0"/>
              </a:spcBef>
            </a:pPr>
            <a:r>
              <a:rPr lang="en-US" sz="2360">
                <a:solidFill>
                  <a:srgbClr val="000000"/>
                </a:solidFill>
                <a:latin typeface="Muli Regular"/>
              </a:rPr>
              <a:t>E</a:t>
            </a:r>
            <a:r>
              <a:rPr lang="en-US" sz="2360">
                <a:solidFill>
                  <a:srgbClr val="000000"/>
                </a:solidFill>
                <a:latin typeface="Muli Regular Bold"/>
              </a:rPr>
              <a:t>jemplo:</a:t>
            </a:r>
            <a:r>
              <a:rPr lang="en-US" sz="2360">
                <a:solidFill>
                  <a:srgbClr val="000000"/>
                </a:solidFill>
                <a:latin typeface="Muli Regular"/>
              </a:rPr>
              <a:t> beberá, cabíamos, debían, había, sabíamos.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356232" y="5334857"/>
            <a:ext cx="17398368" cy="2257221"/>
            <a:chOff x="0" y="0"/>
            <a:chExt cx="13873900" cy="1799966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13873900" cy="1799966"/>
            </a:xfrm>
            <a:custGeom>
              <a:avLst/>
              <a:gdLst/>
              <a:ahLst/>
              <a:cxnLst/>
              <a:rect r="r" b="b" t="t" l="l"/>
              <a:pathLst>
                <a:path h="1799966" w="13873900">
                  <a:moveTo>
                    <a:pt x="13749440" y="1799966"/>
                  </a:moveTo>
                  <a:lnTo>
                    <a:pt x="124460" y="1799966"/>
                  </a:lnTo>
                  <a:cubicBezTo>
                    <a:pt x="55880" y="1799966"/>
                    <a:pt x="0" y="1744086"/>
                    <a:pt x="0" y="167550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3749440" y="0"/>
                  </a:lnTo>
                  <a:cubicBezTo>
                    <a:pt x="13818020" y="0"/>
                    <a:pt x="13873900" y="55880"/>
                    <a:pt x="13873900" y="124460"/>
                  </a:cubicBezTo>
                  <a:lnTo>
                    <a:pt x="13873900" y="1675506"/>
                  </a:lnTo>
                  <a:cubicBezTo>
                    <a:pt x="13873900" y="1744086"/>
                    <a:pt x="13818020" y="1799966"/>
                    <a:pt x="13749440" y="179996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757069" y="5488454"/>
            <a:ext cx="16377040" cy="529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32"/>
              </a:lnSpc>
              <a:spcBef>
                <a:spcPct val="0"/>
              </a:spcBef>
              <a:buFont typeface="Arial"/>
              <a:buChar char="•"/>
            </a:pPr>
            <a:r>
              <a:rPr lang="en-US" sz="3332" spc="-33" u="none">
                <a:solidFill>
                  <a:srgbClr val="0048CD"/>
                </a:solidFill>
                <a:latin typeface="Atma Medium Bold"/>
              </a:rPr>
              <a:t>N°3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585767" y="5553382"/>
            <a:ext cx="15606748" cy="380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49"/>
              </a:lnSpc>
              <a:spcBef>
                <a:spcPct val="0"/>
              </a:spcBef>
            </a:pPr>
            <a:r>
              <a:rPr lang="en-US" sz="2249">
                <a:solidFill>
                  <a:srgbClr val="000000"/>
                </a:solidFill>
                <a:latin typeface="Muli Regular"/>
              </a:rPr>
              <a:t>Los verbos que terminan en </a:t>
            </a:r>
            <a:r>
              <a:rPr lang="en-US" sz="2249">
                <a:solidFill>
                  <a:srgbClr val="0048CD"/>
                </a:solidFill>
                <a:latin typeface="Muli Regular Bold"/>
              </a:rPr>
              <a:t>-bir, -buir</a:t>
            </a:r>
            <a:r>
              <a:rPr lang="en-US" sz="2249">
                <a:solidFill>
                  <a:srgbClr val="000000"/>
                </a:solidFill>
                <a:latin typeface="Muli Regular"/>
              </a:rPr>
              <a:t>, </a:t>
            </a:r>
            <a:r>
              <a:rPr lang="en-US" sz="2249">
                <a:solidFill>
                  <a:srgbClr val="000000"/>
                </a:solidFill>
                <a:latin typeface="Muli Regular"/>
              </a:rPr>
              <a:t>así como</a:t>
            </a:r>
            <a:r>
              <a:rPr lang="en-US" sz="2249">
                <a:solidFill>
                  <a:srgbClr val="000000"/>
                </a:solidFill>
                <a:latin typeface="Muli Regular"/>
              </a:rPr>
              <a:t> </a:t>
            </a:r>
            <a:r>
              <a:rPr lang="en-US" sz="2249">
                <a:solidFill>
                  <a:srgbClr val="000000"/>
                </a:solidFill>
                <a:latin typeface="Muli Regular"/>
              </a:rPr>
              <a:t>t</a:t>
            </a:r>
            <a:r>
              <a:rPr lang="en-US" sz="2249">
                <a:solidFill>
                  <a:srgbClr val="000000"/>
                </a:solidFill>
                <a:latin typeface="Muli Regular"/>
              </a:rPr>
              <a:t>o</a:t>
            </a:r>
            <a:r>
              <a:rPr lang="en-US" sz="2249">
                <a:solidFill>
                  <a:srgbClr val="000000"/>
                </a:solidFill>
                <a:latin typeface="Muli Regular"/>
              </a:rPr>
              <a:t>das</a:t>
            </a:r>
            <a:r>
              <a:rPr lang="en-US" sz="2249">
                <a:solidFill>
                  <a:srgbClr val="000000"/>
                </a:solidFill>
                <a:latin typeface="Muli Regular"/>
              </a:rPr>
              <a:t> </a:t>
            </a:r>
            <a:r>
              <a:rPr lang="en-US" sz="2249">
                <a:solidFill>
                  <a:srgbClr val="000000"/>
                </a:solidFill>
                <a:latin typeface="Muli Regular"/>
              </a:rPr>
              <a:t>s</a:t>
            </a:r>
            <a:r>
              <a:rPr lang="en-US" sz="2249">
                <a:solidFill>
                  <a:srgbClr val="000000"/>
                </a:solidFill>
                <a:latin typeface="Muli Regular"/>
              </a:rPr>
              <a:t>u</a:t>
            </a:r>
            <a:r>
              <a:rPr lang="en-US" sz="2249">
                <a:solidFill>
                  <a:srgbClr val="000000"/>
                </a:solidFill>
                <a:latin typeface="Muli Regular"/>
              </a:rPr>
              <a:t>s</a:t>
            </a:r>
            <a:r>
              <a:rPr lang="en-US" sz="2249">
                <a:solidFill>
                  <a:srgbClr val="000000"/>
                </a:solidFill>
                <a:latin typeface="Muli Regular"/>
              </a:rPr>
              <a:t> </a:t>
            </a:r>
            <a:r>
              <a:rPr lang="en-US" sz="2249">
                <a:solidFill>
                  <a:srgbClr val="000000"/>
                </a:solidFill>
                <a:latin typeface="Muli Regular"/>
              </a:rPr>
              <a:t>fo</a:t>
            </a:r>
            <a:r>
              <a:rPr lang="en-US" sz="2249">
                <a:solidFill>
                  <a:srgbClr val="000000"/>
                </a:solidFill>
                <a:latin typeface="Muli Regular"/>
              </a:rPr>
              <a:t>r</a:t>
            </a:r>
            <a:r>
              <a:rPr lang="en-US" sz="2249">
                <a:solidFill>
                  <a:srgbClr val="000000"/>
                </a:solidFill>
                <a:latin typeface="Muli Regular"/>
              </a:rPr>
              <a:t>m</a:t>
            </a:r>
            <a:r>
              <a:rPr lang="en-US" sz="2249">
                <a:solidFill>
                  <a:srgbClr val="000000"/>
                </a:solidFill>
                <a:latin typeface="Muli Regular"/>
              </a:rPr>
              <a:t>a</a:t>
            </a:r>
            <a:r>
              <a:rPr lang="en-US" sz="2249">
                <a:solidFill>
                  <a:srgbClr val="000000"/>
                </a:solidFill>
                <a:latin typeface="Muli Regular"/>
              </a:rPr>
              <a:t>s</a:t>
            </a:r>
            <a:r>
              <a:rPr lang="en-US" sz="2249">
                <a:solidFill>
                  <a:srgbClr val="000000"/>
                </a:solidFill>
                <a:latin typeface="Muli Regular"/>
              </a:rPr>
              <a:t> </a:t>
            </a:r>
            <a:r>
              <a:rPr lang="en-US" sz="2249">
                <a:solidFill>
                  <a:srgbClr val="000000"/>
                </a:solidFill>
                <a:latin typeface="Muli Regular"/>
              </a:rPr>
              <a:t>c</a:t>
            </a:r>
            <a:r>
              <a:rPr lang="en-US" sz="2249">
                <a:solidFill>
                  <a:srgbClr val="000000"/>
                </a:solidFill>
                <a:latin typeface="Muli Regular"/>
              </a:rPr>
              <a:t>o</a:t>
            </a:r>
            <a:r>
              <a:rPr lang="en-US" sz="2249">
                <a:solidFill>
                  <a:srgbClr val="000000"/>
                </a:solidFill>
                <a:latin typeface="Muli Regular"/>
              </a:rPr>
              <a:t>nj</a:t>
            </a:r>
            <a:r>
              <a:rPr lang="en-US" sz="2249">
                <a:solidFill>
                  <a:srgbClr val="000000"/>
                </a:solidFill>
                <a:latin typeface="Muli Regular"/>
              </a:rPr>
              <a:t>ugadas.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48185" y="6231839"/>
            <a:ext cx="16377040" cy="406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05"/>
              </a:lnSpc>
              <a:spcBef>
                <a:spcPct val="0"/>
              </a:spcBef>
            </a:pPr>
            <a:r>
              <a:rPr lang="en-US" sz="2360">
                <a:solidFill>
                  <a:srgbClr val="000000"/>
                </a:solidFill>
                <a:latin typeface="Muli Regular Bold"/>
              </a:rPr>
              <a:t>Ejemplo: </a:t>
            </a:r>
            <a:r>
              <a:rPr lang="en-US" sz="2360">
                <a:solidFill>
                  <a:srgbClr val="000000"/>
                </a:solidFill>
                <a:latin typeface="Muli Regular"/>
              </a:rPr>
              <a:t>escribir, prohibir, recibir, atribuir, contribuir.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27113" y="6821293"/>
            <a:ext cx="16377040" cy="406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05"/>
              </a:lnSpc>
              <a:spcBef>
                <a:spcPct val="0"/>
              </a:spcBef>
            </a:pPr>
            <a:r>
              <a:rPr lang="en-US" sz="2360">
                <a:solidFill>
                  <a:srgbClr val="000000"/>
                </a:solidFill>
                <a:latin typeface="Muli Regular Bold"/>
              </a:rPr>
              <a:t>Excepciones:</a:t>
            </a:r>
            <a:r>
              <a:rPr lang="en-US" sz="2360">
                <a:solidFill>
                  <a:srgbClr val="000000"/>
                </a:solidFill>
                <a:latin typeface="Muli Regular"/>
              </a:rPr>
              <a:t> hervir, servir, vivir y sus compuestos.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66689" y="268729"/>
            <a:ext cx="11468561" cy="588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23"/>
              </a:lnSpc>
            </a:pPr>
            <a:r>
              <a:rPr lang="en-US" sz="4112" spc="-41">
                <a:solidFill>
                  <a:srgbClr val="0048CD"/>
                </a:solidFill>
                <a:latin typeface="Muli Bold"/>
              </a:rPr>
              <a:t>Reglas de las Palabras que se escriben con B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66689" y="1028700"/>
            <a:ext cx="17443140" cy="1579890"/>
            <a:chOff x="0" y="0"/>
            <a:chExt cx="13909602" cy="1259844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3909602" cy="1259844"/>
            </a:xfrm>
            <a:custGeom>
              <a:avLst/>
              <a:gdLst/>
              <a:ahLst/>
              <a:cxnLst/>
              <a:rect r="r" b="b" t="t" l="l"/>
              <a:pathLst>
                <a:path h="1259844" w="13909602">
                  <a:moveTo>
                    <a:pt x="13785142" y="1259844"/>
                  </a:moveTo>
                  <a:lnTo>
                    <a:pt x="124460" y="1259844"/>
                  </a:lnTo>
                  <a:cubicBezTo>
                    <a:pt x="55880" y="1259844"/>
                    <a:pt x="0" y="1203964"/>
                    <a:pt x="0" y="113538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3785142" y="0"/>
                  </a:lnTo>
                  <a:cubicBezTo>
                    <a:pt x="13853722" y="0"/>
                    <a:pt x="13909602" y="55880"/>
                    <a:pt x="13909602" y="124460"/>
                  </a:cubicBezTo>
                  <a:lnTo>
                    <a:pt x="13909602" y="1135384"/>
                  </a:lnTo>
                  <a:cubicBezTo>
                    <a:pt x="13909602" y="1203964"/>
                    <a:pt x="13853722" y="1259844"/>
                    <a:pt x="13785142" y="125984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727113" y="1163247"/>
            <a:ext cx="16419184" cy="529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32"/>
              </a:lnSpc>
              <a:spcBef>
                <a:spcPct val="0"/>
              </a:spcBef>
              <a:buFont typeface="Arial"/>
              <a:buChar char="•"/>
            </a:pPr>
            <a:r>
              <a:rPr lang="en-US" sz="3332" spc="-33" u="none">
                <a:solidFill>
                  <a:srgbClr val="0048CD"/>
                </a:solidFill>
                <a:latin typeface="Atma Medium Bold"/>
              </a:rPr>
              <a:t>N°5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34659" y="1229742"/>
            <a:ext cx="15499450" cy="377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20"/>
              </a:lnSpc>
              <a:spcBef>
                <a:spcPct val="0"/>
              </a:spcBef>
            </a:pPr>
            <a:r>
              <a:rPr lang="en-US" sz="2228">
                <a:solidFill>
                  <a:srgbClr val="000000"/>
                </a:solidFill>
                <a:latin typeface="Muli Regular"/>
              </a:rPr>
              <a:t>Las palabras que empiezan con los prefijos </a:t>
            </a:r>
            <a:r>
              <a:rPr lang="en-US" sz="2228">
                <a:solidFill>
                  <a:srgbClr val="0048CD"/>
                </a:solidFill>
                <a:latin typeface="Muli Regular Bold"/>
              </a:rPr>
              <a:t>bi, bis, biz,</a:t>
            </a:r>
            <a:r>
              <a:rPr lang="en-US" sz="2228">
                <a:solidFill>
                  <a:srgbClr val="000000"/>
                </a:solidFill>
                <a:latin typeface="Muli Regular"/>
              </a:rPr>
              <a:t> </a:t>
            </a:r>
            <a:r>
              <a:rPr lang="en-US" sz="2228">
                <a:solidFill>
                  <a:srgbClr val="000000"/>
                </a:solidFill>
                <a:latin typeface="Muli Regular"/>
              </a:rPr>
              <a:t>(q</a:t>
            </a:r>
            <a:r>
              <a:rPr lang="en-US" sz="2228">
                <a:solidFill>
                  <a:srgbClr val="000000"/>
                </a:solidFill>
                <a:latin typeface="Muli Regular"/>
              </a:rPr>
              <a:t>u</a:t>
            </a:r>
            <a:r>
              <a:rPr lang="en-US" sz="2228">
                <a:solidFill>
                  <a:srgbClr val="000000"/>
                </a:solidFill>
                <a:latin typeface="Muli Regular"/>
              </a:rPr>
              <a:t>e</a:t>
            </a:r>
            <a:r>
              <a:rPr lang="en-US" sz="2228">
                <a:solidFill>
                  <a:srgbClr val="000000"/>
                </a:solidFill>
                <a:latin typeface="Muli Regular"/>
              </a:rPr>
              <a:t> </a:t>
            </a:r>
            <a:r>
              <a:rPr lang="en-US" sz="2228">
                <a:solidFill>
                  <a:srgbClr val="000000"/>
                </a:solidFill>
                <a:latin typeface="Muli Regular"/>
              </a:rPr>
              <a:t>signific</a:t>
            </a:r>
            <a:r>
              <a:rPr lang="en-US" sz="2228">
                <a:solidFill>
                  <a:srgbClr val="000000"/>
                </a:solidFill>
                <a:latin typeface="Muli Regular"/>
              </a:rPr>
              <a:t>a</a:t>
            </a:r>
            <a:r>
              <a:rPr lang="en-US" sz="2228">
                <a:solidFill>
                  <a:srgbClr val="000000"/>
                </a:solidFill>
                <a:latin typeface="Muli Regular"/>
              </a:rPr>
              <a:t>n</a:t>
            </a:r>
            <a:r>
              <a:rPr lang="en-US" sz="2228">
                <a:solidFill>
                  <a:srgbClr val="000000"/>
                </a:solidFill>
                <a:latin typeface="Muli Regular"/>
              </a:rPr>
              <a:t> </a:t>
            </a:r>
            <a:r>
              <a:rPr lang="en-US" sz="2228">
                <a:solidFill>
                  <a:srgbClr val="000000"/>
                </a:solidFill>
                <a:latin typeface="Muli Regular"/>
              </a:rPr>
              <a:t>dos</a:t>
            </a:r>
            <a:r>
              <a:rPr lang="en-US" sz="2228">
                <a:solidFill>
                  <a:srgbClr val="000000"/>
                </a:solidFill>
                <a:latin typeface="Muli Regular"/>
              </a:rPr>
              <a:t> </a:t>
            </a:r>
            <a:r>
              <a:rPr lang="en-US" sz="2228">
                <a:solidFill>
                  <a:srgbClr val="000000"/>
                </a:solidFill>
                <a:latin typeface="Muli Regular"/>
              </a:rPr>
              <a:t>o</a:t>
            </a:r>
            <a:r>
              <a:rPr lang="en-US" sz="2228">
                <a:solidFill>
                  <a:srgbClr val="000000"/>
                </a:solidFill>
                <a:latin typeface="Muli Regular"/>
              </a:rPr>
              <a:t> </a:t>
            </a:r>
            <a:r>
              <a:rPr lang="en-US" sz="2228">
                <a:solidFill>
                  <a:srgbClr val="000000"/>
                </a:solidFill>
                <a:latin typeface="Muli Regular"/>
              </a:rPr>
              <a:t>d</a:t>
            </a:r>
            <a:r>
              <a:rPr lang="en-US" sz="2228">
                <a:solidFill>
                  <a:srgbClr val="000000"/>
                </a:solidFill>
                <a:latin typeface="Muli Regular"/>
              </a:rPr>
              <a:t>o</a:t>
            </a:r>
            <a:r>
              <a:rPr lang="en-US" sz="2228">
                <a:solidFill>
                  <a:srgbClr val="000000"/>
                </a:solidFill>
                <a:latin typeface="Muli Regular"/>
              </a:rPr>
              <a:t>s</a:t>
            </a:r>
            <a:r>
              <a:rPr lang="en-US" sz="2228">
                <a:solidFill>
                  <a:srgbClr val="000000"/>
                </a:solidFill>
                <a:latin typeface="Muli Regular"/>
              </a:rPr>
              <a:t> </a:t>
            </a:r>
            <a:r>
              <a:rPr lang="en-US" sz="2228">
                <a:solidFill>
                  <a:srgbClr val="000000"/>
                </a:solidFill>
                <a:latin typeface="Muli Regular"/>
              </a:rPr>
              <a:t>veces</a:t>
            </a:r>
            <a:r>
              <a:rPr lang="en-US" sz="2228">
                <a:solidFill>
                  <a:srgbClr val="000000"/>
                </a:solidFill>
                <a:latin typeface="Muli Regular"/>
              </a:rPr>
              <a:t>).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27113" y="1876650"/>
            <a:ext cx="16419184" cy="406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05"/>
              </a:lnSpc>
              <a:spcBef>
                <a:spcPct val="0"/>
              </a:spcBef>
            </a:pPr>
            <a:r>
              <a:rPr lang="en-US" sz="2360">
                <a:solidFill>
                  <a:srgbClr val="000000"/>
                </a:solidFill>
                <a:latin typeface="Muli Regular"/>
              </a:rPr>
              <a:t>Ejemplo: bimotor, bicolor, bisectriz, bizcocho.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311460" y="3123751"/>
            <a:ext cx="17443140" cy="1560840"/>
            <a:chOff x="0" y="0"/>
            <a:chExt cx="13909602" cy="1244653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13909602" cy="1244653"/>
            </a:xfrm>
            <a:custGeom>
              <a:avLst/>
              <a:gdLst/>
              <a:ahLst/>
              <a:cxnLst/>
              <a:rect r="r" b="b" t="t" l="l"/>
              <a:pathLst>
                <a:path h="1244653" w="13909602">
                  <a:moveTo>
                    <a:pt x="13785142" y="1244653"/>
                  </a:moveTo>
                  <a:lnTo>
                    <a:pt x="124460" y="1244653"/>
                  </a:lnTo>
                  <a:cubicBezTo>
                    <a:pt x="55880" y="1244653"/>
                    <a:pt x="0" y="1188773"/>
                    <a:pt x="0" y="112019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3785142" y="0"/>
                  </a:lnTo>
                  <a:cubicBezTo>
                    <a:pt x="13853722" y="0"/>
                    <a:pt x="13909602" y="55880"/>
                    <a:pt x="13909602" y="124460"/>
                  </a:cubicBezTo>
                  <a:lnTo>
                    <a:pt x="13909602" y="1120193"/>
                  </a:lnTo>
                  <a:cubicBezTo>
                    <a:pt x="13909602" y="1188773"/>
                    <a:pt x="13853722" y="1244653"/>
                    <a:pt x="13785142" y="124465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823438" y="3277348"/>
            <a:ext cx="16419184" cy="529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32"/>
              </a:lnSpc>
              <a:spcBef>
                <a:spcPct val="0"/>
              </a:spcBef>
              <a:buFont typeface="Arial"/>
              <a:buChar char="•"/>
            </a:pPr>
            <a:r>
              <a:rPr lang="en-US" sz="3332" spc="-33" u="none">
                <a:solidFill>
                  <a:srgbClr val="0048CD"/>
                </a:solidFill>
                <a:latin typeface="Atma Medium Bold"/>
              </a:rPr>
              <a:t>N°6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34659" y="3343238"/>
            <a:ext cx="15556409" cy="378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31"/>
              </a:lnSpc>
              <a:spcBef>
                <a:spcPct val="0"/>
              </a:spcBef>
            </a:pPr>
            <a:r>
              <a:rPr lang="en-US" sz="2236">
                <a:solidFill>
                  <a:srgbClr val="000000"/>
                </a:solidFill>
                <a:latin typeface="Muli Regular"/>
              </a:rPr>
              <a:t>Las palabras que comienzan con los prefijos </a:t>
            </a:r>
            <a:r>
              <a:rPr lang="en-US" sz="2236">
                <a:solidFill>
                  <a:srgbClr val="0048CD"/>
                </a:solidFill>
                <a:latin typeface="Muli Regular Bold"/>
              </a:rPr>
              <a:t>bene, bien, bon,</a:t>
            </a:r>
            <a:r>
              <a:rPr lang="en-US" sz="2236">
                <a:solidFill>
                  <a:srgbClr val="000000"/>
                </a:solidFill>
                <a:latin typeface="Muli Regular"/>
              </a:rPr>
              <a:t> (cuyo significado es bien).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99213" y="3962175"/>
            <a:ext cx="16419184" cy="406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05"/>
              </a:lnSpc>
              <a:spcBef>
                <a:spcPct val="0"/>
              </a:spcBef>
            </a:pPr>
            <a:r>
              <a:rPr lang="en-US" sz="2360">
                <a:solidFill>
                  <a:srgbClr val="000000"/>
                </a:solidFill>
                <a:latin typeface="Muli Regular"/>
              </a:rPr>
              <a:t>Ejemplo: benevolente, bienestar, bondadoso.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356232" y="7658100"/>
            <a:ext cx="17398368" cy="2179882"/>
            <a:chOff x="0" y="0"/>
            <a:chExt cx="13873900" cy="1738293"/>
          </a:xfrm>
        </p:grpSpPr>
        <p:sp>
          <p:nvSpPr>
            <p:cNvPr name="Freeform 13" id="13"/>
            <p:cNvSpPr/>
            <p:nvPr/>
          </p:nvSpPr>
          <p:spPr>
            <a:xfrm>
              <a:off x="0" y="0"/>
              <a:ext cx="13873900" cy="1738293"/>
            </a:xfrm>
            <a:custGeom>
              <a:avLst/>
              <a:gdLst/>
              <a:ahLst/>
              <a:cxnLst/>
              <a:rect r="r" b="b" t="t" l="l"/>
              <a:pathLst>
                <a:path h="1738293" w="13873900">
                  <a:moveTo>
                    <a:pt x="13749440" y="1738293"/>
                  </a:moveTo>
                  <a:lnTo>
                    <a:pt x="124460" y="1738293"/>
                  </a:lnTo>
                  <a:cubicBezTo>
                    <a:pt x="55880" y="1738293"/>
                    <a:pt x="0" y="1682413"/>
                    <a:pt x="0" y="161383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3749440" y="0"/>
                  </a:lnTo>
                  <a:cubicBezTo>
                    <a:pt x="13818020" y="0"/>
                    <a:pt x="13873900" y="55880"/>
                    <a:pt x="13873900" y="124460"/>
                  </a:cubicBezTo>
                  <a:lnTo>
                    <a:pt x="13873900" y="1613833"/>
                  </a:lnTo>
                  <a:cubicBezTo>
                    <a:pt x="13873900" y="1682413"/>
                    <a:pt x="13818020" y="1738293"/>
                    <a:pt x="13749440" y="173829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799213" y="7792647"/>
            <a:ext cx="16377040" cy="529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32"/>
              </a:lnSpc>
              <a:spcBef>
                <a:spcPct val="0"/>
              </a:spcBef>
              <a:buFont typeface="Arial"/>
              <a:buChar char="•"/>
            </a:pPr>
            <a:r>
              <a:rPr lang="en-US" sz="3332" spc="-33" u="none">
                <a:solidFill>
                  <a:srgbClr val="0048CD"/>
                </a:solidFill>
                <a:latin typeface="Atma Medium Bold"/>
              </a:rPr>
              <a:t>N°8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17707" y="7858269"/>
            <a:ext cx="15541593" cy="378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36"/>
              </a:lnSpc>
              <a:spcBef>
                <a:spcPct val="0"/>
              </a:spcBef>
            </a:pPr>
            <a:r>
              <a:rPr lang="en-US" sz="2240">
                <a:solidFill>
                  <a:srgbClr val="000000"/>
                </a:solidFill>
                <a:latin typeface="Muli Regular"/>
              </a:rPr>
              <a:t>Las palabras que comienzan con </a:t>
            </a:r>
            <a:r>
              <a:rPr lang="en-US" sz="2240">
                <a:solidFill>
                  <a:srgbClr val="0048CD"/>
                </a:solidFill>
                <a:latin typeface="Muli Regular Bold"/>
              </a:rPr>
              <a:t>ab-, ob-, sub-.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69257" y="8593182"/>
            <a:ext cx="16377040" cy="406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05"/>
              </a:lnSpc>
              <a:spcBef>
                <a:spcPct val="0"/>
              </a:spcBef>
            </a:pPr>
            <a:r>
              <a:rPr lang="en-US" sz="2360">
                <a:solidFill>
                  <a:srgbClr val="000000"/>
                </a:solidFill>
                <a:latin typeface="Muli Regular"/>
              </a:rPr>
              <a:t>E</a:t>
            </a:r>
            <a:r>
              <a:rPr lang="en-US" sz="2360">
                <a:solidFill>
                  <a:srgbClr val="000000"/>
                </a:solidFill>
                <a:latin typeface="Muli Regular Bold"/>
              </a:rPr>
              <a:t>jemplo:</a:t>
            </a:r>
            <a:r>
              <a:rPr lang="en-US" sz="2360">
                <a:solidFill>
                  <a:srgbClr val="000000"/>
                </a:solidFill>
                <a:latin typeface="Muli Regular"/>
              </a:rPr>
              <a:t> abanico, abordaje, obediente, obispo, subasta, subordinado.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356232" y="5143500"/>
            <a:ext cx="17398368" cy="2154862"/>
            <a:chOff x="0" y="0"/>
            <a:chExt cx="13873900" cy="1718341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13873900" cy="1718341"/>
            </a:xfrm>
            <a:custGeom>
              <a:avLst/>
              <a:gdLst/>
              <a:ahLst/>
              <a:cxnLst/>
              <a:rect r="r" b="b" t="t" l="l"/>
              <a:pathLst>
                <a:path h="1718341" w="13873900">
                  <a:moveTo>
                    <a:pt x="13749440" y="1718341"/>
                  </a:moveTo>
                  <a:lnTo>
                    <a:pt x="124460" y="1718341"/>
                  </a:lnTo>
                  <a:cubicBezTo>
                    <a:pt x="55880" y="1718341"/>
                    <a:pt x="0" y="1662461"/>
                    <a:pt x="0" y="159388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3749440" y="0"/>
                  </a:lnTo>
                  <a:cubicBezTo>
                    <a:pt x="13818020" y="0"/>
                    <a:pt x="13873900" y="55880"/>
                    <a:pt x="13873900" y="124460"/>
                  </a:cubicBezTo>
                  <a:lnTo>
                    <a:pt x="13873900" y="1593881"/>
                  </a:lnTo>
                  <a:cubicBezTo>
                    <a:pt x="13873900" y="1662462"/>
                    <a:pt x="13818020" y="1718341"/>
                    <a:pt x="13749440" y="171834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757069" y="5297097"/>
            <a:ext cx="16377040" cy="529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32"/>
              </a:lnSpc>
              <a:spcBef>
                <a:spcPct val="0"/>
              </a:spcBef>
              <a:buFont typeface="Arial"/>
              <a:buChar char="•"/>
            </a:pPr>
            <a:r>
              <a:rPr lang="en-US" sz="3332" spc="-33" u="none">
                <a:solidFill>
                  <a:srgbClr val="0048CD"/>
                </a:solidFill>
                <a:latin typeface="Atma Medium Bold"/>
              </a:rPr>
              <a:t>N°7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634659" y="5362546"/>
            <a:ext cx="15557856" cy="379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39"/>
              </a:lnSpc>
              <a:spcBef>
                <a:spcPct val="0"/>
              </a:spcBef>
            </a:pPr>
            <a:r>
              <a:rPr lang="en-US" sz="2242">
                <a:solidFill>
                  <a:srgbClr val="000000"/>
                </a:solidFill>
                <a:latin typeface="Muli Regular"/>
              </a:rPr>
              <a:t>Las palabras que comienzan con</a:t>
            </a:r>
            <a:r>
              <a:rPr lang="en-US" sz="2242">
                <a:solidFill>
                  <a:srgbClr val="0048CD"/>
                </a:solidFill>
                <a:latin typeface="Muli Regular Bold"/>
              </a:rPr>
              <a:t> al-, ar-. ur-.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48185" y="6040482"/>
            <a:ext cx="16377040" cy="406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05"/>
              </a:lnSpc>
              <a:spcBef>
                <a:spcPct val="0"/>
              </a:spcBef>
            </a:pPr>
            <a:r>
              <a:rPr lang="en-US" sz="2360">
                <a:solidFill>
                  <a:srgbClr val="000000"/>
                </a:solidFill>
                <a:latin typeface="Muli Regular Bold"/>
              </a:rPr>
              <a:t>Ejemplo: </a:t>
            </a:r>
            <a:r>
              <a:rPr lang="en-US" sz="2360">
                <a:solidFill>
                  <a:srgbClr val="000000"/>
                </a:solidFill>
                <a:latin typeface="Muli Regular"/>
              </a:rPr>
              <a:t>a</a:t>
            </a:r>
            <a:r>
              <a:rPr lang="en-US" sz="2360">
                <a:solidFill>
                  <a:srgbClr val="000000"/>
                </a:solidFill>
                <a:latin typeface="Muli Regular"/>
              </a:rPr>
              <a:t>l</a:t>
            </a:r>
            <a:r>
              <a:rPr lang="en-US" sz="2360">
                <a:solidFill>
                  <a:srgbClr val="000000"/>
                </a:solidFill>
                <a:latin typeface="Muli Regular"/>
              </a:rPr>
              <a:t>ba</a:t>
            </a:r>
            <a:r>
              <a:rPr lang="en-US" sz="2360">
                <a:solidFill>
                  <a:srgbClr val="000000"/>
                </a:solidFill>
                <a:latin typeface="Muli Regular"/>
              </a:rPr>
              <a:t>ñ</a:t>
            </a:r>
            <a:r>
              <a:rPr lang="en-US" sz="2360">
                <a:solidFill>
                  <a:srgbClr val="000000"/>
                </a:solidFill>
                <a:latin typeface="Muli Regular"/>
              </a:rPr>
              <a:t>i</a:t>
            </a:r>
            <a:r>
              <a:rPr lang="en-US" sz="2360">
                <a:solidFill>
                  <a:srgbClr val="000000"/>
                </a:solidFill>
                <a:latin typeface="Muli Regular"/>
              </a:rPr>
              <a:t>l</a:t>
            </a:r>
            <a:r>
              <a:rPr lang="en-US" sz="2360">
                <a:solidFill>
                  <a:srgbClr val="000000"/>
                </a:solidFill>
                <a:latin typeface="Muli Regular"/>
              </a:rPr>
              <a:t>, a</a:t>
            </a:r>
            <a:r>
              <a:rPr lang="en-US" sz="2360">
                <a:solidFill>
                  <a:srgbClr val="000000"/>
                </a:solidFill>
                <a:latin typeface="Muli Regular"/>
              </a:rPr>
              <a:t>l</a:t>
            </a:r>
            <a:r>
              <a:rPr lang="en-US" sz="2360">
                <a:solidFill>
                  <a:srgbClr val="000000"/>
                </a:solidFill>
                <a:latin typeface="Muli Regular"/>
              </a:rPr>
              <a:t>b</a:t>
            </a:r>
            <a:r>
              <a:rPr lang="en-US" sz="2360">
                <a:solidFill>
                  <a:srgbClr val="000000"/>
                </a:solidFill>
                <a:latin typeface="Muli Regular"/>
              </a:rPr>
              <a:t>a</a:t>
            </a:r>
            <a:r>
              <a:rPr lang="en-US" sz="2360">
                <a:solidFill>
                  <a:srgbClr val="000000"/>
                </a:solidFill>
                <a:latin typeface="Muli Regular"/>
              </a:rPr>
              <a:t>r</a:t>
            </a:r>
            <a:r>
              <a:rPr lang="en-US" sz="2360">
                <a:solidFill>
                  <a:srgbClr val="000000"/>
                </a:solidFill>
                <a:latin typeface="Muli Regular"/>
              </a:rPr>
              <a:t>icoqu</a:t>
            </a:r>
            <a:r>
              <a:rPr lang="en-US" sz="2360">
                <a:solidFill>
                  <a:srgbClr val="000000"/>
                </a:solidFill>
                <a:latin typeface="Muli Regular"/>
              </a:rPr>
              <a:t>e, </a:t>
            </a:r>
            <a:r>
              <a:rPr lang="en-US" sz="2360">
                <a:solidFill>
                  <a:srgbClr val="000000"/>
                </a:solidFill>
                <a:latin typeface="Muli Regular"/>
              </a:rPr>
              <a:t>ar</a:t>
            </a:r>
            <a:r>
              <a:rPr lang="en-US" sz="2360">
                <a:solidFill>
                  <a:srgbClr val="000000"/>
                </a:solidFill>
                <a:latin typeface="Muli Regular"/>
              </a:rPr>
              <a:t>b</a:t>
            </a:r>
            <a:r>
              <a:rPr lang="en-US" sz="2360">
                <a:solidFill>
                  <a:srgbClr val="000000"/>
                </a:solidFill>
                <a:latin typeface="Muli Regular"/>
              </a:rPr>
              <a:t>us</a:t>
            </a:r>
            <a:r>
              <a:rPr lang="en-US" sz="2360">
                <a:solidFill>
                  <a:srgbClr val="000000"/>
                </a:solidFill>
                <a:latin typeface="Muli Regular"/>
              </a:rPr>
              <a:t>t</a:t>
            </a:r>
            <a:r>
              <a:rPr lang="en-US" sz="2360">
                <a:solidFill>
                  <a:srgbClr val="000000"/>
                </a:solidFill>
                <a:latin typeface="Muli Regular"/>
              </a:rPr>
              <a:t>o</a:t>
            </a:r>
            <a:r>
              <a:rPr lang="en-US" sz="2360">
                <a:solidFill>
                  <a:srgbClr val="000000"/>
                </a:solidFill>
                <a:latin typeface="Muli Regular"/>
              </a:rPr>
              <a:t>, </a:t>
            </a:r>
            <a:r>
              <a:rPr lang="en-US" sz="2360">
                <a:solidFill>
                  <a:srgbClr val="000000"/>
                </a:solidFill>
                <a:latin typeface="Muli Regular"/>
              </a:rPr>
              <a:t>ár</a:t>
            </a:r>
            <a:r>
              <a:rPr lang="en-US" sz="2360">
                <a:solidFill>
                  <a:srgbClr val="000000"/>
                </a:solidFill>
                <a:latin typeface="Muli Regular"/>
              </a:rPr>
              <a:t>bi</a:t>
            </a:r>
            <a:r>
              <a:rPr lang="en-US" sz="2360">
                <a:solidFill>
                  <a:srgbClr val="000000"/>
                </a:solidFill>
                <a:latin typeface="Muli Regular"/>
              </a:rPr>
              <a:t>tr</a:t>
            </a:r>
            <a:r>
              <a:rPr lang="en-US" sz="2360">
                <a:solidFill>
                  <a:srgbClr val="000000"/>
                </a:solidFill>
                <a:latin typeface="Muli Regular"/>
              </a:rPr>
              <a:t>o, u</a:t>
            </a:r>
            <a:r>
              <a:rPr lang="en-US" sz="2360">
                <a:solidFill>
                  <a:srgbClr val="000000"/>
                </a:solidFill>
                <a:latin typeface="Muli Regular"/>
              </a:rPr>
              <a:t>r</a:t>
            </a:r>
            <a:r>
              <a:rPr lang="en-US" sz="2360">
                <a:solidFill>
                  <a:srgbClr val="000000"/>
                </a:solidFill>
                <a:latin typeface="Muli Regular"/>
              </a:rPr>
              <a:t>ba</a:t>
            </a:r>
            <a:r>
              <a:rPr lang="en-US" sz="2360">
                <a:solidFill>
                  <a:srgbClr val="000000"/>
                </a:solidFill>
                <a:latin typeface="Muli Regular"/>
              </a:rPr>
              <a:t>no</a:t>
            </a:r>
            <a:r>
              <a:rPr lang="en-US" sz="2360">
                <a:solidFill>
                  <a:srgbClr val="000000"/>
                </a:solidFill>
                <a:latin typeface="Muli Regular"/>
              </a:rPr>
              <a:t>, ur</a:t>
            </a:r>
            <a:r>
              <a:rPr lang="en-US" sz="2360">
                <a:solidFill>
                  <a:srgbClr val="000000"/>
                </a:solidFill>
                <a:latin typeface="Muli Regular"/>
              </a:rPr>
              <a:t>bes</a:t>
            </a:r>
            <a:r>
              <a:rPr lang="en-US" sz="2360">
                <a:solidFill>
                  <a:srgbClr val="000000"/>
                </a:solidFill>
                <a:latin typeface="Muli Regular"/>
              </a:rPr>
              <a:t>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57069" y="6655526"/>
            <a:ext cx="16377040" cy="406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05"/>
              </a:lnSpc>
              <a:spcBef>
                <a:spcPct val="0"/>
              </a:spcBef>
            </a:pPr>
            <a:r>
              <a:rPr lang="en-US" sz="2360">
                <a:solidFill>
                  <a:srgbClr val="000000"/>
                </a:solidFill>
                <a:latin typeface="Muli Regular Bold"/>
              </a:rPr>
              <a:t>Excepciones:</a:t>
            </a:r>
            <a:r>
              <a:rPr lang="en-US" sz="2360">
                <a:solidFill>
                  <a:srgbClr val="000000"/>
                </a:solidFill>
                <a:latin typeface="Muli Regular"/>
              </a:rPr>
              <a:t> alveolo.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66689" y="268729"/>
            <a:ext cx="11468561" cy="588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23"/>
              </a:lnSpc>
            </a:pPr>
            <a:r>
              <a:rPr lang="en-US" sz="4112" spc="-41">
                <a:solidFill>
                  <a:srgbClr val="0048CD"/>
                </a:solidFill>
                <a:latin typeface="Muli Bold"/>
              </a:rPr>
              <a:t>Reglas de las Palabras que se escriben con B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41356" y="9201150"/>
            <a:ext cx="16377040" cy="406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05"/>
              </a:lnSpc>
              <a:spcBef>
                <a:spcPct val="0"/>
              </a:spcBef>
            </a:pPr>
            <a:r>
              <a:rPr lang="en-US" sz="2360">
                <a:solidFill>
                  <a:srgbClr val="000000"/>
                </a:solidFill>
                <a:latin typeface="Muli Regular Bold"/>
              </a:rPr>
              <a:t>Excepciones:</a:t>
            </a:r>
            <a:r>
              <a:rPr lang="en-US" sz="2360">
                <a:solidFill>
                  <a:srgbClr val="000000"/>
                </a:solidFill>
                <a:latin typeface="Muli Regular"/>
              </a:rPr>
              <a:t> óvalo, óvulo, oveja, ovario, ovino, ovación.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66689" y="1028700"/>
            <a:ext cx="17443140" cy="1949519"/>
            <a:chOff x="0" y="0"/>
            <a:chExt cx="13909602" cy="1554596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3909602" cy="1554596"/>
            </a:xfrm>
            <a:custGeom>
              <a:avLst/>
              <a:gdLst/>
              <a:ahLst/>
              <a:cxnLst/>
              <a:rect r="r" b="b" t="t" l="l"/>
              <a:pathLst>
                <a:path h="1554596" w="13909602">
                  <a:moveTo>
                    <a:pt x="13785142" y="1554596"/>
                  </a:moveTo>
                  <a:lnTo>
                    <a:pt x="124460" y="1554596"/>
                  </a:lnTo>
                  <a:cubicBezTo>
                    <a:pt x="55880" y="1554596"/>
                    <a:pt x="0" y="1498716"/>
                    <a:pt x="0" y="143013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3785142" y="0"/>
                  </a:lnTo>
                  <a:cubicBezTo>
                    <a:pt x="13853722" y="0"/>
                    <a:pt x="13909602" y="55880"/>
                    <a:pt x="13909602" y="124460"/>
                  </a:cubicBezTo>
                  <a:lnTo>
                    <a:pt x="13909602" y="1430136"/>
                  </a:lnTo>
                  <a:cubicBezTo>
                    <a:pt x="13909602" y="1498716"/>
                    <a:pt x="13853722" y="1554596"/>
                    <a:pt x="13785142" y="155459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727113" y="1163247"/>
            <a:ext cx="16419184" cy="529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32"/>
              </a:lnSpc>
              <a:spcBef>
                <a:spcPct val="0"/>
              </a:spcBef>
              <a:buFont typeface="Arial"/>
              <a:buChar char="•"/>
            </a:pPr>
            <a:r>
              <a:rPr lang="en-US" sz="3332" spc="-33" u="none">
                <a:solidFill>
                  <a:srgbClr val="0048CD"/>
                </a:solidFill>
                <a:latin typeface="Atma Medium Bold"/>
              </a:rPr>
              <a:t>N°9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32575" y="1229748"/>
            <a:ext cx="15498906" cy="377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19"/>
              </a:lnSpc>
              <a:spcBef>
                <a:spcPct val="0"/>
              </a:spcBef>
            </a:pPr>
            <a:r>
              <a:rPr lang="en-US" sz="2228">
                <a:solidFill>
                  <a:srgbClr val="000000"/>
                </a:solidFill>
                <a:latin typeface="Muli Regular"/>
              </a:rPr>
              <a:t>Despues de las sílabas </a:t>
            </a:r>
            <a:r>
              <a:rPr lang="en-US" sz="2228">
                <a:solidFill>
                  <a:srgbClr val="0048CD"/>
                </a:solidFill>
                <a:latin typeface="Muli Regular Bold"/>
              </a:rPr>
              <a:t>ca-, ce-, co-, cu-</a:t>
            </a:r>
            <a:r>
              <a:rPr lang="en-US" sz="2228">
                <a:solidFill>
                  <a:srgbClr val="000000"/>
                </a:solidFill>
                <a:latin typeface="Muli Regular"/>
              </a:rPr>
              <a:t>, </a:t>
            </a:r>
            <a:r>
              <a:rPr lang="en-US" sz="2228">
                <a:solidFill>
                  <a:srgbClr val="000000"/>
                </a:solidFill>
                <a:latin typeface="Muli Regular"/>
              </a:rPr>
              <a:t>se</a:t>
            </a:r>
            <a:r>
              <a:rPr lang="en-US" sz="2228">
                <a:solidFill>
                  <a:srgbClr val="000000"/>
                </a:solidFill>
                <a:latin typeface="Muli Regular"/>
              </a:rPr>
              <a:t> </a:t>
            </a:r>
            <a:r>
              <a:rPr lang="en-US" sz="2228">
                <a:solidFill>
                  <a:srgbClr val="000000"/>
                </a:solidFill>
                <a:latin typeface="Muli Regular"/>
              </a:rPr>
              <a:t>esc</a:t>
            </a:r>
            <a:r>
              <a:rPr lang="en-US" sz="2228">
                <a:solidFill>
                  <a:srgbClr val="000000"/>
                </a:solidFill>
                <a:latin typeface="Muli Regular"/>
              </a:rPr>
              <a:t>r</a:t>
            </a:r>
            <a:r>
              <a:rPr lang="en-US" sz="2228">
                <a:solidFill>
                  <a:srgbClr val="000000"/>
                </a:solidFill>
                <a:latin typeface="Muli Regular"/>
              </a:rPr>
              <a:t>ib</a:t>
            </a:r>
            <a:r>
              <a:rPr lang="en-US" sz="2228">
                <a:solidFill>
                  <a:srgbClr val="000000"/>
                </a:solidFill>
                <a:latin typeface="Muli Regular"/>
              </a:rPr>
              <a:t>e</a:t>
            </a:r>
            <a:r>
              <a:rPr lang="en-US" sz="2228">
                <a:solidFill>
                  <a:srgbClr val="000000"/>
                </a:solidFill>
                <a:latin typeface="Muli Regular"/>
              </a:rPr>
              <a:t> </a:t>
            </a:r>
            <a:r>
              <a:rPr lang="en-US" sz="2228">
                <a:solidFill>
                  <a:srgbClr val="000000"/>
                </a:solidFill>
                <a:latin typeface="Muli Regular"/>
              </a:rPr>
              <a:t>b</a:t>
            </a:r>
            <a:r>
              <a:rPr lang="en-US" sz="2228">
                <a:solidFill>
                  <a:srgbClr val="000000"/>
                </a:solidFill>
                <a:latin typeface="Muli Regular"/>
              </a:rPr>
              <a:t> y</a:t>
            </a:r>
            <a:r>
              <a:rPr lang="en-US" sz="2228">
                <a:solidFill>
                  <a:srgbClr val="000000"/>
                </a:solidFill>
                <a:latin typeface="Muli Regular"/>
              </a:rPr>
              <a:t> </a:t>
            </a:r>
            <a:r>
              <a:rPr lang="en-US" sz="2228">
                <a:solidFill>
                  <a:srgbClr val="000000"/>
                </a:solidFill>
                <a:latin typeface="Muli Regular"/>
              </a:rPr>
              <a:t>n</a:t>
            </a:r>
            <a:r>
              <a:rPr lang="en-US" sz="2228">
                <a:solidFill>
                  <a:srgbClr val="000000"/>
                </a:solidFill>
                <a:latin typeface="Muli Regular"/>
              </a:rPr>
              <a:t>o </a:t>
            </a:r>
            <a:r>
              <a:rPr lang="en-US" sz="2228">
                <a:solidFill>
                  <a:srgbClr val="000000"/>
                </a:solidFill>
                <a:latin typeface="Muli Regular"/>
              </a:rPr>
              <a:t>v</a:t>
            </a:r>
            <a:r>
              <a:rPr lang="en-US" sz="2228">
                <a:solidFill>
                  <a:srgbClr val="000000"/>
                </a:solidFill>
                <a:latin typeface="Muli Regular"/>
              </a:rPr>
              <a:t>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27113" y="1797421"/>
            <a:ext cx="16419184" cy="406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05"/>
              </a:lnSpc>
              <a:spcBef>
                <a:spcPct val="0"/>
              </a:spcBef>
            </a:pPr>
            <a:r>
              <a:rPr lang="en-US" sz="2360">
                <a:solidFill>
                  <a:srgbClr val="000000"/>
                </a:solidFill>
                <a:latin typeface="Muli Regular"/>
              </a:rPr>
              <a:t>Ejemplo: cabaña, caballo, cebada, cebolla, cobertizo, cobardía, cubierta, cubilete.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311460" y="3180901"/>
            <a:ext cx="17443140" cy="1962599"/>
            <a:chOff x="0" y="0"/>
            <a:chExt cx="13909602" cy="1565026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13909602" cy="1565027"/>
            </a:xfrm>
            <a:custGeom>
              <a:avLst/>
              <a:gdLst/>
              <a:ahLst/>
              <a:cxnLst/>
              <a:rect r="r" b="b" t="t" l="l"/>
              <a:pathLst>
                <a:path h="1565027" w="13909602">
                  <a:moveTo>
                    <a:pt x="13785142" y="1565026"/>
                  </a:moveTo>
                  <a:lnTo>
                    <a:pt x="124460" y="1565026"/>
                  </a:lnTo>
                  <a:cubicBezTo>
                    <a:pt x="55880" y="1565026"/>
                    <a:pt x="0" y="1509146"/>
                    <a:pt x="0" y="144056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3785142" y="0"/>
                  </a:lnTo>
                  <a:cubicBezTo>
                    <a:pt x="13853722" y="0"/>
                    <a:pt x="13909602" y="55880"/>
                    <a:pt x="13909602" y="124460"/>
                  </a:cubicBezTo>
                  <a:lnTo>
                    <a:pt x="13909602" y="1440567"/>
                  </a:lnTo>
                  <a:cubicBezTo>
                    <a:pt x="13909602" y="1509147"/>
                    <a:pt x="13853722" y="1565027"/>
                    <a:pt x="13785142" y="156502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823438" y="3286873"/>
            <a:ext cx="16419184" cy="529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32"/>
              </a:lnSpc>
              <a:spcBef>
                <a:spcPct val="0"/>
              </a:spcBef>
              <a:buFont typeface="Arial"/>
              <a:buChar char="•"/>
            </a:pPr>
            <a:r>
              <a:rPr lang="en-US" sz="3332" spc="-33" u="none">
                <a:solidFill>
                  <a:srgbClr val="0048CD"/>
                </a:solidFill>
                <a:latin typeface="Atma Medium Bold"/>
              </a:rPr>
              <a:t>N°10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905977" y="3364446"/>
            <a:ext cx="15353323" cy="364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90"/>
              </a:lnSpc>
              <a:spcBef>
                <a:spcPct val="0"/>
              </a:spcBef>
            </a:pPr>
            <a:r>
              <a:rPr lang="en-US" sz="2207">
                <a:solidFill>
                  <a:srgbClr val="000000"/>
                </a:solidFill>
                <a:latin typeface="Muli Regular"/>
              </a:rPr>
              <a:t>Las palabras que empiezan por </a:t>
            </a:r>
            <a:r>
              <a:rPr lang="en-US" sz="2207">
                <a:solidFill>
                  <a:srgbClr val="0048CD"/>
                </a:solidFill>
                <a:latin typeface="Muli Regular Bold"/>
              </a:rPr>
              <a:t>sa-, si-, so-, su-.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23438" y="3930572"/>
            <a:ext cx="16419184" cy="406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05"/>
              </a:lnSpc>
              <a:spcBef>
                <a:spcPct val="0"/>
              </a:spcBef>
            </a:pPr>
            <a:r>
              <a:rPr lang="en-US" sz="2360">
                <a:solidFill>
                  <a:srgbClr val="000000"/>
                </a:solidFill>
                <a:latin typeface="Muli Regular"/>
              </a:rPr>
              <a:t>Ejemplo: sábana, sabio, sibarita, siberiano, sobado, soborno, subasta, súbdito.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356232" y="7791450"/>
            <a:ext cx="17398368" cy="2002462"/>
            <a:chOff x="0" y="0"/>
            <a:chExt cx="13873900" cy="1596814"/>
          </a:xfrm>
        </p:grpSpPr>
        <p:sp>
          <p:nvSpPr>
            <p:cNvPr name="Freeform 13" id="13"/>
            <p:cNvSpPr/>
            <p:nvPr/>
          </p:nvSpPr>
          <p:spPr>
            <a:xfrm>
              <a:off x="0" y="0"/>
              <a:ext cx="13873900" cy="1596814"/>
            </a:xfrm>
            <a:custGeom>
              <a:avLst/>
              <a:gdLst/>
              <a:ahLst/>
              <a:cxnLst/>
              <a:rect r="r" b="b" t="t" l="l"/>
              <a:pathLst>
                <a:path h="1596814" w="13873900">
                  <a:moveTo>
                    <a:pt x="13749440" y="1596814"/>
                  </a:moveTo>
                  <a:lnTo>
                    <a:pt x="124460" y="1596814"/>
                  </a:lnTo>
                  <a:cubicBezTo>
                    <a:pt x="55880" y="1596814"/>
                    <a:pt x="0" y="1540934"/>
                    <a:pt x="0" y="147235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3749440" y="0"/>
                  </a:lnTo>
                  <a:cubicBezTo>
                    <a:pt x="13818020" y="0"/>
                    <a:pt x="13873900" y="55880"/>
                    <a:pt x="13873900" y="124460"/>
                  </a:cubicBezTo>
                  <a:lnTo>
                    <a:pt x="13873900" y="1472354"/>
                  </a:lnTo>
                  <a:cubicBezTo>
                    <a:pt x="13873900" y="1540934"/>
                    <a:pt x="13818020" y="1596814"/>
                    <a:pt x="13749440" y="159681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799213" y="7925997"/>
            <a:ext cx="16377040" cy="529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32"/>
              </a:lnSpc>
              <a:spcBef>
                <a:spcPct val="0"/>
              </a:spcBef>
              <a:buFont typeface="Arial"/>
              <a:buChar char="•"/>
            </a:pPr>
            <a:r>
              <a:rPr lang="en-US" sz="3332" spc="-33" u="none">
                <a:solidFill>
                  <a:srgbClr val="0048CD"/>
                </a:solidFill>
                <a:latin typeface="Atma Medium Bold"/>
              </a:rPr>
              <a:t>N°12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905977" y="8004035"/>
            <a:ext cx="15270276" cy="363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81"/>
              </a:lnSpc>
              <a:spcBef>
                <a:spcPct val="0"/>
              </a:spcBef>
            </a:pPr>
            <a:r>
              <a:rPr lang="en-US" sz="2201">
                <a:solidFill>
                  <a:srgbClr val="000000"/>
                </a:solidFill>
                <a:latin typeface="Muli Regular"/>
              </a:rPr>
              <a:t>Las palabras que comienzan con </a:t>
            </a:r>
            <a:r>
              <a:rPr lang="en-US" sz="2201">
                <a:solidFill>
                  <a:srgbClr val="0048CD"/>
                </a:solidFill>
                <a:latin typeface="Muli Regular Bold"/>
              </a:rPr>
              <a:t>lab- rab- tab-.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44510" y="8612232"/>
            <a:ext cx="16377040" cy="406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05"/>
              </a:lnSpc>
              <a:spcBef>
                <a:spcPct val="0"/>
              </a:spcBef>
            </a:pPr>
            <a:r>
              <a:rPr lang="en-US" sz="2360">
                <a:solidFill>
                  <a:srgbClr val="000000"/>
                </a:solidFill>
                <a:latin typeface="Muli Regular"/>
              </a:rPr>
              <a:t>E</a:t>
            </a:r>
            <a:r>
              <a:rPr lang="en-US" sz="2360">
                <a:solidFill>
                  <a:srgbClr val="000000"/>
                </a:solidFill>
                <a:latin typeface="Muli Regular Bold"/>
              </a:rPr>
              <a:t>jemplo:</a:t>
            </a:r>
            <a:r>
              <a:rPr lang="en-US" sz="2360">
                <a:solidFill>
                  <a:srgbClr val="000000"/>
                </a:solidFill>
                <a:latin typeface="Muli Regular"/>
              </a:rPr>
              <a:t> laboratorio, laberinto, rabia, rábano, tabla, taburete.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356232" y="5334857"/>
            <a:ext cx="17398368" cy="2078092"/>
            <a:chOff x="0" y="0"/>
            <a:chExt cx="13873900" cy="1657123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13873900" cy="1657123"/>
            </a:xfrm>
            <a:custGeom>
              <a:avLst/>
              <a:gdLst/>
              <a:ahLst/>
              <a:cxnLst/>
              <a:rect r="r" b="b" t="t" l="l"/>
              <a:pathLst>
                <a:path h="1657123" w="13873900">
                  <a:moveTo>
                    <a:pt x="13749440" y="1657123"/>
                  </a:moveTo>
                  <a:lnTo>
                    <a:pt x="124460" y="1657123"/>
                  </a:lnTo>
                  <a:cubicBezTo>
                    <a:pt x="55880" y="1657123"/>
                    <a:pt x="0" y="1601243"/>
                    <a:pt x="0" y="153266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3749440" y="0"/>
                  </a:lnTo>
                  <a:cubicBezTo>
                    <a:pt x="13818020" y="0"/>
                    <a:pt x="13873900" y="55880"/>
                    <a:pt x="13873900" y="124460"/>
                  </a:cubicBezTo>
                  <a:lnTo>
                    <a:pt x="13873900" y="1532663"/>
                  </a:lnTo>
                  <a:cubicBezTo>
                    <a:pt x="13873900" y="1601243"/>
                    <a:pt x="13818020" y="1657123"/>
                    <a:pt x="13749440" y="165712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757069" y="5488454"/>
            <a:ext cx="16377040" cy="529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32"/>
              </a:lnSpc>
              <a:spcBef>
                <a:spcPct val="0"/>
              </a:spcBef>
              <a:buFont typeface="Arial"/>
              <a:buChar char="•"/>
            </a:pPr>
            <a:r>
              <a:rPr lang="en-US" sz="3332" spc="-33" u="none">
                <a:solidFill>
                  <a:srgbClr val="0048CD"/>
                </a:solidFill>
                <a:latin typeface="Atma Medium Bold"/>
              </a:rPr>
              <a:t>N°11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905977" y="5566318"/>
            <a:ext cx="15286538" cy="363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85"/>
              </a:lnSpc>
              <a:spcBef>
                <a:spcPct val="0"/>
              </a:spcBef>
            </a:pPr>
            <a:r>
              <a:rPr lang="en-US" sz="2203">
                <a:solidFill>
                  <a:srgbClr val="000000"/>
                </a:solidFill>
                <a:latin typeface="Muli Regular"/>
              </a:rPr>
              <a:t>Las palabras que empiezan por </a:t>
            </a:r>
            <a:r>
              <a:rPr lang="en-US" sz="2203">
                <a:solidFill>
                  <a:srgbClr val="0048CD"/>
                </a:solidFill>
                <a:latin typeface="Muli Regular Bold"/>
              </a:rPr>
              <a:t>bo-,</a:t>
            </a:r>
            <a:r>
              <a:rPr lang="en-US" sz="2203">
                <a:solidFill>
                  <a:srgbClr val="000000"/>
                </a:solidFill>
                <a:latin typeface="Muli Regular"/>
              </a:rPr>
              <a:t> </a:t>
            </a:r>
            <a:r>
              <a:rPr lang="en-US" sz="2203">
                <a:solidFill>
                  <a:srgbClr val="000000"/>
                </a:solidFill>
                <a:latin typeface="Muli Regular"/>
              </a:rPr>
              <a:t>y van seg</a:t>
            </a:r>
            <a:r>
              <a:rPr lang="en-US" sz="2203">
                <a:solidFill>
                  <a:srgbClr val="000000"/>
                </a:solidFill>
                <a:latin typeface="Muli Regular"/>
              </a:rPr>
              <a:t>ui</a:t>
            </a:r>
            <a:r>
              <a:rPr lang="en-US" sz="2203">
                <a:solidFill>
                  <a:srgbClr val="000000"/>
                </a:solidFill>
                <a:latin typeface="Muli Regular"/>
              </a:rPr>
              <a:t>das de</a:t>
            </a:r>
            <a:r>
              <a:rPr lang="en-US" sz="2203">
                <a:solidFill>
                  <a:srgbClr val="000000"/>
                </a:solidFill>
                <a:latin typeface="Muli Regular"/>
              </a:rPr>
              <a:t> </a:t>
            </a:r>
            <a:r>
              <a:rPr lang="en-US" sz="2203">
                <a:solidFill>
                  <a:srgbClr val="000000"/>
                </a:solidFill>
                <a:latin typeface="Muli Regular"/>
              </a:rPr>
              <a:t>las let</a:t>
            </a:r>
            <a:r>
              <a:rPr lang="en-US" sz="2203">
                <a:solidFill>
                  <a:srgbClr val="000000"/>
                </a:solidFill>
                <a:latin typeface="Muli Regular"/>
              </a:rPr>
              <a:t>r</a:t>
            </a:r>
            <a:r>
              <a:rPr lang="en-US" sz="2203">
                <a:solidFill>
                  <a:srgbClr val="000000"/>
                </a:solidFill>
                <a:latin typeface="Muli Regular"/>
              </a:rPr>
              <a:t>as</a:t>
            </a:r>
            <a:r>
              <a:rPr lang="en-US" sz="2203">
                <a:solidFill>
                  <a:srgbClr val="000000"/>
                </a:solidFill>
                <a:latin typeface="Muli Regular"/>
              </a:rPr>
              <a:t> d, f, n, r, t.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27113" y="6231839"/>
            <a:ext cx="16377040" cy="406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05"/>
              </a:lnSpc>
              <a:spcBef>
                <a:spcPct val="0"/>
              </a:spcBef>
            </a:pPr>
            <a:r>
              <a:rPr lang="en-US" sz="2360">
                <a:solidFill>
                  <a:srgbClr val="000000"/>
                </a:solidFill>
                <a:latin typeface="Muli Regular Bold"/>
              </a:rPr>
              <a:t>Ejemplo: boda, bodega, bofetada, bonito, bonanza, borrar, bordear, botijo, botánico.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27113" y="6846883"/>
            <a:ext cx="16377040" cy="406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05"/>
              </a:lnSpc>
              <a:spcBef>
                <a:spcPct val="0"/>
              </a:spcBef>
            </a:pPr>
            <a:r>
              <a:rPr lang="en-US" sz="2360">
                <a:solidFill>
                  <a:srgbClr val="000000"/>
                </a:solidFill>
                <a:latin typeface="Muli Regular Bold"/>
              </a:rPr>
              <a:t>Excepciones:</a:t>
            </a:r>
            <a:r>
              <a:rPr lang="en-US" sz="2360">
                <a:solidFill>
                  <a:srgbClr val="000000"/>
                </a:solidFill>
                <a:latin typeface="Muli Regular"/>
              </a:rPr>
              <a:t> vodevil, voraz, votar.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66689" y="268729"/>
            <a:ext cx="11468561" cy="588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23"/>
              </a:lnSpc>
            </a:pPr>
            <a:r>
              <a:rPr lang="en-US" sz="4112" spc="-41">
                <a:solidFill>
                  <a:srgbClr val="0048CD"/>
                </a:solidFill>
                <a:latin typeface="Muli Bold"/>
              </a:rPr>
              <a:t>Reglas de las Palabras que se escriben con B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27113" y="2386694"/>
            <a:ext cx="16377040" cy="406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05"/>
              </a:lnSpc>
              <a:spcBef>
                <a:spcPct val="0"/>
              </a:spcBef>
            </a:pPr>
            <a:r>
              <a:rPr lang="en-US" sz="2360">
                <a:solidFill>
                  <a:srgbClr val="000000"/>
                </a:solidFill>
                <a:latin typeface="Muli Regular Bold"/>
              </a:rPr>
              <a:t>Excepciones:</a:t>
            </a:r>
            <a:r>
              <a:rPr lang="en-US" sz="2360">
                <a:solidFill>
                  <a:srgbClr val="000000"/>
                </a:solidFill>
                <a:latin typeface="Muli Regular"/>
              </a:rPr>
              <a:t> cavar, caverna, cavilar, caviar, cavidad, ceviche.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44510" y="4491589"/>
            <a:ext cx="16377040" cy="406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05"/>
              </a:lnSpc>
              <a:spcBef>
                <a:spcPct val="0"/>
              </a:spcBef>
            </a:pPr>
            <a:r>
              <a:rPr lang="en-US" sz="2360">
                <a:solidFill>
                  <a:srgbClr val="000000"/>
                </a:solidFill>
                <a:latin typeface="Muli Regular Bold"/>
              </a:rPr>
              <a:t>Excepciones:</a:t>
            </a:r>
            <a:r>
              <a:rPr lang="en-US" sz="2360">
                <a:solidFill>
                  <a:srgbClr val="000000"/>
                </a:solidFill>
                <a:latin typeface="Muli Regular"/>
              </a:rPr>
              <a:t> savia, soviético, suversión.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44510" y="9201150"/>
            <a:ext cx="16377040" cy="406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05"/>
              </a:lnSpc>
              <a:spcBef>
                <a:spcPct val="0"/>
              </a:spcBef>
            </a:pPr>
            <a:r>
              <a:rPr lang="en-US" sz="2360">
                <a:solidFill>
                  <a:srgbClr val="000000"/>
                </a:solidFill>
                <a:latin typeface="Muli Regular Bold"/>
              </a:rPr>
              <a:t>Excepciones:</a:t>
            </a:r>
            <a:r>
              <a:rPr lang="en-US" sz="2360">
                <a:solidFill>
                  <a:srgbClr val="000000"/>
                </a:solidFill>
                <a:latin typeface="Muli Regular"/>
              </a:rPr>
              <a:t> lavar, lava (de volcán), ravioles.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66689" y="1028700"/>
            <a:ext cx="17443140" cy="2153099"/>
            <a:chOff x="0" y="0"/>
            <a:chExt cx="13909602" cy="1716936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3909602" cy="1716936"/>
            </a:xfrm>
            <a:custGeom>
              <a:avLst/>
              <a:gdLst/>
              <a:ahLst/>
              <a:cxnLst/>
              <a:rect r="r" b="b" t="t" l="l"/>
              <a:pathLst>
                <a:path h="1716936" w="13909602">
                  <a:moveTo>
                    <a:pt x="13785142" y="1716936"/>
                  </a:moveTo>
                  <a:lnTo>
                    <a:pt x="124460" y="1716936"/>
                  </a:lnTo>
                  <a:cubicBezTo>
                    <a:pt x="55880" y="1716936"/>
                    <a:pt x="0" y="1661056"/>
                    <a:pt x="0" y="159247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3785142" y="0"/>
                  </a:lnTo>
                  <a:cubicBezTo>
                    <a:pt x="13853722" y="0"/>
                    <a:pt x="13909602" y="55880"/>
                    <a:pt x="13909602" y="124460"/>
                  </a:cubicBezTo>
                  <a:lnTo>
                    <a:pt x="13909602" y="1592476"/>
                  </a:lnTo>
                  <a:cubicBezTo>
                    <a:pt x="13909602" y="1661056"/>
                    <a:pt x="13853722" y="1716936"/>
                    <a:pt x="13785142" y="171693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727113" y="1163247"/>
            <a:ext cx="16419184" cy="529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32"/>
              </a:lnSpc>
              <a:spcBef>
                <a:spcPct val="0"/>
              </a:spcBef>
              <a:buFont typeface="Arial"/>
              <a:buChar char="•"/>
            </a:pPr>
            <a:r>
              <a:rPr lang="en-US" sz="3332" spc="-33" u="none">
                <a:solidFill>
                  <a:srgbClr val="0048CD"/>
                </a:solidFill>
                <a:latin typeface="Atma Medium Bold"/>
              </a:rPr>
              <a:t>N°13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827527" y="1241187"/>
            <a:ext cx="15318770" cy="363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83"/>
              </a:lnSpc>
              <a:spcBef>
                <a:spcPct val="0"/>
              </a:spcBef>
            </a:pPr>
            <a:r>
              <a:rPr lang="en-US" sz="2202">
                <a:solidFill>
                  <a:srgbClr val="000000"/>
                </a:solidFill>
                <a:latin typeface="Muli Regular"/>
              </a:rPr>
              <a:t>Las palabras que empieza</a:t>
            </a:r>
            <a:r>
              <a:rPr lang="en-US" sz="2202">
                <a:solidFill>
                  <a:srgbClr val="000000"/>
                </a:solidFill>
                <a:latin typeface="Muli Regular"/>
              </a:rPr>
              <a:t>n</a:t>
            </a:r>
            <a:r>
              <a:rPr lang="en-US" sz="2202">
                <a:solidFill>
                  <a:srgbClr val="000000"/>
                </a:solidFill>
                <a:latin typeface="Muli Regular"/>
              </a:rPr>
              <a:t> </a:t>
            </a:r>
            <a:r>
              <a:rPr lang="en-US" sz="2202">
                <a:solidFill>
                  <a:srgbClr val="000000"/>
                </a:solidFill>
                <a:latin typeface="Muli Regular"/>
              </a:rPr>
              <a:t>p</a:t>
            </a:r>
            <a:r>
              <a:rPr lang="en-US" sz="2202">
                <a:solidFill>
                  <a:srgbClr val="000000"/>
                </a:solidFill>
                <a:latin typeface="Muli Regular"/>
              </a:rPr>
              <a:t>or</a:t>
            </a:r>
            <a:r>
              <a:rPr lang="en-US" sz="2202">
                <a:solidFill>
                  <a:srgbClr val="000000"/>
                </a:solidFill>
                <a:latin typeface="Muli Regular"/>
              </a:rPr>
              <a:t> </a:t>
            </a:r>
            <a:r>
              <a:rPr lang="en-US" sz="2202">
                <a:solidFill>
                  <a:srgbClr val="0048CD"/>
                </a:solidFill>
                <a:latin typeface="Muli Regular Bold"/>
              </a:rPr>
              <a:t>bibl-, bu-.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27113" y="1873621"/>
            <a:ext cx="16419184" cy="406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05"/>
              </a:lnSpc>
              <a:spcBef>
                <a:spcPct val="0"/>
              </a:spcBef>
            </a:pPr>
            <a:r>
              <a:rPr lang="en-US" sz="2360">
                <a:solidFill>
                  <a:srgbClr val="000000"/>
                </a:solidFill>
                <a:latin typeface="Muli Regular"/>
              </a:rPr>
              <a:t>Ejemplo: bibliografía, bibliotecario, bufanda, bueno, buey, buitre.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444816" y="7001079"/>
            <a:ext cx="17398368" cy="2257221"/>
            <a:chOff x="0" y="0"/>
            <a:chExt cx="13873900" cy="1799966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13873900" cy="1799966"/>
            </a:xfrm>
            <a:custGeom>
              <a:avLst/>
              <a:gdLst/>
              <a:ahLst/>
              <a:cxnLst/>
              <a:rect r="r" b="b" t="t" l="l"/>
              <a:pathLst>
                <a:path h="1799966" w="13873900">
                  <a:moveTo>
                    <a:pt x="13749440" y="1799966"/>
                  </a:moveTo>
                  <a:lnTo>
                    <a:pt x="124460" y="1799966"/>
                  </a:lnTo>
                  <a:cubicBezTo>
                    <a:pt x="55880" y="1799966"/>
                    <a:pt x="0" y="1744086"/>
                    <a:pt x="0" y="167550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3749440" y="0"/>
                  </a:lnTo>
                  <a:cubicBezTo>
                    <a:pt x="13818020" y="0"/>
                    <a:pt x="13873900" y="55880"/>
                    <a:pt x="13873900" y="124460"/>
                  </a:cubicBezTo>
                  <a:lnTo>
                    <a:pt x="13873900" y="1675506"/>
                  </a:lnTo>
                  <a:cubicBezTo>
                    <a:pt x="13873900" y="1744086"/>
                    <a:pt x="13818020" y="1799966"/>
                    <a:pt x="13749440" y="179996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845653" y="7154676"/>
            <a:ext cx="16377040" cy="529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32"/>
              </a:lnSpc>
              <a:spcBef>
                <a:spcPct val="0"/>
              </a:spcBef>
              <a:buFont typeface="Arial"/>
              <a:buChar char="•"/>
            </a:pPr>
            <a:r>
              <a:rPr lang="en-US" sz="3332" spc="-33" u="none">
                <a:solidFill>
                  <a:srgbClr val="0048CD"/>
                </a:solidFill>
                <a:latin typeface="Atma Medium Bold"/>
              </a:rPr>
              <a:t>N°15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27527" y="7221236"/>
            <a:ext cx="15453572" cy="376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18"/>
              </a:lnSpc>
              <a:spcBef>
                <a:spcPct val="0"/>
              </a:spcBef>
            </a:pPr>
            <a:r>
              <a:rPr lang="en-US" sz="2227">
                <a:solidFill>
                  <a:srgbClr val="000000"/>
                </a:solidFill>
                <a:latin typeface="Muli Regular"/>
              </a:rPr>
              <a:t>Las palabras que terminan en</a:t>
            </a:r>
            <a:r>
              <a:rPr lang="en-US" sz="2227">
                <a:solidFill>
                  <a:srgbClr val="0048CD"/>
                </a:solidFill>
                <a:latin typeface="Muli Regular"/>
              </a:rPr>
              <a:t> </a:t>
            </a:r>
            <a:r>
              <a:rPr lang="en-US" sz="2227">
                <a:solidFill>
                  <a:srgbClr val="0048CD"/>
                </a:solidFill>
                <a:latin typeface="Muli Regular Bold"/>
              </a:rPr>
              <a:t>-bilidad, -bunda, -bundo.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04059" y="7898061"/>
            <a:ext cx="16377040" cy="406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05"/>
              </a:lnSpc>
              <a:spcBef>
                <a:spcPct val="0"/>
              </a:spcBef>
            </a:pPr>
            <a:r>
              <a:rPr lang="en-US" sz="2360">
                <a:solidFill>
                  <a:srgbClr val="000000"/>
                </a:solidFill>
                <a:latin typeface="Muli Regular Bold"/>
              </a:rPr>
              <a:t>Ejemplo: amabilidad, contabilidad, abunda, tremebunda, moribundo, vagabundo.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45653" y="8513105"/>
            <a:ext cx="16377040" cy="406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05"/>
              </a:lnSpc>
              <a:spcBef>
                <a:spcPct val="0"/>
              </a:spcBef>
            </a:pPr>
            <a:r>
              <a:rPr lang="en-US" sz="2360">
                <a:solidFill>
                  <a:srgbClr val="000000"/>
                </a:solidFill>
                <a:latin typeface="Muli Regular Bold"/>
              </a:rPr>
              <a:t>Excepciones:</a:t>
            </a:r>
            <a:r>
              <a:rPr lang="en-US" sz="2360">
                <a:solidFill>
                  <a:srgbClr val="000000"/>
                </a:solidFill>
                <a:latin typeface="Muli Regular"/>
              </a:rPr>
              <a:t> civilidad y movilidad.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66689" y="268729"/>
            <a:ext cx="11468561" cy="588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23"/>
              </a:lnSpc>
            </a:pPr>
            <a:r>
              <a:rPr lang="en-US" sz="4112" spc="-41">
                <a:solidFill>
                  <a:srgbClr val="0048CD"/>
                </a:solidFill>
                <a:latin typeface="Muli Bold"/>
              </a:rPr>
              <a:t>Reglas de las Palabras que se escriben con B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27113" y="2518978"/>
            <a:ext cx="16377040" cy="406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05"/>
              </a:lnSpc>
              <a:spcBef>
                <a:spcPct val="0"/>
              </a:spcBef>
            </a:pPr>
            <a:r>
              <a:rPr lang="en-US" sz="2360">
                <a:solidFill>
                  <a:srgbClr val="000000"/>
                </a:solidFill>
                <a:latin typeface="Muli Regular Bold"/>
              </a:rPr>
              <a:t>Excepciones:</a:t>
            </a:r>
            <a:r>
              <a:rPr lang="en-US" sz="2360">
                <a:solidFill>
                  <a:srgbClr val="000000"/>
                </a:solidFill>
                <a:latin typeface="Muli Regular"/>
              </a:rPr>
              <a:t> vuelco, vuelo, vuelto, vuestro, vulgar, vulnerar.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400044" y="4028850"/>
            <a:ext cx="17443140" cy="2229299"/>
            <a:chOff x="0" y="0"/>
            <a:chExt cx="13909602" cy="1777700"/>
          </a:xfrm>
        </p:grpSpPr>
        <p:sp>
          <p:nvSpPr>
            <p:cNvPr name="Freeform 16" id="16"/>
            <p:cNvSpPr/>
            <p:nvPr/>
          </p:nvSpPr>
          <p:spPr>
            <a:xfrm>
              <a:off x="0" y="0"/>
              <a:ext cx="13909602" cy="1777700"/>
            </a:xfrm>
            <a:custGeom>
              <a:avLst/>
              <a:gdLst/>
              <a:ahLst/>
              <a:cxnLst/>
              <a:rect r="r" b="b" t="t" l="l"/>
              <a:pathLst>
                <a:path h="1777700" w="13909602">
                  <a:moveTo>
                    <a:pt x="13785142" y="1777700"/>
                  </a:moveTo>
                  <a:lnTo>
                    <a:pt x="124460" y="1777700"/>
                  </a:lnTo>
                  <a:cubicBezTo>
                    <a:pt x="55880" y="1777700"/>
                    <a:pt x="0" y="1721820"/>
                    <a:pt x="0" y="16532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3785142" y="0"/>
                  </a:lnTo>
                  <a:cubicBezTo>
                    <a:pt x="13853722" y="0"/>
                    <a:pt x="13909602" y="55880"/>
                    <a:pt x="13909602" y="124460"/>
                  </a:cubicBezTo>
                  <a:lnTo>
                    <a:pt x="13909602" y="1653240"/>
                  </a:lnTo>
                  <a:cubicBezTo>
                    <a:pt x="13909602" y="1721820"/>
                    <a:pt x="13853722" y="1777700"/>
                    <a:pt x="13785142" y="17777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778666" y="4182448"/>
            <a:ext cx="16419184" cy="529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32"/>
              </a:lnSpc>
              <a:spcBef>
                <a:spcPct val="0"/>
              </a:spcBef>
              <a:buFont typeface="Arial"/>
              <a:buChar char="•"/>
            </a:pPr>
            <a:r>
              <a:rPr lang="en-US" sz="3332" spc="-33" u="none">
                <a:solidFill>
                  <a:srgbClr val="0048CD"/>
                </a:solidFill>
                <a:latin typeface="Atma Medium Bold"/>
              </a:rPr>
              <a:t>N°14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827527" y="4249445"/>
            <a:ext cx="15452126" cy="376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10"/>
              </a:lnSpc>
              <a:spcBef>
                <a:spcPct val="0"/>
              </a:spcBef>
            </a:pPr>
            <a:r>
              <a:rPr lang="en-US" sz="2221">
                <a:solidFill>
                  <a:srgbClr val="000000"/>
                </a:solidFill>
                <a:latin typeface="Muli Regular"/>
              </a:rPr>
              <a:t>Las palabras que comienzan con </a:t>
            </a:r>
            <a:r>
              <a:rPr lang="en-US" sz="2221">
                <a:solidFill>
                  <a:srgbClr val="0048CD"/>
                </a:solidFill>
                <a:latin typeface="Muli Regular Bold"/>
              </a:rPr>
              <a:t>trib-, turb-, rib-.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39397" y="4911872"/>
            <a:ext cx="16419184" cy="406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05"/>
              </a:lnSpc>
              <a:spcBef>
                <a:spcPct val="0"/>
              </a:spcBef>
            </a:pPr>
            <a:r>
              <a:rPr lang="en-US" sz="2360">
                <a:solidFill>
                  <a:srgbClr val="000000"/>
                </a:solidFill>
                <a:latin typeface="Muli Regular"/>
              </a:rPr>
              <a:t>Ejemplo: tribuna, tributo, turbio, turbina, ribera (orilla), ribete.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81541" y="5514587"/>
            <a:ext cx="16377040" cy="406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05"/>
              </a:lnSpc>
              <a:spcBef>
                <a:spcPct val="0"/>
              </a:spcBef>
            </a:pPr>
            <a:r>
              <a:rPr lang="en-US" sz="2360">
                <a:solidFill>
                  <a:srgbClr val="000000"/>
                </a:solidFill>
                <a:latin typeface="Muli Regular Bold"/>
              </a:rPr>
              <a:t>Excepciones:</a:t>
            </a:r>
            <a:r>
              <a:rPr lang="en-US" sz="2360">
                <a:solidFill>
                  <a:srgbClr val="000000"/>
                </a:solidFill>
                <a:latin typeface="Muli Regular"/>
              </a:rPr>
              <a:t> trivial, rival, rivera (arroyo).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DADxVvYk3B4</dc:identifier>
  <dcterms:modified xsi:type="dcterms:W3CDTF">2011-08-01T06:04:30Z</dcterms:modified>
  <cp:revision>1</cp:revision>
  <dc:title>Business Plan Templates</dc:title>
</cp:coreProperties>
</file>