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9" r:id="rId1"/>
  </p:sldMasterIdLst>
  <p:sldIdLst>
    <p:sldId id="256" r:id="rId2"/>
    <p:sldId id="257" r:id="rId3"/>
    <p:sldId id="258" r:id="rId4"/>
    <p:sldId id="259" r:id="rId5"/>
    <p:sldId id="265" r:id="rId6"/>
    <p:sldId id="268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1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5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6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0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3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2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4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1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1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F3175-103D-4381-A398-77A6E771D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Reglas ortográficas entre M y 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F83566-430E-4D04-A2F7-705C78D9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042" y="3215867"/>
            <a:ext cx="3663398" cy="36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90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97E6C-C726-49EB-9927-38EC022E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Prefijo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A6709-C6C2-4F71-A877-BA76A5E82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Rockwell" panose="02060603020205020403" pitchFamily="18" charset="0"/>
              <a:buChar char="›"/>
            </a:pPr>
            <a:r>
              <a:rPr lang="es-ES" sz="3600" dirty="0"/>
              <a:t>Son partículas que se añaden DELANTE de las palabras para formar nuevas.</a:t>
            </a:r>
          </a:p>
          <a:p>
            <a:pPr algn="just">
              <a:buFont typeface="Rockwell" panose="02060603020205020403" pitchFamily="18" charset="0"/>
              <a:buChar char="›"/>
            </a:pPr>
            <a:r>
              <a:rPr lang="es-ES" sz="3600" dirty="0"/>
              <a:t>Sirven para forman el </a:t>
            </a:r>
            <a:r>
              <a:rPr lang="es-ES" sz="3600" u="sng" dirty="0"/>
              <a:t>antónimo</a:t>
            </a:r>
            <a:r>
              <a:rPr lang="es-ES" sz="3600" dirty="0"/>
              <a:t> de algunas palabras.</a:t>
            </a:r>
          </a:p>
          <a:p>
            <a:pPr marL="0" indent="0" algn="just">
              <a:buNone/>
            </a:pPr>
            <a:r>
              <a:rPr lang="es-ES" sz="3600" dirty="0"/>
              <a:t>Ejemplos: </a:t>
            </a:r>
          </a:p>
          <a:p>
            <a:pPr marL="0" indent="0" algn="just">
              <a:buNone/>
            </a:pPr>
            <a:r>
              <a:rPr lang="es-ES" sz="3600" dirty="0"/>
              <a:t>   *Capaz     </a:t>
            </a:r>
            <a:r>
              <a:rPr lang="es-ES" sz="3600" b="1" u="sng" dirty="0"/>
              <a:t>In</a:t>
            </a:r>
            <a:r>
              <a:rPr lang="es-ES" sz="3600" dirty="0"/>
              <a:t>capaz</a:t>
            </a:r>
          </a:p>
          <a:p>
            <a:pPr marL="0" indent="0" algn="just">
              <a:buNone/>
            </a:pPr>
            <a:r>
              <a:rPr lang="es-ES" sz="3600" dirty="0"/>
              <a:t>   *Posible   </a:t>
            </a:r>
            <a:r>
              <a:rPr lang="es-ES" sz="3600" b="1" u="sng" dirty="0"/>
              <a:t>Im</a:t>
            </a:r>
            <a:r>
              <a:rPr lang="es-ES" sz="3600" dirty="0"/>
              <a:t>posible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74D1EAC-1613-4432-B74B-24D857CC6BFD}"/>
              </a:ext>
            </a:extLst>
          </p:cNvPr>
          <p:cNvCxnSpPr/>
          <p:nvPr/>
        </p:nvCxnSpPr>
        <p:spPr>
          <a:xfrm>
            <a:off x="7315200" y="3741821"/>
            <a:ext cx="0" cy="102268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BCF070A-F197-4317-B7A7-FF67C0EED3F3}"/>
              </a:ext>
            </a:extLst>
          </p:cNvPr>
          <p:cNvSpPr txBox="1"/>
          <p:nvPr/>
        </p:nvSpPr>
        <p:spPr>
          <a:xfrm>
            <a:off x="6352674" y="4764506"/>
            <a:ext cx="44757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Significados contrarios entre sí.</a:t>
            </a:r>
          </a:p>
          <a:p>
            <a:r>
              <a:rPr lang="es-ES" dirty="0"/>
              <a:t>Ej. Claro – Oscuro</a:t>
            </a:r>
          </a:p>
          <a:p>
            <a:r>
              <a:rPr lang="es-ES" dirty="0"/>
              <a:t>      Vicio - Virtud</a:t>
            </a:r>
          </a:p>
        </p:txBody>
      </p:sp>
    </p:spTree>
    <p:extLst>
      <p:ext uri="{BB962C8B-B14F-4D97-AF65-F5344CB8AC3E}">
        <p14:creationId xmlns:p14="http://schemas.microsoft.com/office/powerpoint/2010/main" val="36929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2BB03-1F0A-4EB4-BD8C-3642727C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Sufijo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3643B2-D674-43EA-8EA2-1B085EF33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Rockwell" panose="02060603020205020403" pitchFamily="18" charset="0"/>
              <a:buChar char="›"/>
            </a:pPr>
            <a:r>
              <a:rPr lang="es-ES" sz="3600" dirty="0"/>
              <a:t>Partículas que se añaden DETRÁS de las palabras para formar otras nuevas.</a:t>
            </a:r>
          </a:p>
          <a:p>
            <a:pPr algn="just">
              <a:buFont typeface="Rockwell" panose="02060603020205020403" pitchFamily="18" charset="0"/>
              <a:buChar char="›"/>
            </a:pPr>
            <a:r>
              <a:rPr lang="es-ES" sz="3600" dirty="0"/>
              <a:t>Sirven para formar nombres de profesiones: </a:t>
            </a:r>
            <a:r>
              <a:rPr lang="es-ES" sz="3600" dirty="0" err="1"/>
              <a:t>ista</a:t>
            </a:r>
            <a:r>
              <a:rPr lang="es-ES" sz="3600" dirty="0"/>
              <a:t>, </a:t>
            </a:r>
            <a:r>
              <a:rPr lang="es-ES" sz="3600" dirty="0" err="1"/>
              <a:t>dor</a:t>
            </a:r>
            <a:r>
              <a:rPr lang="es-ES" sz="3600" dirty="0"/>
              <a:t>/a, ero/a</a:t>
            </a:r>
          </a:p>
          <a:p>
            <a:pPr algn="just">
              <a:buFont typeface="Rockwell" panose="02060603020205020403" pitchFamily="18" charset="0"/>
              <a:buChar char="›"/>
            </a:pPr>
            <a:r>
              <a:rPr lang="es-ES" sz="3600" dirty="0"/>
              <a:t>Flor: Florista</a:t>
            </a:r>
          </a:p>
          <a:p>
            <a:pPr algn="just">
              <a:buFont typeface="Rockwell" panose="02060603020205020403" pitchFamily="18" charset="0"/>
              <a:buChar char="›"/>
            </a:pPr>
            <a:r>
              <a:rPr lang="es-ES" sz="3600" dirty="0"/>
              <a:t>Leña: Leñador </a:t>
            </a:r>
          </a:p>
          <a:p>
            <a:pPr algn="just">
              <a:buFont typeface="Rockwell" panose="02060603020205020403" pitchFamily="18" charset="0"/>
              <a:buChar char="›"/>
            </a:pPr>
            <a:r>
              <a:rPr lang="es-ES" sz="3600" dirty="0"/>
              <a:t>Pan: Panadero</a:t>
            </a:r>
          </a:p>
        </p:txBody>
      </p:sp>
    </p:spTree>
    <p:extLst>
      <p:ext uri="{BB962C8B-B14F-4D97-AF65-F5344CB8AC3E}">
        <p14:creationId xmlns:p14="http://schemas.microsoft.com/office/powerpoint/2010/main" val="410912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48682-81A9-4AC1-ACC7-F2749FCD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85CE9-CED5-45B6-BCCB-CD61A0B3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/>
              <a:t>Las reglas ortográficas son las normas que regulan la escritura de las palabras. 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1053FE-F89C-4DA1-AEE4-7E10F68C0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14" y="3429000"/>
            <a:ext cx="5993772" cy="336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669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D0068-6C4F-45FE-BF75-70FEEA55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¿Para qué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BE1ED-6D9B-41E5-B105-28269E1EC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/>
              <a:t>Permiten determinar la forma de escritura correcta de aquellas palabras que incluyen grafías con sonidos muy similares: G/J, V/B, Z/S/C, etc. 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86599205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BBAC0-6157-458A-91B6-93FAE600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BC0EA-76BA-49F2-A61A-45A229EC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/>
              <a:t>Una regla ortográfica señala que </a:t>
            </a:r>
            <a:r>
              <a:rPr lang="es-MX" sz="3600" b="1" dirty="0"/>
              <a:t>tras la N, se debe escribir la V</a:t>
            </a:r>
            <a:r>
              <a:rPr lang="es-MX" sz="3600" dirty="0"/>
              <a:t> en lugar de la B: “convidar”, “envío” e “invitación”, pero no “</a:t>
            </a:r>
            <a:r>
              <a:rPr lang="es-MX" sz="3600" dirty="0" err="1"/>
              <a:t>conbidar</a:t>
            </a:r>
            <a:r>
              <a:rPr lang="es-MX" sz="3600" dirty="0"/>
              <a:t>”, “</a:t>
            </a:r>
            <a:r>
              <a:rPr lang="es-MX" sz="3600" dirty="0" err="1"/>
              <a:t>enbío</a:t>
            </a:r>
            <a:r>
              <a:rPr lang="es-MX" sz="3600" dirty="0"/>
              <a:t>” o “</a:t>
            </a:r>
            <a:r>
              <a:rPr lang="es-MX" sz="3600" dirty="0" err="1"/>
              <a:t>inbitación</a:t>
            </a:r>
            <a:r>
              <a:rPr lang="es-MX" sz="3600" dirty="0"/>
              <a:t>”.</a:t>
            </a:r>
            <a:endParaRPr lang="es-ES" sz="3600" dirty="0"/>
          </a:p>
          <a:p>
            <a:pPr algn="just"/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64374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51F37-CE42-48DD-8E27-A659C020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C59CE5-8C21-4F58-8E42-655E1EE1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600" dirty="0"/>
              <a:t>Tras la N se debe escribir V</a:t>
            </a:r>
          </a:p>
          <a:p>
            <a:pPr marL="0" indent="0" algn="just">
              <a:buNone/>
            </a:pPr>
            <a:r>
              <a:rPr lang="es-ES" sz="3600" dirty="0"/>
              <a:t>Enviar, envolver, investigación </a:t>
            </a:r>
          </a:p>
          <a:p>
            <a:pPr algn="just"/>
            <a:r>
              <a:rPr lang="es-ES" sz="3600" dirty="0"/>
              <a:t>Se escriben con N todas las palabras con los prefijos:</a:t>
            </a:r>
          </a:p>
          <a:p>
            <a:pPr marL="0" indent="0" algn="just">
              <a:buNone/>
            </a:pPr>
            <a:r>
              <a:rPr lang="es-ES" sz="3600" dirty="0"/>
              <a:t>¨</a:t>
            </a:r>
            <a:r>
              <a:rPr lang="es-ES" sz="3600" dirty="0" err="1"/>
              <a:t>Cons</a:t>
            </a:r>
            <a:r>
              <a:rPr lang="es-ES" sz="3600" dirty="0"/>
              <a:t>- trans- </a:t>
            </a:r>
            <a:r>
              <a:rPr lang="es-ES" sz="3600" dirty="0" err="1"/>
              <a:t>circuns</a:t>
            </a:r>
            <a:r>
              <a:rPr lang="es-ES" sz="3600" dirty="0"/>
              <a:t>- </a:t>
            </a:r>
            <a:r>
              <a:rPr lang="es-ES" sz="3600" dirty="0" err="1"/>
              <a:t>ins</a:t>
            </a:r>
            <a:r>
              <a:rPr lang="es-ES" sz="3600" dirty="0"/>
              <a:t>-¨</a:t>
            </a:r>
          </a:p>
          <a:p>
            <a:pPr marL="0" indent="0" algn="just">
              <a:buNone/>
            </a:pPr>
            <a:r>
              <a:rPr lang="es-ES" sz="3600" dirty="0"/>
              <a:t>Construir, transcurrir, circunstancias, instrumento</a:t>
            </a:r>
          </a:p>
        </p:txBody>
      </p:sp>
    </p:spTree>
    <p:extLst>
      <p:ext uri="{BB962C8B-B14F-4D97-AF65-F5344CB8AC3E}">
        <p14:creationId xmlns:p14="http://schemas.microsoft.com/office/powerpoint/2010/main" val="37386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1A363-956F-4FBD-9E0D-9F07B614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9452B-7274-4617-812B-D6BED169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3600" dirty="0"/>
              <a:t>Un ejemplo de regla ortográfica es aquella que indica que, </a:t>
            </a:r>
            <a:r>
              <a:rPr lang="es-MX" sz="3600" b="1" dirty="0"/>
              <a:t>después de la letra M, se escribe la letra B y no la V. </a:t>
            </a:r>
            <a:r>
              <a:rPr lang="es-MX" sz="3600" dirty="0"/>
              <a:t>Por eso debemos escribir “también”, “cambiar” y “tambor”, y no “</a:t>
            </a:r>
            <a:r>
              <a:rPr lang="es-MX" sz="3600" dirty="0" err="1"/>
              <a:t>tamvién</a:t>
            </a:r>
            <a:r>
              <a:rPr lang="es-MX" sz="3600" dirty="0"/>
              <a:t>”, “</a:t>
            </a:r>
            <a:r>
              <a:rPr lang="es-MX" sz="3600" dirty="0" err="1"/>
              <a:t>camviar</a:t>
            </a:r>
            <a:r>
              <a:rPr lang="es-MX" sz="3600" dirty="0"/>
              <a:t>” o “</a:t>
            </a:r>
            <a:r>
              <a:rPr lang="es-MX" sz="3600" dirty="0" err="1"/>
              <a:t>tamvor</a:t>
            </a:r>
            <a:r>
              <a:rPr lang="es-MX" sz="3600" dirty="0"/>
              <a:t>”.</a:t>
            </a:r>
            <a:endParaRPr lang="es-ES" sz="3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406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F46E1-4031-471E-AC1B-CA067AAA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A7D36-01C0-47B7-AB53-9DA78F6F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/>
              <a:t>Antes de </a:t>
            </a:r>
            <a:r>
              <a:rPr lang="es-ES" sz="3600" b="1" dirty="0"/>
              <a:t>P</a:t>
            </a:r>
            <a:r>
              <a:rPr lang="es-ES" sz="3600" dirty="0"/>
              <a:t> se escribe </a:t>
            </a:r>
            <a:r>
              <a:rPr lang="es-ES" sz="3600" b="1" dirty="0"/>
              <a:t>M</a:t>
            </a:r>
          </a:p>
          <a:p>
            <a:pPr marL="0" indent="0" algn="just">
              <a:buNone/>
            </a:pPr>
            <a:r>
              <a:rPr lang="es-ES" sz="3600" dirty="0"/>
              <a:t>Ejemplos:</a:t>
            </a:r>
          </a:p>
          <a:p>
            <a:pPr marL="0" indent="0">
              <a:buNone/>
            </a:pPr>
            <a:r>
              <a:rPr lang="es-ES" sz="3600" dirty="0"/>
              <a:t>A</a:t>
            </a:r>
            <a:r>
              <a:rPr lang="es-ES" sz="3600" b="1" u="sng" dirty="0"/>
              <a:t>mp</a:t>
            </a:r>
            <a:r>
              <a:rPr lang="es-ES" sz="3600" dirty="0"/>
              <a:t>lificador, ca</a:t>
            </a:r>
            <a:r>
              <a:rPr lang="es-ES" sz="3600" b="1" u="sng" dirty="0"/>
              <a:t>mp</a:t>
            </a:r>
            <a:r>
              <a:rPr lang="es-ES" sz="3600" dirty="0"/>
              <a:t>eón, co</a:t>
            </a:r>
            <a:r>
              <a:rPr lang="es-ES" sz="3600" b="1" u="sng" dirty="0"/>
              <a:t>mp</a:t>
            </a:r>
            <a:r>
              <a:rPr lang="es-ES" sz="3600" dirty="0"/>
              <a:t>render, sie</a:t>
            </a:r>
            <a:r>
              <a:rPr lang="es-ES" sz="3600" b="1" u="sng" dirty="0"/>
              <a:t>mp</a:t>
            </a:r>
            <a:r>
              <a:rPr lang="es-ES" sz="3600" dirty="0"/>
              <a:t>re</a:t>
            </a:r>
          </a:p>
        </p:txBody>
      </p:sp>
    </p:spTree>
    <p:extLst>
      <p:ext uri="{BB962C8B-B14F-4D97-AF65-F5344CB8AC3E}">
        <p14:creationId xmlns:p14="http://schemas.microsoft.com/office/powerpoint/2010/main" val="219626986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49842-F212-4F84-8DB2-441D4406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F6296-9962-45B2-A5BF-BBAD3B7C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/>
              <a:t>Antes de la N se escribe M</a:t>
            </a:r>
          </a:p>
          <a:p>
            <a:pPr algn="just"/>
            <a:r>
              <a:rPr lang="es-ES" sz="3600" dirty="0"/>
              <a:t>Ejemplos:</a:t>
            </a:r>
          </a:p>
          <a:p>
            <a:pPr algn="just"/>
            <a:r>
              <a:rPr lang="es-ES" sz="3600" dirty="0"/>
              <a:t>Sole</a:t>
            </a:r>
            <a:r>
              <a:rPr lang="es-ES" sz="3600" b="1" u="sng" dirty="0"/>
              <a:t>mn</a:t>
            </a:r>
            <a:r>
              <a:rPr lang="es-ES" sz="3600" dirty="0"/>
              <a:t>e, ó</a:t>
            </a:r>
            <a:r>
              <a:rPr lang="es-ES" sz="3600" b="1" u="sng" dirty="0"/>
              <a:t>mn</a:t>
            </a:r>
            <a:r>
              <a:rPr lang="es-ES" sz="3600" dirty="0"/>
              <a:t>ibus, o</a:t>
            </a:r>
            <a:r>
              <a:rPr lang="es-ES" sz="3600" b="1" u="sng" dirty="0"/>
              <a:t>mn</a:t>
            </a:r>
            <a:r>
              <a:rPr lang="es-ES" sz="3600" dirty="0"/>
              <a:t>ívoro, gi</a:t>
            </a:r>
            <a:r>
              <a:rPr lang="es-ES" sz="3600" b="1" u="sng" dirty="0"/>
              <a:t>mn</a:t>
            </a:r>
            <a:r>
              <a:rPr lang="es-ES" sz="3600" dirty="0"/>
              <a:t>asio</a:t>
            </a:r>
          </a:p>
        </p:txBody>
      </p:sp>
    </p:spTree>
    <p:extLst>
      <p:ext uri="{BB962C8B-B14F-4D97-AF65-F5344CB8AC3E}">
        <p14:creationId xmlns:p14="http://schemas.microsoft.com/office/powerpoint/2010/main" val="157949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EE045-9BA5-44E7-9B7C-F4C686C6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B3AD8-7BE2-48A4-8933-6E823046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/>
              <a:t>Las palabras que empiezan por N y llevan delante un </a:t>
            </a:r>
            <a:r>
              <a:rPr lang="es-ES" sz="3600" u="sng" dirty="0"/>
              <a:t>prefijo</a:t>
            </a:r>
            <a:r>
              <a:rPr lang="es-ES" sz="3600" dirty="0"/>
              <a:t> que termina en N como </a:t>
            </a:r>
            <a:r>
              <a:rPr lang="es-ES" sz="3600" b="1" dirty="0"/>
              <a:t>in, en, con:</a:t>
            </a:r>
          </a:p>
          <a:p>
            <a:pPr marL="0" indent="0" algn="just">
              <a:buNone/>
            </a:pPr>
            <a:r>
              <a:rPr lang="es-ES" sz="3600" dirty="0"/>
              <a:t>I</a:t>
            </a:r>
            <a:r>
              <a:rPr lang="es-ES" sz="3600" b="1" u="sng" dirty="0"/>
              <a:t>nn</a:t>
            </a:r>
            <a:r>
              <a:rPr lang="es-ES" sz="3600" dirty="0"/>
              <a:t>umerable, e</a:t>
            </a:r>
            <a:r>
              <a:rPr lang="es-ES" sz="3600" b="1" u="sng" dirty="0"/>
              <a:t>nn</a:t>
            </a:r>
            <a:r>
              <a:rPr lang="es-ES" sz="3600" dirty="0"/>
              <a:t>egrecer, co</a:t>
            </a:r>
            <a:r>
              <a:rPr lang="es-ES" sz="3600" b="1" u="sng" dirty="0"/>
              <a:t>nn</a:t>
            </a:r>
            <a:r>
              <a:rPr lang="es-ES" sz="3600" dirty="0"/>
              <a:t>atural</a:t>
            </a:r>
          </a:p>
          <a:p>
            <a:pPr algn="just"/>
            <a:r>
              <a:rPr lang="es-ES" sz="3600" dirty="0"/>
              <a:t>La terminación de algunos extranjerismos:</a:t>
            </a:r>
          </a:p>
          <a:p>
            <a:pPr marL="0" indent="0" algn="just">
              <a:buNone/>
            </a:pPr>
            <a:r>
              <a:rPr lang="es-ES" sz="3600" dirty="0"/>
              <a:t>Álb</a:t>
            </a:r>
            <a:r>
              <a:rPr lang="es-ES" sz="3600" b="1" u="sng" dirty="0"/>
              <a:t>um</a:t>
            </a:r>
            <a:r>
              <a:rPr lang="es-ES" sz="3600" dirty="0"/>
              <a:t>, z</a:t>
            </a:r>
            <a:r>
              <a:rPr lang="es-ES" sz="3600" b="1" u="sng" dirty="0"/>
              <a:t>um</a:t>
            </a:r>
            <a:r>
              <a:rPr lang="es-E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31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162</TotalTime>
  <Words>359</Words>
  <Application>Microsoft Office PowerPoint</Application>
  <PresentationFormat>Panorámica</PresentationFormat>
  <Paragraphs>43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Letras en madera</vt:lpstr>
      <vt:lpstr>Reglas ortográficas entre M y N</vt:lpstr>
      <vt:lpstr>¿Qué es?</vt:lpstr>
      <vt:lpstr>¿Para qué sirve?</vt:lpstr>
      <vt:lpstr>Ejemplos:</vt:lpstr>
      <vt:lpstr>Ejemplo:</vt:lpstr>
      <vt:lpstr>Ejemplos:</vt:lpstr>
      <vt:lpstr>Ejemplo:</vt:lpstr>
      <vt:lpstr>Ejemplo:</vt:lpstr>
      <vt:lpstr>excepciones</vt:lpstr>
      <vt:lpstr>Prefijo</vt:lpstr>
      <vt:lpstr>Sufijo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Salvador Yescas Sánchez</dc:creator>
  <cp:lastModifiedBy>Tania Yescas Moreno</cp:lastModifiedBy>
  <cp:revision>19</cp:revision>
  <dcterms:created xsi:type="dcterms:W3CDTF">2020-01-09T05:29:37Z</dcterms:created>
  <dcterms:modified xsi:type="dcterms:W3CDTF">2020-01-23T08:52:40Z</dcterms:modified>
</cp:coreProperties>
</file>